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0739" y="192786"/>
            <a:ext cx="8073059" cy="9043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5322" y="3645520"/>
            <a:ext cx="4831080" cy="963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7576" y="545591"/>
            <a:ext cx="382905" cy="475615"/>
          </a:xfrm>
          <a:custGeom>
            <a:avLst/>
            <a:gdLst/>
            <a:ahLst/>
            <a:cxnLst/>
            <a:rect l="l" t="t" r="r" b="b"/>
            <a:pathLst>
              <a:path w="382905" h="475615">
                <a:moveTo>
                  <a:pt x="0" y="475488"/>
                </a:moveTo>
                <a:lnTo>
                  <a:pt x="382523" y="475488"/>
                </a:lnTo>
                <a:lnTo>
                  <a:pt x="382523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" y="545591"/>
            <a:ext cx="329184" cy="4754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41019" y="967739"/>
            <a:ext cx="370840" cy="475615"/>
          </a:xfrm>
          <a:custGeom>
            <a:avLst/>
            <a:gdLst/>
            <a:ahLst/>
            <a:cxnLst/>
            <a:rect l="l" t="t" r="r" b="b"/>
            <a:pathLst>
              <a:path w="370840" h="475615">
                <a:moveTo>
                  <a:pt x="0" y="475488"/>
                </a:moveTo>
                <a:lnTo>
                  <a:pt x="370332" y="475488"/>
                </a:lnTo>
                <a:lnTo>
                  <a:pt x="370332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1352" y="967739"/>
            <a:ext cx="368808" cy="4754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92" y="896111"/>
            <a:ext cx="560832" cy="42214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62000" y="490727"/>
            <a:ext cx="32384" cy="1053465"/>
          </a:xfrm>
          <a:custGeom>
            <a:avLst/>
            <a:gdLst/>
            <a:ahLst/>
            <a:cxnLst/>
            <a:rect l="l" t="t" r="r" b="b"/>
            <a:pathLst>
              <a:path w="32384" h="1053465">
                <a:moveTo>
                  <a:pt x="32004" y="769620"/>
                </a:moveTo>
                <a:lnTo>
                  <a:pt x="0" y="769620"/>
                </a:lnTo>
                <a:lnTo>
                  <a:pt x="0" y="1053084"/>
                </a:lnTo>
                <a:lnTo>
                  <a:pt x="32004" y="1053084"/>
                </a:lnTo>
                <a:lnTo>
                  <a:pt x="32004" y="769620"/>
                </a:lnTo>
                <a:close/>
              </a:path>
              <a:path w="32384" h="1053465">
                <a:moveTo>
                  <a:pt x="32004" y="0"/>
                </a:moveTo>
                <a:lnTo>
                  <a:pt x="0" y="0"/>
                </a:lnTo>
                <a:lnTo>
                  <a:pt x="0" y="737616"/>
                </a:lnTo>
                <a:lnTo>
                  <a:pt x="32004" y="737616"/>
                </a:lnTo>
                <a:lnTo>
                  <a:pt x="3200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483" y="1228344"/>
            <a:ext cx="8226552" cy="32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35835"/>
            <a:ext cx="3642360" cy="3501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45989" y="1353413"/>
            <a:ext cx="2621279" cy="430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7576" y="545591"/>
            <a:ext cx="382905" cy="475615"/>
          </a:xfrm>
          <a:custGeom>
            <a:avLst/>
            <a:gdLst/>
            <a:ahLst/>
            <a:cxnLst/>
            <a:rect l="l" t="t" r="r" b="b"/>
            <a:pathLst>
              <a:path w="382905" h="475615">
                <a:moveTo>
                  <a:pt x="0" y="475488"/>
                </a:moveTo>
                <a:lnTo>
                  <a:pt x="382523" y="475488"/>
                </a:lnTo>
                <a:lnTo>
                  <a:pt x="382523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" y="545591"/>
            <a:ext cx="329184" cy="4754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41019" y="967740"/>
            <a:ext cx="370840" cy="475615"/>
          </a:xfrm>
          <a:custGeom>
            <a:avLst/>
            <a:gdLst/>
            <a:ahLst/>
            <a:cxnLst/>
            <a:rect l="l" t="t" r="r" b="b"/>
            <a:pathLst>
              <a:path w="370840" h="475615">
                <a:moveTo>
                  <a:pt x="0" y="475488"/>
                </a:moveTo>
                <a:lnTo>
                  <a:pt x="370332" y="475488"/>
                </a:lnTo>
                <a:lnTo>
                  <a:pt x="370332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1351" y="967740"/>
            <a:ext cx="368808" cy="4754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92" y="896111"/>
            <a:ext cx="560832" cy="4221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17576" y="545591"/>
            <a:ext cx="382905" cy="475615"/>
          </a:xfrm>
          <a:custGeom>
            <a:avLst/>
            <a:gdLst/>
            <a:ahLst/>
            <a:cxnLst/>
            <a:rect l="l" t="t" r="r" b="b"/>
            <a:pathLst>
              <a:path w="382905" h="475615">
                <a:moveTo>
                  <a:pt x="0" y="475488"/>
                </a:moveTo>
                <a:lnTo>
                  <a:pt x="382523" y="475488"/>
                </a:lnTo>
                <a:lnTo>
                  <a:pt x="382523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545591"/>
            <a:ext cx="329184" cy="4754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41019" y="967740"/>
            <a:ext cx="370840" cy="475615"/>
          </a:xfrm>
          <a:custGeom>
            <a:avLst/>
            <a:gdLst/>
            <a:ahLst/>
            <a:cxnLst/>
            <a:rect l="l" t="t" r="r" b="b"/>
            <a:pathLst>
              <a:path w="370840" h="475615">
                <a:moveTo>
                  <a:pt x="0" y="475488"/>
                </a:moveTo>
                <a:lnTo>
                  <a:pt x="370332" y="475488"/>
                </a:lnTo>
                <a:lnTo>
                  <a:pt x="370332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1351" y="967740"/>
            <a:ext cx="368808" cy="4754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492" y="896111"/>
            <a:ext cx="560832" cy="42214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62000" y="490727"/>
            <a:ext cx="32384" cy="1053465"/>
          </a:xfrm>
          <a:custGeom>
            <a:avLst/>
            <a:gdLst/>
            <a:ahLst/>
            <a:cxnLst/>
            <a:rect l="l" t="t" r="r" b="b"/>
            <a:pathLst>
              <a:path w="32384" h="1053465">
                <a:moveTo>
                  <a:pt x="32004" y="769620"/>
                </a:moveTo>
                <a:lnTo>
                  <a:pt x="0" y="769620"/>
                </a:lnTo>
                <a:lnTo>
                  <a:pt x="0" y="1053084"/>
                </a:lnTo>
                <a:lnTo>
                  <a:pt x="32004" y="1053084"/>
                </a:lnTo>
                <a:lnTo>
                  <a:pt x="32004" y="769620"/>
                </a:lnTo>
                <a:close/>
              </a:path>
              <a:path w="32384" h="1053465">
                <a:moveTo>
                  <a:pt x="32004" y="0"/>
                </a:moveTo>
                <a:lnTo>
                  <a:pt x="0" y="0"/>
                </a:lnTo>
                <a:lnTo>
                  <a:pt x="0" y="737616"/>
                </a:lnTo>
                <a:lnTo>
                  <a:pt x="32004" y="737616"/>
                </a:lnTo>
                <a:lnTo>
                  <a:pt x="3200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3483" y="1228344"/>
            <a:ext cx="8226552" cy="32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9969" y="475945"/>
            <a:ext cx="6684060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386357"/>
            <a:ext cx="8682355" cy="465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4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eksforgeeks.org/naive-bayes-classifiers/" TargetMode="External"/><Relationship Id="rId3" Type="http://schemas.openxmlformats.org/officeDocument/2006/relationships/hyperlink" Target="https://www.youtube.com/watch?v=cxWPanlW-L0" TargetMode="External"/><Relationship Id="rId4" Type="http://schemas.openxmlformats.org/officeDocument/2006/relationships/hyperlink" Target="https://www.youtube.com/watch?v=XzSlEA4ck2I&amp;list=WL" TargetMode="Externa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71.jpg"/><Relationship Id="rId7" Type="http://schemas.openxmlformats.org/officeDocument/2006/relationships/hyperlink" Target="http://www.kuet.ac.bd/cse/akhand" TargetMode="Externa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2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5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6.jpg"/><Relationship Id="rId8" Type="http://schemas.openxmlformats.org/officeDocument/2006/relationships/image" Target="../media/image177.jpg"/><Relationship Id="rId9" Type="http://schemas.openxmlformats.org/officeDocument/2006/relationships/image" Target="../media/image17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9.jpg"/><Relationship Id="rId8" Type="http://schemas.openxmlformats.org/officeDocument/2006/relationships/image" Target="../media/image180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1.png"/><Relationship Id="rId8" Type="http://schemas.openxmlformats.org/officeDocument/2006/relationships/image" Target="../media/image182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3.jpg"/><Relationship Id="rId8" Type="http://schemas.openxmlformats.org/officeDocument/2006/relationships/image" Target="../media/image184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5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8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1.jpg"/><Relationship Id="rId8" Type="http://schemas.openxmlformats.org/officeDocument/2006/relationships/image" Target="../media/image189.png"/><Relationship Id="rId9" Type="http://schemas.openxmlformats.org/officeDocument/2006/relationships/image" Target="../media/image192.png"/><Relationship Id="rId10" Type="http://schemas.openxmlformats.org/officeDocument/2006/relationships/image" Target="../media/image190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3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4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5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6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7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8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1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0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2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3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2.png"/><Relationship Id="rId8" Type="http://schemas.openxmlformats.org/officeDocument/2006/relationships/hyperlink" Target="http://en.wikipedia.org/wiki/Backpropagation" TargetMode="External"/><Relationship Id="rId9" Type="http://schemas.openxmlformats.org/officeDocument/2006/relationships/hyperlink" Target="http://en.wikipedia.org/wiki/Artificial_neural_network" TargetMode="External"/><Relationship Id="rId10" Type="http://schemas.openxmlformats.org/officeDocument/2006/relationships/hyperlink" Target="http://en.wikipedia.org/wiki/Paul_Werbos" TargetMode="External"/><Relationship Id="rId11" Type="http://schemas.openxmlformats.org/officeDocument/2006/relationships/hyperlink" Target="http://en.wikipedia.org/wiki/David_E._Rumelhart" TargetMode="External"/><Relationship Id="rId12" Type="http://schemas.openxmlformats.org/officeDocument/2006/relationships/hyperlink" Target="http://en.wikipedia.org/wiki/Geoffrey_E._Hinton" TargetMode="External"/><Relationship Id="rId13" Type="http://schemas.openxmlformats.org/officeDocument/2006/relationships/hyperlink" Target="http://en.wikipedia.org/w/index.php?title=Ronald_J._Williams&amp;action=edit&amp;redlink=1" TargetMode="External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0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12.jpg"/><Relationship Id="rId8" Type="http://schemas.openxmlformats.org/officeDocument/2006/relationships/image" Target="../media/image213.jpg"/><Relationship Id="rId9" Type="http://schemas.openxmlformats.org/officeDocument/2006/relationships/image" Target="../media/image214.jpg"/><Relationship Id="rId10" Type="http://schemas.openxmlformats.org/officeDocument/2006/relationships/image" Target="../media/image215.jpg"/><Relationship Id="rId11" Type="http://schemas.openxmlformats.org/officeDocument/2006/relationships/image" Target="../media/image216.png"/><Relationship Id="rId12" Type="http://schemas.openxmlformats.org/officeDocument/2006/relationships/image" Target="../media/image205.png"/><Relationship Id="rId13" Type="http://schemas.openxmlformats.org/officeDocument/2006/relationships/image" Target="../media/image217.png"/><Relationship Id="rId14" Type="http://schemas.openxmlformats.org/officeDocument/2006/relationships/image" Target="../media/image20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10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21.jp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27.jpg"/><Relationship Id="rId4" Type="http://schemas.openxmlformats.org/officeDocument/2006/relationships/image" Target="../media/image228.png"/><Relationship Id="rId5" Type="http://schemas.openxmlformats.org/officeDocument/2006/relationships/image" Target="../media/image229.jp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jpg"/><Relationship Id="rId10" Type="http://schemas.openxmlformats.org/officeDocument/2006/relationships/image" Target="../media/image226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27.jpg"/><Relationship Id="rId4" Type="http://schemas.openxmlformats.org/officeDocument/2006/relationships/image" Target="../media/image228.png"/><Relationship Id="rId5" Type="http://schemas.openxmlformats.org/officeDocument/2006/relationships/image" Target="../media/image233.jpg"/><Relationship Id="rId6" Type="http://schemas.openxmlformats.org/officeDocument/2006/relationships/image" Target="../media/image234.jpg"/><Relationship Id="rId7" Type="http://schemas.openxmlformats.org/officeDocument/2006/relationships/image" Target="../media/image235.jp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26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43.jpg"/><Relationship Id="rId8" Type="http://schemas.openxmlformats.org/officeDocument/2006/relationships/image" Target="../media/image244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45.jpg"/><Relationship Id="rId8" Type="http://schemas.openxmlformats.org/officeDocument/2006/relationships/image" Target="../media/image246.jpg"/><Relationship Id="rId9" Type="http://schemas.openxmlformats.org/officeDocument/2006/relationships/image" Target="../media/image247.jp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45.jpg"/><Relationship Id="rId8" Type="http://schemas.openxmlformats.org/officeDocument/2006/relationships/image" Target="../media/image255.jp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jpg"/><Relationship Id="rId12" Type="http://schemas.openxmlformats.org/officeDocument/2006/relationships/image" Target="../media/image259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0.jpg"/><Relationship Id="rId8" Type="http://schemas.openxmlformats.org/officeDocument/2006/relationships/image" Target="../media/image261.jpg"/><Relationship Id="rId9" Type="http://schemas.openxmlformats.org/officeDocument/2006/relationships/image" Target="../media/image262.png"/><Relationship Id="rId10" Type="http://schemas.openxmlformats.org/officeDocument/2006/relationships/image" Target="../media/image26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4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5.png"/><Relationship Id="rId8" Type="http://schemas.openxmlformats.org/officeDocument/2006/relationships/image" Target="../media/image266.jpg"/><Relationship Id="rId9" Type="http://schemas.openxmlformats.org/officeDocument/2006/relationships/image" Target="../media/image267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65.png"/><Relationship Id="rId4" Type="http://schemas.openxmlformats.org/officeDocument/2006/relationships/image" Target="../media/image268.jp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9.png"/><Relationship Id="rId8" Type="http://schemas.openxmlformats.org/officeDocument/2006/relationships/image" Target="../media/image270.jp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2.jpg"/><Relationship Id="rId8" Type="http://schemas.openxmlformats.org/officeDocument/2006/relationships/hyperlink" Target="http://www.codeproject.com/Articles/9447/Neural-Network-Classifier" TargetMode="Externa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0.jpg"/><Relationship Id="rId8" Type="http://schemas.openxmlformats.org/officeDocument/2006/relationships/image" Target="../media/image269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4.jpg"/><Relationship Id="rId8" Type="http://schemas.openxmlformats.org/officeDocument/2006/relationships/image" Target="../media/image275.jp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6.jpg"/><Relationship Id="rId8" Type="http://schemas.openxmlformats.org/officeDocument/2006/relationships/image" Target="../media/image277.jpg"/><Relationship Id="rId9" Type="http://schemas.openxmlformats.org/officeDocument/2006/relationships/image" Target="../media/image278.jp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archive.ics.uci.edu/ml/)" TargetMode="External"/><Relationship Id="rId8" Type="http://schemas.openxmlformats.org/officeDocument/2006/relationships/hyperlink" Target="http://www.cs.toronto.edu/~delve/data/datasets.html)" TargetMode="External"/><Relationship Id="rId9" Type="http://schemas.openxmlformats.org/officeDocument/2006/relationships/hyperlink" Target="http://www.ailab.si/orange/datasets.asp)" TargetMode="Externa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79.jp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0.png"/><Relationship Id="rId8" Type="http://schemas.openxmlformats.org/officeDocument/2006/relationships/image" Target="../media/image28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jpg"/><Relationship Id="rId7" Type="http://schemas.openxmlformats.org/officeDocument/2006/relationships/image" Target="../media/image291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2.jp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3.jp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1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5.jp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6.jp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7.jp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6.jpg"/><Relationship Id="rId7" Type="http://schemas.openxmlformats.org/officeDocument/2006/relationships/image" Target="../media/image298.jpg"/><Relationship Id="rId8" Type="http://schemas.openxmlformats.org/officeDocument/2006/relationships/image" Target="../media/image299.jp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0.jp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1.jp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2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3.jp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4.jp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hyperlink" Target="http://www.cse.unwe.edu.au/~quinlan" TargetMode="External"/><Relationship Id="rId7" Type="http://schemas.openxmlformats.org/officeDocument/2006/relationships/hyperlink" Target="http://www.cs.waikato.ac.nz/ml/weka" TargetMode="External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5.jp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30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308.png"/><Relationship Id="rId5" Type="http://schemas.openxmlformats.org/officeDocument/2006/relationships/image" Target="../media/image207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jp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)" TargetMode="External"/><Relationship Id="rId3" Type="http://schemas.openxmlformats.org/officeDocument/2006/relationships/hyperlink" Target="http://www.cs.toronto.edu/~delve/data/datasets.html)" TargetMode="External"/><Relationship Id="rId4" Type="http://schemas.openxmlformats.org/officeDocument/2006/relationships/hyperlink" Target="http://www.ailab.si/orange/datasets.asp)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2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jp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Knowledge" TargetMode="External"/><Relationship Id="rId3" Type="http://schemas.openxmlformats.org/officeDocument/2006/relationships/hyperlink" Target="https://en.wikipedia.org/wiki/Behavior" TargetMode="External"/><Relationship Id="rId4" Type="http://schemas.openxmlformats.org/officeDocument/2006/relationships/hyperlink" Target="https://en.wikipedia.org/wiki/Skill" TargetMode="External"/><Relationship Id="rId5" Type="http://schemas.openxmlformats.org/officeDocument/2006/relationships/hyperlink" Target="https://en.wikipedia.org/wiki/Value_(personal_and_cultural)" TargetMode="External"/><Relationship Id="rId6" Type="http://schemas.openxmlformats.org/officeDocument/2006/relationships/hyperlink" Target="https://en.wikipedia.org/wiki/Preference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hyperlink" Target="http://www.teachwithmrst.com/post/what-is-learning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hyperlink" Target="https://en.wikipedia.org/wiki/Power_(physics)" TargetMode="External"/><Relationship Id="rId4" Type="http://schemas.openxmlformats.org/officeDocument/2006/relationships/hyperlink" Target="https://en.wikipedia.org/wiki/Force" TargetMode="External"/><Relationship Id="rId5" Type="http://schemas.openxmlformats.org/officeDocument/2006/relationships/hyperlink" Target="https://en.wikipedia.org/wiki/Motion" TargetMode="External"/><Relationship Id="rId6" Type="http://schemas.openxmlformats.org/officeDocument/2006/relationships/hyperlink" Target="https://en.wikipedia.org/wiki/Animal_power" TargetMode="External"/><Relationship Id="rId7" Type="http://schemas.openxmlformats.org/officeDocument/2006/relationships/hyperlink" Target="https://en.wikipedia.org/wiki/Human_power" TargetMode="External"/><Relationship Id="rId8" Type="http://schemas.openxmlformats.org/officeDocument/2006/relationships/hyperlink" Target="https://en.wikipedia.org/wiki/Wind_power" TargetMode="External"/><Relationship Id="rId9" Type="http://schemas.openxmlformats.org/officeDocument/2006/relationships/hyperlink" Target="https://en.wikipedia.org/wiki/Water_power" TargetMode="External"/><Relationship Id="rId10" Type="http://schemas.openxmlformats.org/officeDocument/2006/relationships/hyperlink" Target="https://en.wikipedia.org/wiki/Chemical_energy" TargetMode="External"/><Relationship Id="rId11" Type="http://schemas.openxmlformats.org/officeDocument/2006/relationships/hyperlink" Target="https://en.wikipedia.org/wiki/Thermal_energy" TargetMode="External"/><Relationship Id="rId12" Type="http://schemas.openxmlformats.org/officeDocument/2006/relationships/hyperlink" Target="https://en.wikipedia.org/wiki/Electricity" TargetMode="External"/><Relationship Id="rId13" Type="http://schemas.openxmlformats.org/officeDocument/2006/relationships/hyperlink" Target="https://en.wikipedia.org/wiki/Computers" TargetMode="External"/><Relationship Id="rId14" Type="http://schemas.openxmlformats.org/officeDocument/2006/relationships/hyperlink" Target="https://en.wikipedia.org/wiki/Mechanical_system" TargetMode="External"/><Relationship Id="rId15" Type="http://schemas.openxmlformats.org/officeDocument/2006/relationships/image" Target="../media/image54.jpg"/><Relationship Id="rId16" Type="http://schemas.openxmlformats.org/officeDocument/2006/relationships/image" Target="../media/image5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lab.stanford.edu/pub/voy/museum/samuel.html" TargetMode="External"/><Relationship Id="rId3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Machine_learning#cite_note-1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Training_data" TargetMode="External"/><Relationship Id="rId7" Type="http://schemas.openxmlformats.org/officeDocument/2006/relationships/hyperlink" Target="https://en.wikipedia.org/wiki/Machine_learning#cite_note-2" TargetMode="External"/><Relationship Id="rId8" Type="http://schemas.openxmlformats.org/officeDocument/2006/relationships/hyperlink" Target="https://en.wikipedia.org/wiki/Email_filtering" TargetMode="External"/><Relationship Id="rId9" Type="http://schemas.openxmlformats.org/officeDocument/2006/relationships/hyperlink" Target="https://en.wikipedia.org/wiki/Speech_recognition" TargetMode="External"/><Relationship Id="rId10" Type="http://schemas.openxmlformats.org/officeDocument/2006/relationships/hyperlink" Target="https://en.wikipedia.org/wiki/Computer_vision" TargetMode="External"/><Relationship Id="rId11" Type="http://schemas.openxmlformats.org/officeDocument/2006/relationships/hyperlink" Target="https://en.wikipedia.org/wiki/Machine_learning#cite_note-tvt-3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gility.com/argility-ecosystem-solutions/industry-4-0/machine-learning-deep-learning/" TargetMode="External"/><Relationship Id="rId3" Type="http://schemas.openxmlformats.org/officeDocument/2006/relationships/image" Target="../media/image5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9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7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2.jpg"/><Relationship Id="rId7" Type="http://schemas.openxmlformats.org/officeDocument/2006/relationships/image" Target="../media/image73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5.png"/><Relationship Id="rId7" Type="http://schemas.openxmlformats.org/officeDocument/2006/relationships/image" Target="../media/image76.jpg"/><Relationship Id="rId8" Type="http://schemas.openxmlformats.org/officeDocument/2006/relationships/image" Target="../media/image77.jpg"/><Relationship Id="rId9" Type="http://schemas.openxmlformats.org/officeDocument/2006/relationships/image" Target="../media/image78.jpg"/><Relationship Id="rId10" Type="http://schemas.openxmlformats.org/officeDocument/2006/relationships/image" Target="../media/image79.jpg"/><Relationship Id="rId11" Type="http://schemas.openxmlformats.org/officeDocument/2006/relationships/image" Target="../media/image80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1.jpg"/><Relationship Id="rId7" Type="http://schemas.openxmlformats.org/officeDocument/2006/relationships/image" Target="../media/image82.jpg"/><Relationship Id="rId8" Type="http://schemas.openxmlformats.org/officeDocument/2006/relationships/image" Target="../media/image83.jpg"/><Relationship Id="rId9" Type="http://schemas.openxmlformats.org/officeDocument/2006/relationships/image" Target="../media/image84.jpg"/><Relationship Id="rId10" Type="http://schemas.openxmlformats.org/officeDocument/2006/relationships/image" Target="../media/image85.jpg"/><Relationship Id="rId11" Type="http://schemas.openxmlformats.org/officeDocument/2006/relationships/image" Target="../media/image8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8.jpg"/><Relationship Id="rId7" Type="http://schemas.openxmlformats.org/officeDocument/2006/relationships/image" Target="../media/image89.jpg"/><Relationship Id="rId8" Type="http://schemas.openxmlformats.org/officeDocument/2006/relationships/image" Target="../media/image90.jpg"/><Relationship Id="rId9" Type="http://schemas.openxmlformats.org/officeDocument/2006/relationships/image" Target="../media/image91.jpg"/><Relationship Id="rId10" Type="http://schemas.openxmlformats.org/officeDocument/2006/relationships/image" Target="../media/image92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hyperlink" Target="http://www.tutorialspoint.com/machine_learning_with_python/machine_learning_with_pyt" TargetMode="Externa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hyperlink" Target="http://www.analyticsvidhya.com/blog/2018/03/introduction-k-neighbours-algorithm-" TargetMode="Externa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1.jpg"/><Relationship Id="rId7" Type="http://schemas.openxmlformats.org/officeDocument/2006/relationships/image" Target="../media/image82.jpg"/><Relationship Id="rId8" Type="http://schemas.openxmlformats.org/officeDocument/2006/relationships/image" Target="../media/image83.jpg"/><Relationship Id="rId9" Type="http://schemas.openxmlformats.org/officeDocument/2006/relationships/image" Target="../media/image84.jpg"/><Relationship Id="rId10" Type="http://schemas.openxmlformats.org/officeDocument/2006/relationships/image" Target="../media/image85.jpg"/><Relationship Id="rId11" Type="http://schemas.openxmlformats.org/officeDocument/2006/relationships/image" Target="../media/image86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8.jpg"/><Relationship Id="rId7" Type="http://schemas.openxmlformats.org/officeDocument/2006/relationships/image" Target="../media/image89.jpg"/><Relationship Id="rId8" Type="http://schemas.openxmlformats.org/officeDocument/2006/relationships/image" Target="../media/image90.jpg"/><Relationship Id="rId9" Type="http://schemas.openxmlformats.org/officeDocument/2006/relationships/image" Target="../media/image91.jpg"/><Relationship Id="rId10" Type="http://schemas.openxmlformats.org/officeDocument/2006/relationships/image" Target="../media/image92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2.jpg"/><Relationship Id="rId7" Type="http://schemas.openxmlformats.org/officeDocument/2006/relationships/image" Target="../media/image23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4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17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utorialspoint.com/machine_learning_with_python/machine_learning_with_pyt" TargetMode="Externa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hyperlink" Target="http://www.analyticsvidhya.com/blog/2018/03/introduction-k-neighbours-algorithm-" TargetMode="Externa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jpg"/><Relationship Id="rId5" Type="http://schemas.openxmlformats.org/officeDocument/2006/relationships/image" Target="../media/image124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1.png"/><Relationship Id="rId5" Type="http://schemas.openxmlformats.org/officeDocument/2006/relationships/image" Target="../media/image127.png"/><Relationship Id="rId6" Type="http://schemas.openxmlformats.org/officeDocument/2006/relationships/image" Target="../media/image122.png"/><Relationship Id="rId7" Type="http://schemas.openxmlformats.org/officeDocument/2006/relationships/image" Target="../media/image128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25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25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29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29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195322" y="3645520"/>
            <a:ext cx="4831080" cy="963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57220" y="1005586"/>
            <a:ext cx="29140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</a:rPr>
              <a:t>MCSE</a:t>
            </a:r>
            <a:r>
              <a:rPr dirty="0" sz="4400" spc="-20">
                <a:solidFill>
                  <a:srgbClr val="000000"/>
                </a:solidFill>
              </a:rPr>
              <a:t> 666:</a:t>
            </a:r>
            <a:endParaRPr sz="4400"/>
          </a:p>
        </p:txBody>
      </p:sp>
      <p:sp>
        <p:nvSpPr>
          <p:cNvPr id="13" name="object 13" descr=""/>
          <p:cNvSpPr txBox="1"/>
          <p:nvPr/>
        </p:nvSpPr>
        <p:spPr>
          <a:xfrm>
            <a:off x="297586" y="1676145"/>
            <a:ext cx="8631555" cy="1426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5270"/>
              </a:lnSpc>
              <a:spcBef>
                <a:spcPts val="105"/>
              </a:spcBef>
            </a:pPr>
            <a:r>
              <a:rPr dirty="0" sz="440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r>
              <a:rPr dirty="0" sz="4400" spc="-10" b="1">
                <a:solidFill>
                  <a:srgbClr val="007153"/>
                </a:solidFill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and</a:t>
            </a:r>
            <a:r>
              <a:rPr dirty="0" sz="4400" spc="-5" b="1"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C00000"/>
                </a:solidFill>
                <a:latin typeface="Arial"/>
                <a:cs typeface="Arial"/>
              </a:rPr>
              <a:t>Speech</a:t>
            </a:r>
            <a:r>
              <a:rPr dirty="0" sz="4400" spc="-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44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400">
              <a:latin typeface="Arial"/>
              <a:cs typeface="Arial"/>
            </a:endParaRPr>
          </a:p>
          <a:p>
            <a:pPr algn="ctr" marL="116205">
              <a:lnSpc>
                <a:spcPts val="5750"/>
              </a:lnSpc>
            </a:pPr>
            <a:r>
              <a:rPr dirty="0" sz="4800">
                <a:latin typeface="Arial"/>
                <a:cs typeface="Arial"/>
              </a:rPr>
              <a:t>Aspect</a:t>
            </a:r>
            <a:r>
              <a:rPr dirty="0" sz="4800" spc="-80">
                <a:latin typeface="Arial"/>
                <a:cs typeface="Arial"/>
              </a:rPr>
              <a:t> </a:t>
            </a:r>
            <a:r>
              <a:rPr dirty="0" sz="4800">
                <a:latin typeface="Arial"/>
                <a:cs typeface="Arial"/>
              </a:rPr>
              <a:t>&amp;</a:t>
            </a:r>
            <a:r>
              <a:rPr dirty="0" sz="4800" spc="-75">
                <a:latin typeface="Arial"/>
                <a:cs typeface="Arial"/>
              </a:rPr>
              <a:t> </a:t>
            </a:r>
            <a:r>
              <a:rPr dirty="0" sz="4800" spc="-10">
                <a:latin typeface="Arial"/>
                <a:cs typeface="Arial"/>
              </a:rPr>
              <a:t>Prospect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40739" y="725169"/>
            <a:ext cx="65747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Pattern</a:t>
            </a:r>
            <a:r>
              <a:rPr dirty="0" sz="2800" spc="-9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800" spc="-8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Speech</a:t>
            </a:r>
            <a:r>
              <a:rPr dirty="0" sz="280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Recognition</a:t>
            </a:r>
            <a:r>
              <a:rPr dirty="0" sz="280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(PSR)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15211" y="1595627"/>
            <a:ext cx="59436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9600" y="3694176"/>
            <a:ext cx="751078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1440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749675">
              <a:lnSpc>
                <a:spcPts val="3354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8600" y="4989576"/>
            <a:ext cx="868680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114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228340">
              <a:lnSpc>
                <a:spcPts val="3354"/>
              </a:lnSpc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9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8011" y="2532888"/>
            <a:ext cx="68580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  <a:tabLst>
                <a:tab pos="2788920" algn="l"/>
              </a:tabLst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200" spc="-2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1594" y="1456181"/>
            <a:ext cx="83781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Char char="•"/>
              <a:tabLst>
                <a:tab pos="545465" algn="l"/>
              </a:tabLst>
            </a:pPr>
            <a:r>
              <a:rPr dirty="0" sz="2800">
                <a:latin typeface="Tahoma"/>
                <a:cs typeface="Tahoma"/>
              </a:rPr>
              <a:t>Establishing</a:t>
            </a:r>
            <a:r>
              <a:rPr dirty="0" sz="2800" spc="-7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</a:t>
            </a:r>
            <a:r>
              <a:rPr dirty="0" sz="2800" spc="-8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probabilistic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model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for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classification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84326" y="1998726"/>
            <a:ext cx="3270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Discriminative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1594" y="2587858"/>
            <a:ext cx="4645660" cy="1546225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170"/>
              </a:spcBef>
              <a:buChar char="•"/>
              <a:tabLst>
                <a:tab pos="545465" algn="l"/>
              </a:tabLst>
            </a:pPr>
            <a:r>
              <a:rPr dirty="0" sz="2800">
                <a:latin typeface="Tahoma"/>
                <a:cs typeface="Tahoma"/>
              </a:rPr>
              <a:t>MAP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classification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rule</a:t>
            </a:r>
            <a:endParaRPr sz="2800">
              <a:latin typeface="Tahoma"/>
              <a:cs typeface="Tahoma"/>
            </a:endParaRPr>
          </a:p>
          <a:p>
            <a:pPr lvl="1" marL="992505" indent="-457200">
              <a:lnSpc>
                <a:spcPct val="100000"/>
              </a:lnSpc>
              <a:spcBef>
                <a:spcPts val="915"/>
              </a:spcBef>
              <a:buChar char="–"/>
              <a:tabLst>
                <a:tab pos="992505" algn="l"/>
              </a:tabLst>
            </a:pP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MAP</a:t>
            </a:r>
            <a:r>
              <a:rPr dirty="0" sz="2400">
                <a:latin typeface="Tahoma"/>
                <a:cs typeface="Tahoma"/>
              </a:rPr>
              <a:t>: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dirty="0" sz="2400">
                <a:latin typeface="Tahoma"/>
                <a:cs typeface="Tahoma"/>
              </a:rPr>
              <a:t>aximum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2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z="2400" spc="-10">
                <a:latin typeface="Tahoma"/>
                <a:cs typeface="Tahoma"/>
              </a:rPr>
              <a:t>osterior</a:t>
            </a:r>
            <a:endParaRPr sz="2400">
              <a:latin typeface="Tahoma"/>
              <a:cs typeface="Tahoma"/>
            </a:endParaRPr>
          </a:p>
          <a:p>
            <a:pPr lvl="1" marL="992505" indent="-457200">
              <a:lnSpc>
                <a:spcPct val="100000"/>
              </a:lnSpc>
              <a:spcBef>
                <a:spcPts val="865"/>
              </a:spcBef>
              <a:buChar char="–"/>
              <a:tabLst>
                <a:tab pos="992505" algn="l"/>
              </a:tabLst>
            </a:pPr>
            <a:r>
              <a:rPr dirty="0" sz="2400">
                <a:latin typeface="Tahoma"/>
                <a:cs typeface="Tahoma"/>
              </a:rPr>
              <a:t>Assign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b="1" i="1">
                <a:latin typeface="Palatino Linotype"/>
                <a:cs typeface="Palatino Linotype"/>
              </a:rPr>
              <a:t>x</a:t>
            </a:r>
            <a:r>
              <a:rPr dirty="0" sz="2400" spc="130" b="1" i="1">
                <a:latin typeface="Palatino Linotype"/>
                <a:cs typeface="Palatino Linotype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c*</a:t>
            </a:r>
            <a:r>
              <a:rPr dirty="0" sz="2400" spc="-10" i="1">
                <a:latin typeface="Palatino Linotype"/>
                <a:cs typeface="Palatino Linotype"/>
              </a:rPr>
              <a:t> </a:t>
            </a:r>
            <a:r>
              <a:rPr dirty="0" sz="2400" spc="-25">
                <a:latin typeface="Tahoma"/>
                <a:cs typeface="Tahoma"/>
              </a:rPr>
              <a:t>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18432" y="2057400"/>
            <a:ext cx="4925695" cy="464820"/>
          </a:xfrm>
          <a:custGeom>
            <a:avLst/>
            <a:gdLst/>
            <a:ahLst/>
            <a:cxnLst/>
            <a:rect l="l" t="t" r="r" b="b"/>
            <a:pathLst>
              <a:path w="4925695" h="464819">
                <a:moveTo>
                  <a:pt x="0" y="464820"/>
                </a:moveTo>
                <a:lnTo>
                  <a:pt x="4925567" y="464820"/>
                </a:lnTo>
                <a:lnTo>
                  <a:pt x="4925567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193032" y="2026949"/>
            <a:ext cx="4976495" cy="4127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40"/>
              </a:spcBef>
              <a:tabLst>
                <a:tab pos="1311910" algn="l"/>
              </a:tabLst>
            </a:pPr>
            <a:r>
              <a:rPr dirty="0" sz="2500" spc="-10" i="1">
                <a:latin typeface="Palatino Linotype"/>
                <a:cs typeface="Palatino Linotype"/>
              </a:rPr>
              <a:t>P</a:t>
            </a:r>
            <a:r>
              <a:rPr dirty="0" sz="2500" spc="-10">
                <a:latin typeface="Palatino Linotype"/>
                <a:cs typeface="Palatino Linotype"/>
              </a:rPr>
              <a:t>(</a:t>
            </a:r>
            <a:r>
              <a:rPr dirty="0" sz="2500" spc="-10" i="1">
                <a:latin typeface="Palatino Linotype"/>
                <a:cs typeface="Palatino Linotype"/>
              </a:rPr>
              <a:t>C|</a:t>
            </a:r>
            <a:r>
              <a:rPr dirty="0" sz="2500" spc="-10" b="1">
                <a:latin typeface="Palatino Linotype"/>
                <a:cs typeface="Palatino Linotype"/>
              </a:rPr>
              <a:t>X</a:t>
            </a:r>
            <a:r>
              <a:rPr dirty="0" sz="2500" spc="-10">
                <a:latin typeface="Palatino Linotype"/>
                <a:cs typeface="Palatino Linotype"/>
              </a:rPr>
              <a:t>)</a:t>
            </a:r>
            <a:r>
              <a:rPr dirty="0" sz="2500">
                <a:latin typeface="Palatino Linotype"/>
                <a:cs typeface="Palatino Linotype"/>
              </a:rPr>
              <a:t>	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sz="2500" spc="20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114">
                <a:latin typeface="Times New Roman"/>
                <a:cs typeface="Times New Roman"/>
              </a:rPr>
              <a:t> </a:t>
            </a:r>
            <a:r>
              <a:rPr dirty="0" sz="2500" spc="-20" i="1">
                <a:latin typeface="Palatino Linotype"/>
                <a:cs typeface="Palatino Linotype"/>
              </a:rPr>
              <a:t>c</a:t>
            </a:r>
            <a:r>
              <a:rPr dirty="0" baseline="-22569" sz="2400" spc="-30">
                <a:latin typeface="Palatino Linotype"/>
                <a:cs typeface="Palatino Linotype"/>
              </a:rPr>
              <a:t>1</a:t>
            </a:r>
            <a:r>
              <a:rPr dirty="0" baseline="-22569" sz="2400" spc="-195">
                <a:latin typeface="Palatino Linotype"/>
                <a:cs typeface="Palatino Linotype"/>
              </a:rPr>
              <a:t> </a:t>
            </a:r>
            <a:r>
              <a:rPr dirty="0" sz="2500" spc="75" i="1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 i="1">
                <a:latin typeface="Palatino Linotype"/>
                <a:cs typeface="Palatino Linotype"/>
              </a:rPr>
              <a:t>,c</a:t>
            </a:r>
            <a:r>
              <a:rPr dirty="0" baseline="-22569" sz="2400" spc="112" i="1">
                <a:latin typeface="Palatino Linotype"/>
                <a:cs typeface="Palatino Linotype"/>
              </a:rPr>
              <a:t>L</a:t>
            </a:r>
            <a:r>
              <a:rPr dirty="0" baseline="-22569" sz="2400" spc="-127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,</a:t>
            </a:r>
            <a:r>
              <a:rPr dirty="0" sz="2500" spc="-180">
                <a:latin typeface="Palatino Linotype"/>
                <a:cs typeface="Palatino Linotype"/>
              </a:rPr>
              <a:t> </a:t>
            </a:r>
            <a:r>
              <a:rPr dirty="0" sz="2500" b="1">
                <a:latin typeface="Palatino Linotype"/>
                <a:cs typeface="Palatino Linotype"/>
              </a:rPr>
              <a:t>X</a:t>
            </a:r>
            <a:r>
              <a:rPr dirty="0" sz="2500" spc="-90" b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 spc="-35" i="1">
                <a:latin typeface="Palatino Linotype"/>
                <a:cs typeface="Palatino Linotype"/>
              </a:rPr>
              <a:t>(X</a:t>
            </a:r>
            <a:r>
              <a:rPr dirty="0" baseline="-22569" sz="2400" spc="-52" i="1">
                <a:latin typeface="Palatino Linotype"/>
                <a:cs typeface="Palatino Linotype"/>
              </a:rPr>
              <a:t>1</a:t>
            </a:r>
            <a:r>
              <a:rPr dirty="0" baseline="-22569" sz="2400" spc="-292" i="1">
                <a:latin typeface="Palatino Linotype"/>
                <a:cs typeface="Palatino Linotype"/>
              </a:rPr>
              <a:t> 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 i="1">
                <a:latin typeface="Palatino Linotype"/>
                <a:cs typeface="Palatino Linotype"/>
              </a:rPr>
              <a:t>X</a:t>
            </a:r>
            <a:r>
              <a:rPr dirty="0" baseline="-22569" sz="2400" spc="112" i="1">
                <a:latin typeface="Palatino Linotype"/>
                <a:cs typeface="Palatino Linotype"/>
              </a:rPr>
              <a:t>n</a:t>
            </a:r>
            <a:r>
              <a:rPr dirty="0" baseline="-22569" sz="2400" spc="-277" i="1">
                <a:latin typeface="Palatino Linotype"/>
                <a:cs typeface="Palatino Linotype"/>
              </a:rPr>
              <a:t> </a:t>
            </a:r>
            <a:r>
              <a:rPr dirty="0" sz="2500" spc="-50">
                <a:latin typeface="Palatino Linotype"/>
                <a:cs typeface="Palatino Linotype"/>
              </a:rPr>
              <a:t>)</a:t>
            </a:r>
            <a:endParaRPr sz="25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213859" y="2052827"/>
            <a:ext cx="4930140" cy="474345"/>
          </a:xfrm>
          <a:custGeom>
            <a:avLst/>
            <a:gdLst/>
            <a:ahLst/>
            <a:cxnLst/>
            <a:rect l="l" t="t" r="r" b="b"/>
            <a:pathLst>
              <a:path w="4930140" h="474344">
                <a:moveTo>
                  <a:pt x="0" y="473963"/>
                </a:moveTo>
                <a:lnTo>
                  <a:pt x="4930139" y="473963"/>
                </a:lnTo>
              </a:path>
              <a:path w="4930140" h="474344">
                <a:moveTo>
                  <a:pt x="4930139" y="0"/>
                </a:moveTo>
                <a:lnTo>
                  <a:pt x="0" y="0"/>
                </a:lnTo>
                <a:lnTo>
                  <a:pt x="0" y="473963"/>
                </a:lnTo>
              </a:path>
            </a:pathLst>
          </a:custGeom>
          <a:ln w="9144">
            <a:solidFill>
              <a:srgbClr val="00E3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873940" y="4689489"/>
            <a:ext cx="1536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 i="1">
                <a:latin typeface="Palatino Linotype"/>
                <a:cs typeface="Palatino Linotype"/>
              </a:rPr>
              <a:t>L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264734" y="4469396"/>
            <a:ext cx="6235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135">
                <a:latin typeface="Symbol"/>
                <a:cs typeface="Symbol"/>
              </a:rPr>
              <a:t></a:t>
            </a:r>
            <a:r>
              <a:rPr dirty="0" sz="2800" spc="135" i="1">
                <a:latin typeface="Palatino Linotype"/>
                <a:cs typeface="Palatino Linotype"/>
              </a:rPr>
              <a:t>,c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44398" y="4689489"/>
            <a:ext cx="1409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>
                <a:latin typeface="Palatino Linotype"/>
                <a:cs typeface="Palatino Linotype"/>
              </a:rPr>
              <a:t>1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17418" y="4442316"/>
            <a:ext cx="1155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>
                <a:latin typeface="Palatino Linotype"/>
                <a:cs typeface="Palatino Linotype"/>
              </a:rPr>
              <a:t>*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6652" y="4469396"/>
            <a:ext cx="19558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7405" algn="l"/>
                <a:tab pos="1062355" algn="l"/>
                <a:tab pos="1863725" algn="l"/>
              </a:tabLst>
            </a:pP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-2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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 spc="-50" i="1">
                <a:latin typeface="Palatino Linotype"/>
                <a:cs typeface="Palatino Linotype"/>
              </a:rPr>
              <a:t>c</a:t>
            </a:r>
            <a:r>
              <a:rPr dirty="0" sz="2800" i="1">
                <a:latin typeface="Palatino Linotype"/>
                <a:cs typeface="Palatino Linotype"/>
              </a:rPr>
              <a:t>	</a:t>
            </a:r>
            <a:r>
              <a:rPr dirty="0" sz="2800" spc="-50">
                <a:latin typeface="Palatino Linotype"/>
                <a:cs typeface="Palatino Linotype"/>
              </a:rPr>
              <a:t>,</a:t>
            </a:r>
            <a:r>
              <a:rPr dirty="0" sz="2800">
                <a:latin typeface="Palatino Linotype"/>
                <a:cs typeface="Palatino Linotype"/>
              </a:rPr>
              <a:t>	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-1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 spc="-60" i="1">
                <a:latin typeface="Palatino Linotype"/>
                <a:cs typeface="Palatino Linotype"/>
              </a:rPr>
              <a:t>c</a:t>
            </a:r>
            <a:r>
              <a:rPr dirty="0" sz="2800" i="1">
                <a:latin typeface="Palatino Linotype"/>
                <a:cs typeface="Palatino Linotype"/>
              </a:rPr>
              <a:t>	</a:t>
            </a:r>
            <a:r>
              <a:rPr dirty="0" sz="2800" spc="-50" i="1">
                <a:latin typeface="Palatino Linotype"/>
                <a:cs typeface="Palatino Linotype"/>
              </a:rPr>
              <a:t>,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3662" y="4469396"/>
            <a:ext cx="496760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800" i="1">
                <a:latin typeface="Palatino Linotype"/>
                <a:cs typeface="Palatino Linotype"/>
              </a:rPr>
              <a:t>P</a:t>
            </a:r>
            <a:r>
              <a:rPr dirty="0" sz="2800">
                <a:latin typeface="Palatino Linotype"/>
                <a:cs typeface="Palatino Linotype"/>
              </a:rPr>
              <a:t>(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4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20">
                <a:latin typeface="Times New Roman"/>
                <a:cs typeface="Times New Roman"/>
              </a:rPr>
              <a:t> </a:t>
            </a:r>
            <a:r>
              <a:rPr dirty="0" sz="2800" spc="65" i="1">
                <a:latin typeface="Palatino Linotype"/>
                <a:cs typeface="Palatino Linotype"/>
              </a:rPr>
              <a:t>c</a:t>
            </a:r>
            <a:r>
              <a:rPr dirty="0" baseline="39682" sz="2625" spc="97">
                <a:latin typeface="Palatino Linotype"/>
                <a:cs typeface="Palatino Linotype"/>
              </a:rPr>
              <a:t>*</a:t>
            </a:r>
            <a:r>
              <a:rPr dirty="0" baseline="39682" sz="2625" spc="-67">
                <a:latin typeface="Palatino Linotype"/>
                <a:cs typeface="Palatino Linotype"/>
              </a:rPr>
              <a:t> </a:t>
            </a:r>
            <a:r>
              <a:rPr dirty="0" sz="2800" spc="60" i="1">
                <a:latin typeface="Palatino Linotype"/>
                <a:cs typeface="Palatino Linotype"/>
              </a:rPr>
              <a:t>|</a:t>
            </a:r>
            <a:r>
              <a:rPr dirty="0" sz="2800" spc="60" b="1">
                <a:latin typeface="Palatino Linotype"/>
                <a:cs typeface="Palatino Linotype"/>
              </a:rPr>
              <a:t>X</a:t>
            </a:r>
            <a:r>
              <a:rPr dirty="0" sz="2800" spc="-10" b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75">
                <a:latin typeface="Times New Roman"/>
                <a:cs typeface="Times New Roman"/>
              </a:rPr>
              <a:t> </a:t>
            </a:r>
            <a:r>
              <a:rPr dirty="0" sz="2800" spc="55" b="1">
                <a:latin typeface="Palatino Linotype"/>
                <a:cs typeface="Palatino Linotype"/>
              </a:rPr>
              <a:t>x</a:t>
            </a:r>
            <a:r>
              <a:rPr dirty="0" sz="2800" spc="55">
                <a:latin typeface="Palatino Linotype"/>
                <a:cs typeface="Palatino Linotype"/>
              </a:rPr>
              <a:t>)</a:t>
            </a:r>
            <a:r>
              <a:rPr dirty="0" sz="2800" spc="-185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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 i="1">
                <a:latin typeface="Palatino Linotype"/>
                <a:cs typeface="Palatino Linotype"/>
              </a:rPr>
              <a:t>P</a:t>
            </a:r>
            <a:r>
              <a:rPr dirty="0" sz="2800">
                <a:latin typeface="Palatino Linotype"/>
                <a:cs typeface="Palatino Linotype"/>
              </a:rPr>
              <a:t>(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35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20">
                <a:latin typeface="Times New Roman"/>
                <a:cs typeface="Times New Roman"/>
              </a:rPr>
              <a:t> </a:t>
            </a:r>
            <a:r>
              <a:rPr dirty="0" sz="2800" spc="75" i="1">
                <a:latin typeface="Palatino Linotype"/>
                <a:cs typeface="Palatino Linotype"/>
              </a:rPr>
              <a:t>c|</a:t>
            </a:r>
            <a:r>
              <a:rPr dirty="0" sz="2800" spc="75" b="1">
                <a:latin typeface="Palatino Linotype"/>
                <a:cs typeface="Palatino Linotype"/>
              </a:rPr>
              <a:t>X</a:t>
            </a:r>
            <a:r>
              <a:rPr dirty="0" sz="2800" spc="-15" b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 spc="25" b="1">
                <a:latin typeface="Palatino Linotype"/>
                <a:cs typeface="Palatino Linotype"/>
              </a:rPr>
              <a:t>x</a:t>
            </a:r>
            <a:r>
              <a:rPr dirty="0" sz="2800" spc="25"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200" spc="-2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8221" y="1183779"/>
            <a:ext cx="8191500" cy="115252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00">
                <a:latin typeface="Tahoma"/>
                <a:cs typeface="Tahoma"/>
              </a:rPr>
              <a:t>Naïve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Bayes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Algorithm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(for</a:t>
            </a:r>
            <a:r>
              <a:rPr dirty="0" sz="2800" spc="-114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discrete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input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attributes)</a:t>
            </a:r>
            <a:endParaRPr sz="2800">
              <a:latin typeface="Tahoma"/>
              <a:cs typeface="Tahoma"/>
            </a:endParaRPr>
          </a:p>
          <a:p>
            <a:pPr marL="535305">
              <a:lnSpc>
                <a:spcPct val="100000"/>
              </a:lnSpc>
              <a:spcBef>
                <a:spcPts val="1215"/>
              </a:spcBef>
              <a:tabLst>
                <a:tab pos="992505" algn="l"/>
              </a:tabLst>
            </a:pPr>
            <a:r>
              <a:rPr dirty="0" sz="2400" spc="-50">
                <a:solidFill>
                  <a:srgbClr val="333399"/>
                </a:solidFill>
                <a:latin typeface="Tahoma"/>
                <a:cs typeface="Tahoma"/>
              </a:rPr>
              <a:t>–</a:t>
            </a:r>
            <a:r>
              <a:rPr dirty="0" sz="2400">
                <a:solidFill>
                  <a:srgbClr val="333399"/>
                </a:solidFill>
                <a:latin typeface="Tahoma"/>
                <a:cs typeface="Tahoma"/>
              </a:rPr>
              <a:t>	Learning</a:t>
            </a:r>
            <a:r>
              <a:rPr dirty="0" sz="2400" spc="-65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333399"/>
                </a:solidFill>
                <a:latin typeface="Tahoma"/>
                <a:cs typeface="Tahoma"/>
              </a:rPr>
              <a:t>Phase</a:t>
            </a:r>
            <a:r>
              <a:rPr dirty="0" sz="2400">
                <a:latin typeface="Tahoma"/>
                <a:cs typeface="Tahoma"/>
              </a:rPr>
              <a:t>: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Given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training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set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5" b="1">
                <a:latin typeface="Palatino Linotype"/>
                <a:cs typeface="Palatino Linotype"/>
              </a:rPr>
              <a:t>S</a:t>
            </a:r>
            <a:r>
              <a:rPr dirty="0" sz="2400" spc="-25">
                <a:latin typeface="Tahoma"/>
                <a:cs typeface="Tahoma"/>
              </a:rPr>
              <a:t>,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75716" y="2362200"/>
            <a:ext cx="7759065" cy="1752600"/>
          </a:xfrm>
          <a:prstGeom prst="rect">
            <a:avLst/>
          </a:prstGeom>
          <a:solidFill>
            <a:srgbClr val="CCFFFF"/>
          </a:solidFill>
        </p:spPr>
        <p:txBody>
          <a:bodyPr wrap="square" lIns="0" tIns="381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30"/>
              </a:spcBef>
            </a:pPr>
            <a:r>
              <a:rPr dirty="0" sz="1950" spc="-20">
                <a:latin typeface="Palatino Linotype"/>
                <a:cs typeface="Palatino Linotype"/>
              </a:rPr>
              <a:t>For</a:t>
            </a:r>
            <a:r>
              <a:rPr dirty="0" sz="1950" spc="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each</a:t>
            </a:r>
            <a:r>
              <a:rPr dirty="0" sz="1950" spc="-105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target</a:t>
            </a:r>
            <a:r>
              <a:rPr dirty="0" sz="1950" spc="-65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Palatino Linotype"/>
                <a:cs typeface="Palatino Linotype"/>
              </a:rPr>
              <a:t>value</a:t>
            </a:r>
            <a:r>
              <a:rPr dirty="0" sz="1950" spc="-1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-1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292" i="1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(c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494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90">
                <a:latin typeface="Times New Roman"/>
                <a:cs typeface="Times New Roman"/>
              </a:rPr>
              <a:t> </a:t>
            </a:r>
            <a:r>
              <a:rPr dirty="0" sz="1950" spc="-10" i="1">
                <a:latin typeface="Palatino Linotype"/>
                <a:cs typeface="Palatino Linotype"/>
              </a:rPr>
              <a:t>c</a:t>
            </a:r>
            <a:r>
              <a:rPr dirty="0" baseline="-23148" sz="1800" spc="-15">
                <a:latin typeface="Palatino Linotype"/>
                <a:cs typeface="Palatino Linotype"/>
              </a:rPr>
              <a:t>1</a:t>
            </a:r>
            <a:r>
              <a:rPr dirty="0" baseline="-23148" sz="1800" spc="-135">
                <a:latin typeface="Palatino Linotype"/>
                <a:cs typeface="Palatino Linotype"/>
              </a:rPr>
              <a:t> </a:t>
            </a:r>
            <a:r>
              <a:rPr dirty="0" sz="1950" spc="-75" i="1">
                <a:latin typeface="Palatino Linotype"/>
                <a:cs typeface="Palatino Linotype"/>
              </a:rPr>
              <a:t>,</a:t>
            </a:r>
            <a:r>
              <a:rPr dirty="0" sz="1950" spc="-75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</a:t>
            </a:r>
            <a:r>
              <a:rPr dirty="0" sz="1950" i="1">
                <a:latin typeface="Palatino Linotype"/>
                <a:cs typeface="Palatino Linotype"/>
              </a:rPr>
              <a:t>,c</a:t>
            </a:r>
            <a:r>
              <a:rPr dirty="0" baseline="-23148" sz="1800" i="1">
                <a:latin typeface="Palatino Linotype"/>
                <a:cs typeface="Palatino Linotype"/>
              </a:rPr>
              <a:t>L</a:t>
            </a:r>
            <a:r>
              <a:rPr dirty="0" baseline="-23148" sz="1800" spc="-82" i="1">
                <a:latin typeface="Palatino Linotype"/>
                <a:cs typeface="Palatino Linotype"/>
              </a:rPr>
              <a:t> </a:t>
            </a:r>
            <a:r>
              <a:rPr dirty="0" sz="1950" spc="-50" i="1">
                <a:latin typeface="Palatino Linotype"/>
                <a:cs typeface="Palatino Linotype"/>
              </a:rPr>
              <a:t>)</a:t>
            </a:r>
            <a:endParaRPr sz="1950">
              <a:latin typeface="Palatino Linotype"/>
              <a:cs typeface="Palatino Linotype"/>
            </a:endParaRPr>
          </a:p>
          <a:p>
            <a:pPr marL="297180">
              <a:lnSpc>
                <a:spcPct val="100000"/>
              </a:lnSpc>
              <a:spcBef>
                <a:spcPts val="1245"/>
              </a:spcBef>
            </a:pPr>
            <a:r>
              <a:rPr dirty="0" sz="1950" spc="-850" i="1">
                <a:latin typeface="Palatino Linotype"/>
                <a:cs typeface="Palatino Linotype"/>
              </a:rPr>
              <a:t>P</a:t>
            </a:r>
            <a:r>
              <a:rPr dirty="0" baseline="17094" sz="2925" spc="254">
                <a:latin typeface="Palatino Linotype"/>
                <a:cs typeface="Palatino Linotype"/>
              </a:rPr>
              <a:t>ˆ</a:t>
            </a:r>
            <a:r>
              <a:rPr dirty="0" sz="1950" spc="-30">
                <a:latin typeface="Palatino Linotype"/>
                <a:cs typeface="Palatino Linotype"/>
              </a:rPr>
              <a:t>(</a:t>
            </a:r>
            <a:r>
              <a:rPr dirty="0" sz="1950" spc="-10" i="1">
                <a:latin typeface="Palatino Linotype"/>
                <a:cs typeface="Palatino Linotype"/>
              </a:rPr>
              <a:t>C</a:t>
            </a:r>
            <a:r>
              <a:rPr dirty="0" sz="1950" spc="20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25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12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Symbol"/>
                <a:cs typeface="Symbol"/>
              </a:rPr>
              <a:t></a:t>
            </a:r>
            <a:r>
              <a:rPr dirty="0" sz="1950" spc="-120">
                <a:latin typeface="Times New Roman"/>
                <a:cs typeface="Times New Roman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estimate</a:t>
            </a:r>
            <a:r>
              <a:rPr dirty="0" sz="1950" spc="-17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P</a:t>
            </a:r>
            <a:r>
              <a:rPr dirty="0" sz="1950">
                <a:latin typeface="Palatino Linotype"/>
                <a:cs typeface="Palatino Linotype"/>
              </a:rPr>
              <a:t>(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-12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5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)</a:t>
            </a:r>
            <a:r>
              <a:rPr dirty="0" sz="1950" spc="-15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with</a:t>
            </a:r>
            <a:r>
              <a:rPr dirty="0" sz="1950" spc="15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Palatino Linotype"/>
                <a:cs typeface="Palatino Linotype"/>
              </a:rPr>
              <a:t>examples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Palatino Linotype"/>
                <a:cs typeface="Palatino Linotype"/>
              </a:rPr>
              <a:t>in</a:t>
            </a:r>
            <a:r>
              <a:rPr dirty="0" sz="1950" spc="-160">
                <a:latin typeface="Palatino Linotype"/>
                <a:cs typeface="Palatino Linotype"/>
              </a:rPr>
              <a:t> </a:t>
            </a:r>
            <a:r>
              <a:rPr dirty="0" sz="1950" spc="-25" b="1">
                <a:latin typeface="Palatino Linotype"/>
                <a:cs typeface="Palatino Linotype"/>
              </a:rPr>
              <a:t>S</a:t>
            </a:r>
            <a:r>
              <a:rPr dirty="0" sz="1950" spc="-25">
                <a:latin typeface="Palatino Linotype"/>
                <a:cs typeface="Palatino Linotype"/>
              </a:rPr>
              <a:t>;</a:t>
            </a:r>
            <a:endParaRPr sz="1950">
              <a:latin typeface="Palatino Linotype"/>
              <a:cs typeface="Palatino Linotype"/>
            </a:endParaRPr>
          </a:p>
          <a:p>
            <a:pPr marL="289560">
              <a:lnSpc>
                <a:spcPct val="100000"/>
              </a:lnSpc>
              <a:spcBef>
                <a:spcPts val="620"/>
              </a:spcBef>
            </a:pPr>
            <a:r>
              <a:rPr dirty="0" sz="1950" spc="-20">
                <a:latin typeface="Palatino Linotype"/>
                <a:cs typeface="Palatino Linotype"/>
              </a:rPr>
              <a:t>For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spc="-30">
                <a:latin typeface="Palatino Linotype"/>
                <a:cs typeface="Palatino Linotype"/>
              </a:rPr>
              <a:t>every</a:t>
            </a:r>
            <a:r>
              <a:rPr dirty="0" sz="1950" spc="-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attributevalue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44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each</a:t>
            </a:r>
            <a:r>
              <a:rPr dirty="0" sz="1950" spc="-14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attribute</a:t>
            </a:r>
            <a:r>
              <a:rPr dirty="0" sz="1950" spc="-24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x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330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(</a:t>
            </a:r>
            <a:r>
              <a:rPr dirty="0" sz="1950" spc="-25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j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Symbol"/>
                <a:cs typeface="Symbol"/>
              </a:rPr>
              <a:t></a:t>
            </a:r>
            <a:r>
              <a:rPr dirty="0" sz="1950" spc="-135">
                <a:latin typeface="Times New Roman"/>
                <a:cs typeface="Times New Roman"/>
              </a:rPr>
              <a:t> </a:t>
            </a:r>
            <a:r>
              <a:rPr dirty="0" sz="1950" spc="-55">
                <a:latin typeface="Palatino Linotype"/>
                <a:cs typeface="Palatino Linotype"/>
              </a:rPr>
              <a:t>1,</a:t>
            </a:r>
            <a:r>
              <a:rPr dirty="0" sz="1950" spc="-55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</a:t>
            </a:r>
            <a:r>
              <a:rPr dirty="0" sz="1950">
                <a:latin typeface="Palatino Linotype"/>
                <a:cs typeface="Palatino Linotype"/>
              </a:rPr>
              <a:t>,</a:t>
            </a:r>
            <a:r>
              <a:rPr dirty="0" sz="1950" i="1">
                <a:latin typeface="Palatino Linotype"/>
                <a:cs typeface="Palatino Linotype"/>
              </a:rPr>
              <a:t>n</a:t>
            </a:r>
            <a:r>
              <a:rPr dirty="0" sz="1950">
                <a:latin typeface="Palatino Linotype"/>
                <a:cs typeface="Palatino Linotype"/>
              </a:rPr>
              <a:t>;</a:t>
            </a:r>
            <a:r>
              <a:rPr dirty="0" sz="1950" spc="-6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k</a:t>
            </a:r>
            <a:r>
              <a:rPr dirty="0" sz="1950" spc="25" i="1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Symbol"/>
                <a:cs typeface="Symbol"/>
              </a:rPr>
              <a:t></a:t>
            </a:r>
            <a:r>
              <a:rPr dirty="0" sz="1950" spc="-135">
                <a:latin typeface="Times New Roman"/>
                <a:cs typeface="Times New Roman"/>
              </a:rPr>
              <a:t> </a:t>
            </a:r>
            <a:r>
              <a:rPr dirty="0" sz="1950" spc="-60">
                <a:latin typeface="Palatino Linotype"/>
                <a:cs typeface="Palatino Linotype"/>
              </a:rPr>
              <a:t>1,</a:t>
            </a:r>
            <a:r>
              <a:rPr dirty="0" sz="1950" spc="-60">
                <a:latin typeface="Symbol"/>
                <a:cs typeface="Symbol"/>
              </a:rPr>
              <a:t></a:t>
            </a:r>
            <a:r>
              <a:rPr dirty="0" sz="1950" spc="-300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75">
                <a:latin typeface="Symbol"/>
                <a:cs typeface="Symbol"/>
              </a:rPr>
              <a:t></a:t>
            </a:r>
            <a:r>
              <a:rPr dirty="0" sz="1950" spc="75" i="1">
                <a:latin typeface="Palatino Linotype"/>
                <a:cs typeface="Palatino Linotype"/>
              </a:rPr>
              <a:t>,N</a:t>
            </a:r>
            <a:r>
              <a:rPr dirty="0" baseline="-23148" sz="1800" spc="112" i="1">
                <a:latin typeface="Palatino Linotype"/>
                <a:cs typeface="Palatino Linotype"/>
              </a:rPr>
              <a:t>j</a:t>
            </a:r>
            <a:r>
              <a:rPr dirty="0" baseline="-23148" sz="1800" spc="-89" i="1">
                <a:latin typeface="Palatino Linotype"/>
                <a:cs typeface="Palatino Linotype"/>
              </a:rPr>
              <a:t> </a:t>
            </a:r>
            <a:r>
              <a:rPr dirty="0" sz="1950" spc="-50">
                <a:latin typeface="Palatino Linotype"/>
                <a:cs typeface="Palatino Linotype"/>
              </a:rPr>
              <a:t>)</a:t>
            </a:r>
            <a:endParaRPr sz="1950">
              <a:latin typeface="Palatino Linotype"/>
              <a:cs typeface="Palatino Linotype"/>
            </a:endParaRPr>
          </a:p>
          <a:p>
            <a:pPr marL="542290">
              <a:lnSpc>
                <a:spcPct val="100000"/>
              </a:lnSpc>
              <a:spcBef>
                <a:spcPts val="1520"/>
              </a:spcBef>
            </a:pPr>
            <a:r>
              <a:rPr dirty="0" sz="1950" spc="-800" i="1">
                <a:latin typeface="Palatino Linotype"/>
                <a:cs typeface="Palatino Linotype"/>
              </a:rPr>
              <a:t>P</a:t>
            </a:r>
            <a:r>
              <a:rPr dirty="0" baseline="17094" sz="2925" spc="330">
                <a:latin typeface="Palatino Linotype"/>
                <a:cs typeface="Palatino Linotype"/>
              </a:rPr>
              <a:t>ˆ</a:t>
            </a:r>
            <a:r>
              <a:rPr dirty="0" sz="1950" spc="120">
                <a:latin typeface="Palatino Linotype"/>
                <a:cs typeface="Palatino Linotype"/>
              </a:rPr>
              <a:t>(</a:t>
            </a:r>
            <a:r>
              <a:rPr dirty="0" sz="1950" spc="165" i="1">
                <a:latin typeface="Palatino Linotype"/>
                <a:cs typeface="Palatino Linotype"/>
              </a:rPr>
              <a:t>X</a:t>
            </a:r>
            <a:r>
              <a:rPr dirty="0" baseline="-23148" sz="1800" spc="60" i="1">
                <a:latin typeface="Palatino Linotype"/>
                <a:cs typeface="Palatino Linotype"/>
              </a:rPr>
              <a:t>j</a:t>
            </a:r>
            <a:r>
              <a:rPr dirty="0" baseline="-23148" sz="1800" spc="40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7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-7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|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12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Symbol"/>
                <a:cs typeface="Symbol"/>
              </a:rPr>
              <a:t></a:t>
            </a:r>
            <a:r>
              <a:rPr dirty="0" sz="1950" spc="-120">
                <a:latin typeface="Times New Roman"/>
                <a:cs typeface="Times New Roman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estimate</a:t>
            </a:r>
            <a:r>
              <a:rPr dirty="0" sz="1950" spc="-17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P</a:t>
            </a:r>
            <a:r>
              <a:rPr dirty="0" sz="1950">
                <a:latin typeface="Palatino Linotype"/>
                <a:cs typeface="Palatino Linotype"/>
              </a:rPr>
              <a:t>(</a:t>
            </a:r>
            <a:r>
              <a:rPr dirty="0" sz="1950" i="1">
                <a:latin typeface="Palatino Linotype"/>
                <a:cs typeface="Palatino Linotype"/>
              </a:rPr>
              <a:t>X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480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7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-7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|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)</a:t>
            </a:r>
            <a:r>
              <a:rPr dirty="0" sz="1950" spc="-145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with</a:t>
            </a:r>
            <a:r>
              <a:rPr dirty="0" sz="1950" spc="3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Palatino Linotype"/>
                <a:cs typeface="Palatino Linotype"/>
              </a:rPr>
              <a:t>examples</a:t>
            </a:r>
            <a:r>
              <a:rPr dirty="0" sz="1950" spc="5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in</a:t>
            </a:r>
            <a:r>
              <a:rPr dirty="0" sz="1950" spc="300">
                <a:latin typeface="Palatino Linotype"/>
                <a:cs typeface="Palatino Linotype"/>
              </a:rPr>
              <a:t> </a:t>
            </a:r>
            <a:r>
              <a:rPr dirty="0" sz="1950" spc="-25" b="1">
                <a:latin typeface="Palatino Linotype"/>
                <a:cs typeface="Palatino Linotype"/>
              </a:rPr>
              <a:t>S</a:t>
            </a:r>
            <a:r>
              <a:rPr dirty="0" sz="1950" spc="-25">
                <a:latin typeface="Palatino Linotype"/>
                <a:cs typeface="Palatino Linotype"/>
              </a:rPr>
              <a:t>;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0458" y="3947383"/>
            <a:ext cx="8117840" cy="1677035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580"/>
              </a:spcBef>
            </a:pPr>
            <a:r>
              <a:rPr dirty="0" sz="2400">
                <a:latin typeface="Tahoma"/>
                <a:cs typeface="Tahoma"/>
              </a:rPr>
              <a:t>Output: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tables;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for</a:t>
            </a:r>
            <a:r>
              <a:rPr dirty="0" sz="2400" spc="50">
                <a:latin typeface="Tahoma"/>
                <a:cs typeface="Tahoma"/>
              </a:rPr>
              <a:t> </a:t>
            </a:r>
            <a:r>
              <a:rPr dirty="0" baseline="5555" sz="3000" spc="97" i="1">
                <a:latin typeface="Palatino Linotype"/>
                <a:cs typeface="Palatino Linotype"/>
              </a:rPr>
              <a:t>x</a:t>
            </a:r>
            <a:r>
              <a:rPr dirty="0" baseline="-13333" sz="1875" spc="97" i="1">
                <a:latin typeface="Palatino Linotype"/>
                <a:cs typeface="Palatino Linotype"/>
              </a:rPr>
              <a:t>j</a:t>
            </a:r>
            <a:r>
              <a:rPr dirty="0" baseline="-13333" sz="1875" spc="-270" i="1">
                <a:latin typeface="Palatino Linotype"/>
                <a:cs typeface="Palatino Linotype"/>
              </a:rPr>
              <a:t> </a:t>
            </a:r>
            <a:r>
              <a:rPr dirty="0" baseline="-13333" sz="1875">
                <a:latin typeface="Palatino Linotype"/>
                <a:cs typeface="Palatino Linotype"/>
              </a:rPr>
              <a:t>,</a:t>
            </a:r>
            <a:r>
              <a:rPr dirty="0" baseline="-13333" sz="1875" spc="187">
                <a:latin typeface="Palatino Linotype"/>
                <a:cs typeface="Palatino Linotype"/>
              </a:rPr>
              <a:t>  </a:t>
            </a:r>
            <a:r>
              <a:rPr dirty="0" baseline="5555" sz="3000" spc="142" i="1">
                <a:latin typeface="Palatino Linotype"/>
                <a:cs typeface="Palatino Linotype"/>
              </a:rPr>
              <a:t>N</a:t>
            </a:r>
            <a:r>
              <a:rPr dirty="0" baseline="-13333" sz="1875" spc="142" i="1">
                <a:latin typeface="Palatino Linotype"/>
                <a:cs typeface="Palatino Linotype"/>
              </a:rPr>
              <a:t>j</a:t>
            </a:r>
            <a:r>
              <a:rPr dirty="0" baseline="-13333" sz="1875" spc="217" i="1">
                <a:latin typeface="Palatino Linotype"/>
                <a:cs typeface="Palatino Linotype"/>
              </a:rPr>
              <a:t> </a:t>
            </a:r>
            <a:r>
              <a:rPr dirty="0" baseline="5555" sz="3000">
                <a:latin typeface="Symbol"/>
                <a:cs typeface="Symbol"/>
              </a:rPr>
              <a:t></a:t>
            </a:r>
            <a:r>
              <a:rPr dirty="0" baseline="5555" sz="3000" spc="-232">
                <a:latin typeface="Times New Roman"/>
                <a:cs typeface="Times New Roman"/>
              </a:rPr>
              <a:t> </a:t>
            </a:r>
            <a:r>
              <a:rPr dirty="0" baseline="5555" sz="3000" i="1">
                <a:latin typeface="Palatino Linotype"/>
                <a:cs typeface="Palatino Linotype"/>
              </a:rPr>
              <a:t>L</a:t>
            </a:r>
            <a:r>
              <a:rPr dirty="0" baseline="5555" sz="3000" spc="487" i="1">
                <a:latin typeface="Palatino Linotype"/>
                <a:cs typeface="Palatino Linotype"/>
              </a:rPr>
              <a:t> </a:t>
            </a:r>
            <a:r>
              <a:rPr dirty="0" sz="2400" spc="-10">
                <a:latin typeface="Tahoma"/>
                <a:cs typeface="Tahoma"/>
              </a:rPr>
              <a:t>elements</a:t>
            </a:r>
            <a:endParaRPr sz="24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500"/>
              </a:spcBef>
              <a:tabLst>
                <a:tab pos="520065" algn="l"/>
              </a:tabLst>
            </a:pPr>
            <a:r>
              <a:rPr dirty="0" baseline="1157" sz="3600" spc="-75">
                <a:solidFill>
                  <a:srgbClr val="333399"/>
                </a:solidFill>
                <a:latin typeface="Tahoma"/>
                <a:cs typeface="Tahoma"/>
              </a:rPr>
              <a:t>–</a:t>
            </a:r>
            <a:r>
              <a:rPr dirty="0" baseline="1157" sz="3600">
                <a:solidFill>
                  <a:srgbClr val="333399"/>
                </a:solidFill>
                <a:latin typeface="Tahoma"/>
                <a:cs typeface="Tahoma"/>
              </a:rPr>
              <a:t>	</a:t>
            </a:r>
            <a:r>
              <a:rPr dirty="0" baseline="1157" sz="3600" spc="-52">
                <a:solidFill>
                  <a:srgbClr val="333399"/>
                </a:solidFill>
                <a:latin typeface="Tahoma"/>
                <a:cs typeface="Tahoma"/>
              </a:rPr>
              <a:t>Test</a:t>
            </a:r>
            <a:r>
              <a:rPr dirty="0" baseline="1157" sz="3600" spc="-127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 baseline="1157" sz="3600">
                <a:solidFill>
                  <a:srgbClr val="333399"/>
                </a:solidFill>
                <a:latin typeface="Tahoma"/>
                <a:cs typeface="Tahoma"/>
              </a:rPr>
              <a:t>Phase</a:t>
            </a:r>
            <a:r>
              <a:rPr dirty="0" baseline="1157" sz="3600">
                <a:latin typeface="Tahoma"/>
                <a:cs typeface="Tahoma"/>
              </a:rPr>
              <a:t>:</a:t>
            </a:r>
            <a:r>
              <a:rPr dirty="0" baseline="1157" sz="3600" spc="-52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Given</a:t>
            </a:r>
            <a:r>
              <a:rPr dirty="0" baseline="1157" sz="3600" spc="-52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an</a:t>
            </a:r>
            <a:r>
              <a:rPr dirty="0" baseline="1157" sz="3600" spc="-60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unknown</a:t>
            </a:r>
            <a:r>
              <a:rPr dirty="0" baseline="1157" sz="3600" spc="-75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instance</a:t>
            </a:r>
            <a:r>
              <a:rPr dirty="0" baseline="1157" sz="3600" spc="-195">
                <a:latin typeface="Tahoma"/>
                <a:cs typeface="Tahoma"/>
              </a:rPr>
              <a:t> </a:t>
            </a:r>
            <a:r>
              <a:rPr dirty="0" sz="2400" spc="60" b="1">
                <a:latin typeface="Palatino Linotype"/>
                <a:cs typeface="Palatino Linotype"/>
              </a:rPr>
              <a:t>X</a:t>
            </a:r>
            <a:r>
              <a:rPr dirty="0" baseline="3472" sz="3600" spc="89">
                <a:latin typeface="Symbol"/>
                <a:cs typeface="Symbol"/>
              </a:rPr>
              <a:t></a:t>
            </a:r>
            <a:r>
              <a:rPr dirty="0" baseline="3472" sz="3600" spc="-187">
                <a:latin typeface="Times New Roman"/>
                <a:cs typeface="Times New Roman"/>
              </a:rPr>
              <a:t> </a:t>
            </a:r>
            <a:r>
              <a:rPr dirty="0" sz="2400" spc="90">
                <a:latin typeface="Symbol"/>
                <a:cs typeface="Symbol"/>
              </a:rPr>
              <a:t></a:t>
            </a:r>
            <a:r>
              <a:rPr dirty="0" sz="2400" spc="-190">
                <a:latin typeface="Times New Roman"/>
                <a:cs typeface="Times New Roman"/>
              </a:rPr>
              <a:t> </a:t>
            </a:r>
            <a:r>
              <a:rPr dirty="0" sz="2400" spc="-110">
                <a:latin typeface="Palatino Linotype"/>
                <a:cs typeface="Palatino Linotype"/>
              </a:rPr>
              <a:t>(</a:t>
            </a:r>
            <a:r>
              <a:rPr dirty="0" sz="2400" spc="-110" i="1">
                <a:latin typeface="Palatino Linotype"/>
                <a:cs typeface="Palatino Linotype"/>
              </a:rPr>
              <a:t>a</a:t>
            </a:r>
            <a:r>
              <a:rPr dirty="0" baseline="3472" sz="3600" spc="-165">
                <a:latin typeface="Symbol"/>
                <a:cs typeface="Symbol"/>
              </a:rPr>
              <a:t></a:t>
            </a:r>
            <a:r>
              <a:rPr dirty="0" baseline="-22222" sz="2250" spc="-165">
                <a:latin typeface="Palatino Linotype"/>
                <a:cs typeface="Palatino Linotype"/>
              </a:rPr>
              <a:t>1</a:t>
            </a:r>
            <a:r>
              <a:rPr dirty="0" baseline="-22222" sz="2250" spc="-247">
                <a:latin typeface="Palatino Linotype"/>
                <a:cs typeface="Palatino Linotype"/>
              </a:rPr>
              <a:t> </a:t>
            </a:r>
            <a:r>
              <a:rPr dirty="0" sz="2400" spc="-10">
                <a:latin typeface="Palatino Linotype"/>
                <a:cs typeface="Palatino Linotype"/>
              </a:rPr>
              <a:t>,</a:t>
            </a:r>
            <a:r>
              <a:rPr dirty="0" sz="2400" spc="-10">
                <a:latin typeface="Symbol"/>
                <a:cs typeface="Symbol"/>
              </a:rPr>
              <a:t></a:t>
            </a:r>
            <a:r>
              <a:rPr dirty="0" sz="2400" spc="-10">
                <a:latin typeface="Palatino Linotype"/>
                <a:cs typeface="Palatino Linotype"/>
              </a:rPr>
              <a:t>,</a:t>
            </a:r>
            <a:r>
              <a:rPr dirty="0" sz="2400" spc="-10" i="1">
                <a:latin typeface="Palatino Linotype"/>
                <a:cs typeface="Palatino Linotype"/>
              </a:rPr>
              <a:t>a</a:t>
            </a:r>
            <a:r>
              <a:rPr dirty="0" baseline="-22222" sz="2250" spc="-15" i="1">
                <a:latin typeface="Palatino Linotype"/>
                <a:cs typeface="Palatino Linotype"/>
              </a:rPr>
              <a:t>n</a:t>
            </a:r>
            <a:r>
              <a:rPr dirty="0" baseline="3472" sz="3600" spc="-15">
                <a:latin typeface="Symbol"/>
                <a:cs typeface="Symbol"/>
              </a:rPr>
              <a:t></a:t>
            </a:r>
            <a:r>
              <a:rPr dirty="0" baseline="3472" sz="3600" spc="-172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Palatino Linotype"/>
                <a:cs typeface="Palatino Linotype"/>
              </a:rPr>
              <a:t>)</a:t>
            </a:r>
            <a:r>
              <a:rPr dirty="0" baseline="1157" sz="3600" spc="-37">
                <a:latin typeface="Tahoma"/>
                <a:cs typeface="Tahoma"/>
              </a:rPr>
              <a:t>,</a:t>
            </a:r>
            <a:endParaRPr baseline="1157" sz="3600">
              <a:latin typeface="Tahoma"/>
              <a:cs typeface="Tahoma"/>
            </a:endParaRPr>
          </a:p>
          <a:p>
            <a:pPr marL="634365">
              <a:lnSpc>
                <a:spcPct val="100000"/>
              </a:lnSpc>
              <a:spcBef>
                <a:spcPts val="1380"/>
              </a:spcBef>
            </a:pPr>
            <a:r>
              <a:rPr dirty="0" sz="2400">
                <a:latin typeface="Tahoma"/>
                <a:cs typeface="Tahoma"/>
              </a:rPr>
              <a:t>Look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up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tables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assign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the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label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c*</a:t>
            </a:r>
            <a:r>
              <a:rPr dirty="0" sz="2400" spc="-30" i="1">
                <a:latin typeface="Palatino Linotype"/>
                <a:cs typeface="Palatino Linotype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b="1">
                <a:latin typeface="Palatino Linotype"/>
                <a:cs typeface="Palatino Linotype"/>
              </a:rPr>
              <a:t>X’</a:t>
            </a:r>
            <a:r>
              <a:rPr dirty="0" sz="2400" spc="114" b="1">
                <a:latin typeface="Palatino Linotype"/>
                <a:cs typeface="Palatino Linotype"/>
              </a:rPr>
              <a:t> </a:t>
            </a:r>
            <a:r>
              <a:rPr dirty="0" sz="2400" spc="-25">
                <a:latin typeface="Tahoma"/>
                <a:cs typeface="Tahoma"/>
              </a:rPr>
              <a:t>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57200" y="5791200"/>
            <a:ext cx="8511540" cy="502920"/>
          </a:xfrm>
          <a:custGeom>
            <a:avLst/>
            <a:gdLst/>
            <a:ahLst/>
            <a:cxnLst/>
            <a:rect l="l" t="t" r="r" b="b"/>
            <a:pathLst>
              <a:path w="8511540" h="502920">
                <a:moveTo>
                  <a:pt x="8511540" y="0"/>
                </a:moveTo>
                <a:lnTo>
                  <a:pt x="0" y="0"/>
                </a:lnTo>
                <a:lnTo>
                  <a:pt x="0" y="502920"/>
                </a:lnTo>
                <a:lnTo>
                  <a:pt x="8511540" y="502920"/>
                </a:lnTo>
                <a:lnTo>
                  <a:pt x="851154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792640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L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62019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n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12062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n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13983" y="5762891"/>
            <a:ext cx="10845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974725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47512" y="5762891"/>
            <a:ext cx="106616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956310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6591" y="5762891"/>
            <a:ext cx="14274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316990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41144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05811" y="5829552"/>
            <a:ext cx="84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46107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94603" y="5829552"/>
            <a:ext cx="84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72483" y="5829552"/>
            <a:ext cx="1424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39850" algn="l"/>
              </a:tabLst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r>
              <a:rPr dirty="0" sz="1400">
                <a:latin typeface="Palatino Linotype"/>
                <a:cs typeface="Palatino Linotype"/>
              </a:rPr>
              <a:t>	</a:t>
            </a: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88522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314423" y="5851473"/>
            <a:ext cx="48387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spc="105">
                <a:latin typeface="Symbol"/>
                <a:cs typeface="Symbol"/>
              </a:rPr>
              <a:t></a:t>
            </a:r>
            <a:r>
              <a:rPr dirty="0" sz="2200" spc="105">
                <a:latin typeface="Palatino Linotype"/>
                <a:cs typeface="Palatino Linotype"/>
              </a:rPr>
              <a:t>,</a:t>
            </a:r>
            <a:r>
              <a:rPr dirty="0" sz="2200" spc="105" i="1">
                <a:latin typeface="Palatino Linotype"/>
                <a:cs typeface="Palatino Linotype"/>
              </a:rPr>
              <a:t>c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79477" y="5851473"/>
            <a:ext cx="145097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-2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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4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,</a:t>
            </a:r>
            <a:r>
              <a:rPr dirty="0" sz="2200" spc="-210">
                <a:latin typeface="Palatino Linotype"/>
                <a:cs typeface="Palatino Linotype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-2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11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360" i="1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,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48174" y="5835044"/>
            <a:ext cx="129476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209675" algn="l"/>
              </a:tabLst>
            </a:pPr>
            <a:r>
              <a:rPr dirty="0" sz="2200" spc="-50">
                <a:latin typeface="Symbol"/>
                <a:cs typeface="Symbol"/>
              </a:rPr>
              <a:t>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0">
                <a:latin typeface="Symbol"/>
                <a:cs typeface="Symbol"/>
              </a:rPr>
              <a:t>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90362" y="5851473"/>
            <a:ext cx="62280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spc="50">
                <a:latin typeface="Palatino Linotype"/>
                <a:cs typeface="Palatino Linotype"/>
              </a:rPr>
              <a:t>[</a:t>
            </a:r>
            <a:r>
              <a:rPr dirty="0" sz="2200" spc="50" i="1">
                <a:latin typeface="Palatino Linotype"/>
                <a:cs typeface="Palatino Linotype"/>
              </a:rPr>
              <a:t>P</a:t>
            </a:r>
            <a:r>
              <a:rPr dirty="0" sz="2200" spc="50">
                <a:latin typeface="Palatino Linotype"/>
                <a:cs typeface="Palatino Linotype"/>
              </a:rPr>
              <a:t>(</a:t>
            </a:r>
            <a:r>
              <a:rPr dirty="0" sz="2200" spc="50" i="1">
                <a:latin typeface="Palatino Linotype"/>
                <a:cs typeface="Palatino Linotype"/>
              </a:rPr>
              <a:t>a</a:t>
            </a:r>
            <a:r>
              <a:rPr dirty="0" sz="2200" spc="27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290">
                <a:latin typeface="Palatino Linotype"/>
                <a:cs typeface="Palatino Linotype"/>
              </a:rPr>
              <a:t> </a:t>
            </a:r>
            <a:r>
              <a:rPr dirty="0" sz="2200" spc="140">
                <a:latin typeface="Symbol"/>
                <a:cs typeface="Symbol"/>
              </a:rPr>
              <a:t></a:t>
            </a:r>
            <a:r>
              <a:rPr dirty="0" sz="2200" spc="-20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a</a:t>
            </a:r>
            <a:r>
              <a:rPr dirty="0" sz="2200" spc="47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)]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8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</a:t>
            </a:r>
            <a:r>
              <a:rPr dirty="0" sz="2200" spc="-25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Palatino Linotype"/>
                <a:cs typeface="Palatino Linotype"/>
              </a:rPr>
              <a:t>[</a:t>
            </a:r>
            <a:r>
              <a:rPr dirty="0" sz="2200" spc="50" i="1">
                <a:latin typeface="Palatino Linotype"/>
                <a:cs typeface="Palatino Linotype"/>
              </a:rPr>
              <a:t>P</a:t>
            </a:r>
            <a:r>
              <a:rPr dirty="0" sz="2200" spc="50">
                <a:latin typeface="Palatino Linotype"/>
                <a:cs typeface="Palatino Linotype"/>
              </a:rPr>
              <a:t>(</a:t>
            </a:r>
            <a:r>
              <a:rPr dirty="0" sz="2200" spc="50" i="1">
                <a:latin typeface="Palatino Linotype"/>
                <a:cs typeface="Palatino Linotype"/>
              </a:rPr>
              <a:t>a</a:t>
            </a:r>
            <a:r>
              <a:rPr dirty="0" sz="2200" spc="28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295">
                <a:latin typeface="Palatino Linotype"/>
                <a:cs typeface="Palatino Linotype"/>
              </a:rPr>
              <a:t> </a:t>
            </a:r>
            <a:r>
              <a:rPr dirty="0" sz="2200" spc="140">
                <a:latin typeface="Symbol"/>
                <a:cs typeface="Symbol"/>
              </a:rPr>
              <a:t></a:t>
            </a:r>
            <a:r>
              <a:rPr dirty="0" sz="2200" spc="-195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a</a:t>
            </a:r>
            <a:r>
              <a:rPr dirty="0" sz="2200" spc="470" i="1">
                <a:latin typeface="Palatino Linotype"/>
                <a:cs typeface="Palatino Linotype"/>
              </a:rPr>
              <a:t> </a:t>
            </a:r>
            <a:r>
              <a:rPr dirty="0" sz="2200" spc="-10">
                <a:latin typeface="Palatino Linotype"/>
                <a:cs typeface="Palatino Linotype"/>
              </a:rPr>
              <a:t>|</a:t>
            </a:r>
            <a:r>
              <a:rPr dirty="0" sz="2200" spc="-10" i="1">
                <a:latin typeface="Palatino Linotype"/>
                <a:cs typeface="Palatino Linotype"/>
              </a:rPr>
              <a:t>c</a:t>
            </a:r>
            <a:r>
              <a:rPr dirty="0" sz="2200" spc="-10">
                <a:latin typeface="Palatino Linotype"/>
                <a:cs typeface="Palatino Linotype"/>
              </a:rPr>
              <a:t>)]</a:t>
            </a:r>
            <a:r>
              <a:rPr dirty="0" sz="2200" spc="-10" i="1">
                <a:latin typeface="Palatino Linotype"/>
                <a:cs typeface="Palatino Linotype"/>
              </a:rPr>
              <a:t>P</a:t>
            </a:r>
            <a:r>
              <a:rPr dirty="0" sz="2200" spc="-10">
                <a:latin typeface="Palatino Linotype"/>
                <a:cs typeface="Palatino Linotype"/>
              </a:rPr>
              <a:t>(</a:t>
            </a:r>
            <a:r>
              <a:rPr dirty="0" sz="2200" spc="-10" i="1">
                <a:latin typeface="Palatino Linotype"/>
                <a:cs typeface="Palatino Linotype"/>
              </a:rPr>
              <a:t>c</a:t>
            </a:r>
            <a:r>
              <a:rPr dirty="0" sz="2200" spc="-10">
                <a:latin typeface="Palatino Linotype"/>
                <a:cs typeface="Palatino Linotype"/>
              </a:rPr>
              <a:t>),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90736" y="5835044"/>
            <a:ext cx="14020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316990" algn="l"/>
              </a:tabLst>
            </a:pPr>
            <a:r>
              <a:rPr dirty="0" sz="2200" spc="-50">
                <a:latin typeface="Symbol"/>
                <a:cs typeface="Symbol"/>
              </a:rPr>
              <a:t>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0">
                <a:latin typeface="Symbol"/>
                <a:cs typeface="Symbol"/>
              </a:rPr>
              <a:t>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Play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Tennis: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Classification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with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NB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400" y="1371600"/>
            <a:ext cx="6629400" cy="504291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Phase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95312" y="1968436"/>
          <a:ext cx="3745229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1214755"/>
                <a:gridCol w="1212849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Outlook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Sunny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Overcast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0/5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Rain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4405312" y="1968436"/>
          <a:ext cx="4676775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/>
                <a:gridCol w="1447800"/>
                <a:gridCol w="1447800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Temperature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5" i="1">
                          <a:latin typeface="Palatino Linotype"/>
                          <a:cs typeface="Palatino Linotype"/>
                        </a:rPr>
                        <a:t>Hot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Mild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Cool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1/5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71512" y="4633912"/>
          <a:ext cx="3990975" cy="137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80"/>
                <a:gridCol w="1184275"/>
                <a:gridCol w="1147445"/>
              </a:tblGrid>
              <a:tr h="460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Humidity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Play=N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High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Normal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1/5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091112" y="4557712"/>
          <a:ext cx="3990975" cy="136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630"/>
                <a:gridCol w="1273175"/>
                <a:gridCol w="1255395"/>
              </a:tblGrid>
              <a:tr h="454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Palatino Linotype"/>
                          <a:cs typeface="Palatino Linotype"/>
                        </a:rPr>
                        <a:t>Wind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Strong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Weak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2301620" y="6232652"/>
            <a:ext cx="2429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latin typeface="Palatino Linotype"/>
                <a:cs typeface="Palatino Linotype"/>
              </a:rPr>
              <a:t>P</a:t>
            </a:r>
            <a:r>
              <a:rPr dirty="0" sz="2400" spc="-25">
                <a:latin typeface="Palatino Linotype"/>
                <a:cs typeface="Palatino Linotype"/>
              </a:rPr>
              <a:t>(Play</a:t>
            </a:r>
            <a:r>
              <a:rPr dirty="0" sz="2400" spc="-25" i="1">
                <a:latin typeface="Palatino Linotype"/>
                <a:cs typeface="Palatino Linotype"/>
              </a:rPr>
              <a:t>=Yes)</a:t>
            </a:r>
            <a:r>
              <a:rPr dirty="0" sz="2400" spc="-45" i="1">
                <a:latin typeface="Palatino Linotype"/>
                <a:cs typeface="Palatino Linotype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=</a:t>
            </a:r>
            <a:r>
              <a:rPr dirty="0" sz="2400" spc="-50" i="1">
                <a:latin typeface="Palatino Linotype"/>
                <a:cs typeface="Palatino Linotype"/>
              </a:rPr>
              <a:t> </a:t>
            </a:r>
            <a:r>
              <a:rPr dirty="0" sz="2400" spc="-20">
                <a:latin typeface="Palatino Linotype"/>
                <a:cs typeface="Palatino Linotype"/>
              </a:rPr>
              <a:t>9/14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61228" y="6186627"/>
            <a:ext cx="2394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Palatino Linotype"/>
                <a:cs typeface="Palatino Linotype"/>
              </a:rPr>
              <a:t>P</a:t>
            </a:r>
            <a:r>
              <a:rPr dirty="0" sz="2400">
                <a:latin typeface="Palatino Linotype"/>
                <a:cs typeface="Palatino Linotype"/>
              </a:rPr>
              <a:t>(Play</a:t>
            </a:r>
            <a:r>
              <a:rPr dirty="0" sz="2400" i="1">
                <a:latin typeface="Palatino Linotype"/>
                <a:cs typeface="Palatino Linotype"/>
              </a:rPr>
              <a:t>=No)</a:t>
            </a:r>
            <a:r>
              <a:rPr dirty="0" sz="2400" spc="-45" i="1">
                <a:latin typeface="Palatino Linotype"/>
                <a:cs typeface="Palatino Linotype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=</a:t>
            </a:r>
            <a:r>
              <a:rPr dirty="0" sz="2400" spc="-30" i="1">
                <a:latin typeface="Palatino Linotype"/>
                <a:cs typeface="Palatino Linotype"/>
              </a:rPr>
              <a:t> </a:t>
            </a:r>
            <a:r>
              <a:rPr dirty="0" sz="2400" spc="-20">
                <a:latin typeface="Palatino Linotype"/>
                <a:cs typeface="Palatino Linotype"/>
              </a:rPr>
              <a:t>5/14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88340" y="1310385"/>
            <a:ext cx="2855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P(Outlook=</a:t>
            </a:r>
            <a:r>
              <a:rPr dirty="0" sz="2400" spc="-10" i="1">
                <a:latin typeface="Palatino Linotype"/>
                <a:cs typeface="Palatino Linotype"/>
              </a:rPr>
              <a:t>o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61228" y="1310385"/>
            <a:ext cx="3465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P(Temperature=</a:t>
            </a:r>
            <a:r>
              <a:rPr dirty="0" sz="2400" spc="-10" i="1">
                <a:latin typeface="Palatino Linotype"/>
                <a:cs typeface="Palatino Linotype"/>
              </a:rPr>
              <a:t>t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88340" y="3978020"/>
            <a:ext cx="3098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P(Humidity=</a:t>
            </a:r>
            <a:r>
              <a:rPr dirty="0" sz="2400" spc="-10" i="1">
                <a:latin typeface="Palatino Linotype"/>
                <a:cs typeface="Palatino Linotype"/>
              </a:rPr>
              <a:t>h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75628" y="3978020"/>
            <a:ext cx="2583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P(Wind=</a:t>
            </a:r>
            <a:r>
              <a:rPr dirty="0" sz="2400" spc="-10" i="1">
                <a:latin typeface="Palatino Linotype"/>
                <a:cs typeface="Palatino Linotype"/>
              </a:rPr>
              <a:t>w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NB: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Test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Phase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5343" y="1173217"/>
            <a:ext cx="8376920" cy="121539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250"/>
              </a:spcBef>
              <a:buChar char="–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Given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new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instance,</a:t>
            </a:r>
            <a:endParaRPr sz="24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dirty="0" sz="2400" spc="-1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’=(Outlook=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Sunny,</a:t>
            </a:r>
            <a:r>
              <a:rPr dirty="0" sz="2000" spc="-20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Temperature=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Cool,</a:t>
            </a:r>
            <a:r>
              <a:rPr dirty="0" sz="2000" spc="-5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Humidity</a:t>
            </a:r>
            <a:r>
              <a:rPr dirty="0" sz="2000" i="1">
                <a:solidFill>
                  <a:srgbClr val="333399"/>
                </a:solidFill>
                <a:latin typeface="Palatino Linotype"/>
                <a:cs typeface="Palatino Linotype"/>
              </a:rPr>
              <a:t>=High,</a:t>
            </a:r>
            <a:r>
              <a:rPr dirty="0" sz="2000" spc="-15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Wind=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Strong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Char char="–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Look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up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tables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32628" y="2353182"/>
            <a:ext cx="3749040" cy="1809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800" spc="-10">
                <a:latin typeface="Palatino Linotype"/>
                <a:cs typeface="Palatino Linotype"/>
              </a:rPr>
              <a:t>P(Outlook=S</a:t>
            </a:r>
            <a:r>
              <a:rPr dirty="0" sz="1800" spc="-10" i="1">
                <a:latin typeface="Palatino Linotype"/>
                <a:cs typeface="Palatino Linotype"/>
              </a:rPr>
              <a:t>unny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3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3/5 </a:t>
            </a:r>
            <a:r>
              <a:rPr dirty="0" sz="1800" spc="-10">
                <a:latin typeface="Palatino Linotype"/>
                <a:cs typeface="Palatino Linotype"/>
              </a:rPr>
              <a:t>P(Temperature=</a:t>
            </a:r>
            <a:r>
              <a:rPr dirty="0" sz="1800" spc="-10" i="1">
                <a:latin typeface="Palatino Linotype"/>
                <a:cs typeface="Palatino Linotype"/>
              </a:rPr>
              <a:t>Cool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=No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1/5 </a:t>
            </a:r>
            <a:r>
              <a:rPr dirty="0" sz="1800" spc="-10">
                <a:latin typeface="Palatino Linotype"/>
                <a:cs typeface="Palatino Linotype"/>
              </a:rPr>
              <a:t>P(Huminity=</a:t>
            </a:r>
            <a:r>
              <a:rPr dirty="0" sz="1800" spc="-10" i="1">
                <a:latin typeface="Palatino Linotype"/>
                <a:cs typeface="Palatino Linotype"/>
              </a:rPr>
              <a:t>High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35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2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4/5 </a:t>
            </a:r>
            <a:r>
              <a:rPr dirty="0" sz="1800" spc="-10">
                <a:latin typeface="Palatino Linotype"/>
                <a:cs typeface="Palatino Linotype"/>
              </a:rPr>
              <a:t>P(Wind=</a:t>
            </a:r>
            <a:r>
              <a:rPr dirty="0" sz="1800" spc="-10" i="1">
                <a:latin typeface="Palatino Linotype"/>
                <a:cs typeface="Palatino Linotype"/>
              </a:rPr>
              <a:t>Strong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2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4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3/5 </a:t>
            </a:r>
            <a:r>
              <a:rPr dirty="0" sz="1800">
                <a:latin typeface="Palatino Linotype"/>
                <a:cs typeface="Palatino Linotype"/>
              </a:rPr>
              <a:t>P(Play=</a:t>
            </a:r>
            <a:r>
              <a:rPr dirty="0" sz="1800" i="1">
                <a:latin typeface="Palatino Linotype"/>
                <a:cs typeface="Palatino Linotype"/>
              </a:rPr>
              <a:t>No</a:t>
            </a:r>
            <a:r>
              <a:rPr dirty="0" sz="1800">
                <a:latin typeface="Palatino Linotype"/>
                <a:cs typeface="Palatino Linotype"/>
              </a:rPr>
              <a:t>)</a:t>
            </a:r>
            <a:r>
              <a:rPr dirty="0" sz="1800" spc="-5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5/14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6467" y="2402619"/>
            <a:ext cx="3660140" cy="1808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dirty="0" sz="1800" spc="-10">
                <a:latin typeface="Palatino Linotype"/>
                <a:cs typeface="Palatino Linotype"/>
              </a:rPr>
              <a:t>P(Outlook=</a:t>
            </a:r>
            <a:r>
              <a:rPr dirty="0" sz="1800" spc="-10" i="1">
                <a:latin typeface="Palatino Linotype"/>
                <a:cs typeface="Palatino Linotype"/>
              </a:rPr>
              <a:t>Sunny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Yes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6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2/9 </a:t>
            </a:r>
            <a:r>
              <a:rPr dirty="0" sz="1800" spc="-20">
                <a:latin typeface="Palatino Linotype"/>
                <a:cs typeface="Palatino Linotype"/>
              </a:rPr>
              <a:t>P(Temperature=</a:t>
            </a:r>
            <a:r>
              <a:rPr dirty="0" sz="1800" spc="-20" i="1">
                <a:latin typeface="Palatino Linotype"/>
                <a:cs typeface="Palatino Linotype"/>
              </a:rPr>
              <a:t>Cool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8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5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P(Huminity=</a:t>
            </a:r>
            <a:r>
              <a:rPr dirty="0" sz="1800" spc="-20" i="1">
                <a:latin typeface="Palatino Linotype"/>
                <a:cs typeface="Palatino Linotype"/>
              </a:rPr>
              <a:t>High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7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7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P(Wind=</a:t>
            </a:r>
            <a:r>
              <a:rPr dirty="0" sz="1800" spc="-20" i="1">
                <a:latin typeface="Palatino Linotype"/>
                <a:cs typeface="Palatino Linotype"/>
              </a:rPr>
              <a:t>Strong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2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-15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9/14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5343" y="4295916"/>
            <a:ext cx="8530590" cy="188976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54546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MAP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rule</a:t>
            </a:r>
            <a:endParaRPr sz="2400">
              <a:latin typeface="Tahoma"/>
              <a:cs typeface="Tahoma"/>
            </a:endParaRPr>
          </a:p>
          <a:p>
            <a:pPr marL="347980" marR="5080" indent="-56515">
              <a:lnSpc>
                <a:spcPct val="110000"/>
              </a:lnSpc>
              <a:spcBef>
                <a:spcPts val="560"/>
              </a:spcBef>
            </a:pP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1800" spc="-20" i="1">
                <a:solidFill>
                  <a:srgbClr val="333399"/>
                </a:solidFill>
                <a:latin typeface="Palatino Linotype"/>
                <a:cs typeface="Palatino Linotype"/>
              </a:rPr>
              <a:t>Yes</a:t>
            </a: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200" spc="-2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’):</a:t>
            </a:r>
            <a:r>
              <a:rPr dirty="0" sz="1800" spc="5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[P(</a:t>
            </a:r>
            <a:r>
              <a:rPr dirty="0" sz="1800" spc="-20" i="1">
                <a:latin typeface="Palatino Linotype"/>
                <a:cs typeface="Palatino Linotype"/>
              </a:rPr>
              <a:t>Sunny</a:t>
            </a:r>
            <a:r>
              <a:rPr dirty="0" sz="1800" spc="-20">
                <a:latin typeface="Palatino Linotype"/>
                <a:cs typeface="Palatino Linotype"/>
              </a:rPr>
              <a:t>|Y</a:t>
            </a:r>
            <a:r>
              <a:rPr dirty="0" sz="1800" spc="-20" i="1">
                <a:latin typeface="Palatino Linotype"/>
                <a:cs typeface="Palatino Linotype"/>
              </a:rPr>
              <a:t>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Cool</a:t>
            </a:r>
            <a:r>
              <a:rPr dirty="0" sz="1800" spc="-20">
                <a:latin typeface="Palatino Linotype"/>
                <a:cs typeface="Palatino Linotype"/>
              </a:rPr>
              <a:t>|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High</a:t>
            </a:r>
            <a:r>
              <a:rPr dirty="0" sz="1800" spc="-20">
                <a:latin typeface="Palatino Linotype"/>
                <a:cs typeface="Palatino Linotype"/>
              </a:rPr>
              <a:t>|Y</a:t>
            </a:r>
            <a:r>
              <a:rPr dirty="0" sz="1800" spc="-20" i="1">
                <a:latin typeface="Palatino Linotype"/>
                <a:cs typeface="Palatino Linotype"/>
              </a:rPr>
              <a:t>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Strong</a:t>
            </a:r>
            <a:r>
              <a:rPr dirty="0" sz="1800" spc="-20">
                <a:latin typeface="Palatino Linotype"/>
                <a:cs typeface="Palatino Linotype"/>
              </a:rPr>
              <a:t>|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)]P(Play=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8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55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0.0053 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180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2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’):</a:t>
            </a:r>
            <a:r>
              <a:rPr dirty="0" sz="1800" spc="-1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[P(</a:t>
            </a:r>
            <a:r>
              <a:rPr dirty="0" sz="1800" i="1">
                <a:latin typeface="Palatino Linotype"/>
                <a:cs typeface="Palatino Linotype"/>
              </a:rPr>
              <a:t>Sunny</a:t>
            </a:r>
            <a:r>
              <a:rPr dirty="0" sz="1800">
                <a:latin typeface="Palatino Linotype"/>
                <a:cs typeface="Palatino Linotype"/>
              </a:rPr>
              <a:t>|N</a:t>
            </a:r>
            <a:r>
              <a:rPr dirty="0" sz="1800" i="1">
                <a:latin typeface="Palatino Linotype"/>
                <a:cs typeface="Palatino Linotype"/>
              </a:rPr>
              <a:t>o</a:t>
            </a:r>
            <a:r>
              <a:rPr dirty="0" sz="1800">
                <a:latin typeface="Palatino Linotype"/>
                <a:cs typeface="Palatino Linotype"/>
              </a:rPr>
              <a:t>)</a:t>
            </a:r>
            <a:r>
              <a:rPr dirty="0" sz="1800" spc="5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P(</a:t>
            </a:r>
            <a:r>
              <a:rPr dirty="0" sz="1800" spc="-10" i="1">
                <a:latin typeface="Palatino Linotype"/>
                <a:cs typeface="Palatino Linotype"/>
              </a:rPr>
              <a:t>Cool</a:t>
            </a:r>
            <a:r>
              <a:rPr dirty="0" sz="1800" spc="-10">
                <a:latin typeface="Palatino Linotype"/>
                <a:cs typeface="Palatino Linotype"/>
              </a:rPr>
              <a:t>|N</a:t>
            </a:r>
            <a:r>
              <a:rPr dirty="0" sz="1800" spc="-10" i="1">
                <a:latin typeface="Palatino Linotype"/>
                <a:cs typeface="Palatino Linotype"/>
              </a:rPr>
              <a:t>o</a:t>
            </a:r>
            <a:r>
              <a:rPr dirty="0" sz="1800" spc="-10">
                <a:latin typeface="Palatino Linotype"/>
                <a:cs typeface="Palatino Linotype"/>
              </a:rPr>
              <a:t>)P(</a:t>
            </a:r>
            <a:r>
              <a:rPr dirty="0" sz="1800" spc="-10" i="1">
                <a:latin typeface="Palatino Linotype"/>
                <a:cs typeface="Palatino Linotype"/>
              </a:rPr>
              <a:t>High</a:t>
            </a:r>
            <a:r>
              <a:rPr dirty="0" sz="1800" spc="-10">
                <a:latin typeface="Palatino Linotype"/>
                <a:cs typeface="Palatino Linotype"/>
              </a:rPr>
              <a:t>|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)P(</a:t>
            </a:r>
            <a:r>
              <a:rPr dirty="0" sz="1800" spc="-10" i="1">
                <a:latin typeface="Palatino Linotype"/>
                <a:cs typeface="Palatino Linotype"/>
              </a:rPr>
              <a:t>Strong</a:t>
            </a:r>
            <a:r>
              <a:rPr dirty="0" sz="1800" spc="-10">
                <a:latin typeface="Palatino Linotype"/>
                <a:cs typeface="Palatino Linotype"/>
              </a:rPr>
              <a:t>|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)]P(Play=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10">
                <a:latin typeface="Palatino Linotype"/>
                <a:cs typeface="Palatino Linotype"/>
              </a:rPr>
              <a:t> 0.0206</a:t>
            </a:r>
            <a:endParaRPr sz="1800">
              <a:latin typeface="Palatino Linotype"/>
              <a:cs typeface="Palatino Linotype"/>
            </a:endParaRPr>
          </a:p>
          <a:p>
            <a:pPr marL="863600">
              <a:lnSpc>
                <a:spcPct val="100000"/>
              </a:lnSpc>
              <a:spcBef>
                <a:spcPts val="1635"/>
              </a:spcBef>
            </a:pP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Given</a:t>
            </a:r>
            <a:r>
              <a:rPr dirty="0" sz="2000" spc="-4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the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fact</a:t>
            </a:r>
            <a:r>
              <a:rPr dirty="0" sz="2000" spc="-4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2000" spc="-25" i="1">
                <a:solidFill>
                  <a:srgbClr val="333399"/>
                </a:solidFill>
                <a:latin typeface="Palatino Linotype"/>
                <a:cs typeface="Palatino Linotype"/>
              </a:rPr>
              <a:t>Yes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400" spc="-25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’)</a:t>
            </a:r>
            <a:r>
              <a:rPr dirty="0" sz="2000" spc="-7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&lt;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200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4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’),</a:t>
            </a:r>
            <a:r>
              <a:rPr dirty="0" sz="2000" spc="-5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we</a:t>
            </a:r>
            <a:r>
              <a:rPr dirty="0" sz="2000" spc="-3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label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’</a:t>
            </a:r>
            <a:r>
              <a:rPr dirty="0" sz="2000" spc="-15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to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be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“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”.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723138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 for</a:t>
            </a:r>
            <a:r>
              <a:rPr dirty="0" sz="3200" spc="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Continuous-</a:t>
            </a:r>
            <a:r>
              <a:rPr dirty="0" sz="3200" i="1">
                <a:latin typeface="Times New Roman"/>
                <a:cs typeface="Times New Roman"/>
              </a:rPr>
              <a:t>values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Input</a:t>
            </a:r>
            <a:r>
              <a:rPr dirty="0" sz="3200" spc="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Attributes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7741" y="1107557"/>
            <a:ext cx="8605520" cy="105092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1255"/>
              </a:spcBef>
              <a:buChar char="–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Numberless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values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for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an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attribute</a:t>
            </a:r>
            <a:endParaRPr sz="240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spcBef>
                <a:spcPts val="1155"/>
              </a:spcBef>
              <a:buChar char="–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modeled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with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the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normal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7741" y="4190492"/>
            <a:ext cx="1924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ahoma"/>
                <a:cs typeface="Tahoma"/>
              </a:rPr>
              <a:t>–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11986" y="5750153"/>
            <a:ext cx="7767320" cy="75755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580"/>
              </a:spcBef>
              <a:buChar char="•"/>
              <a:tabLst>
                <a:tab pos="393065" algn="l"/>
              </a:tabLst>
            </a:pPr>
            <a:r>
              <a:rPr dirty="0" sz="2000">
                <a:latin typeface="Tahoma"/>
                <a:cs typeface="Tahoma"/>
              </a:rPr>
              <a:t>Calculate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conditional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probabilities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all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normal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distributions</a:t>
            </a:r>
            <a:endParaRPr sz="2000">
              <a:latin typeface="Tahoma"/>
              <a:cs typeface="Tahoma"/>
            </a:endParaRPr>
          </a:p>
          <a:p>
            <a:pPr marL="393065" indent="-380365">
              <a:lnSpc>
                <a:spcPct val="100000"/>
              </a:lnSpc>
              <a:spcBef>
                <a:spcPts val="484"/>
              </a:spcBef>
              <a:buChar char="•"/>
              <a:tabLst>
                <a:tab pos="393065" algn="l"/>
              </a:tabLst>
            </a:pPr>
            <a:r>
              <a:rPr dirty="0" sz="2000">
                <a:latin typeface="Tahoma"/>
                <a:cs typeface="Tahoma"/>
              </a:rPr>
              <a:t>Apply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MAP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rule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make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decision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57200" y="2182367"/>
            <a:ext cx="8676640" cy="1732914"/>
            <a:chOff x="457200" y="2182367"/>
            <a:chExt cx="8676640" cy="1732914"/>
          </a:xfrm>
        </p:grpSpPr>
        <p:sp>
          <p:nvSpPr>
            <p:cNvPr id="8" name="object 8" descr=""/>
            <p:cNvSpPr/>
            <p:nvPr/>
          </p:nvSpPr>
          <p:spPr>
            <a:xfrm>
              <a:off x="457200" y="2182367"/>
              <a:ext cx="8676640" cy="1732914"/>
            </a:xfrm>
            <a:custGeom>
              <a:avLst/>
              <a:gdLst/>
              <a:ahLst/>
              <a:cxnLst/>
              <a:rect l="l" t="t" r="r" b="b"/>
              <a:pathLst>
                <a:path w="8676640" h="1732914">
                  <a:moveTo>
                    <a:pt x="8676132" y="0"/>
                  </a:moveTo>
                  <a:lnTo>
                    <a:pt x="0" y="0"/>
                  </a:lnTo>
                  <a:lnTo>
                    <a:pt x="0" y="1732787"/>
                  </a:lnTo>
                  <a:lnTo>
                    <a:pt x="8676132" y="1732787"/>
                  </a:lnTo>
                  <a:lnTo>
                    <a:pt x="8676132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35980" y="2837836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5" h="18414">
                  <a:moveTo>
                    <a:pt x="0" y="18239"/>
                  </a:moveTo>
                  <a:lnTo>
                    <a:pt x="32210" y="0"/>
                  </a:lnTo>
                </a:path>
              </a:pathLst>
            </a:custGeom>
            <a:ln w="13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68191" y="2844343"/>
              <a:ext cx="46990" cy="80010"/>
            </a:xfrm>
            <a:custGeom>
              <a:avLst/>
              <a:gdLst/>
              <a:ahLst/>
              <a:cxnLst/>
              <a:rect l="l" t="t" r="r" b="b"/>
              <a:pathLst>
                <a:path w="46989" h="80010">
                  <a:moveTo>
                    <a:pt x="0" y="0"/>
                  </a:moveTo>
                  <a:lnTo>
                    <a:pt x="46775" y="79413"/>
                  </a:lnTo>
                </a:path>
              </a:pathLst>
            </a:custGeom>
            <a:ln w="27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21969" y="2674462"/>
              <a:ext cx="412750" cy="249554"/>
            </a:xfrm>
            <a:custGeom>
              <a:avLst/>
              <a:gdLst/>
              <a:ahLst/>
              <a:cxnLst/>
              <a:rect l="l" t="t" r="r" b="b"/>
              <a:pathLst>
                <a:path w="412750" h="249555">
                  <a:moveTo>
                    <a:pt x="0" y="249293"/>
                  </a:moveTo>
                  <a:lnTo>
                    <a:pt x="66382" y="0"/>
                  </a:lnTo>
                </a:path>
                <a:path w="412750" h="249555">
                  <a:moveTo>
                    <a:pt x="66382" y="0"/>
                  </a:moveTo>
                  <a:lnTo>
                    <a:pt x="412577" y="0"/>
                  </a:lnTo>
                </a:path>
              </a:pathLst>
            </a:custGeom>
            <a:ln w="1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313527" y="2800719"/>
            <a:ext cx="1066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1200" spc="-25" i="1">
                <a:latin typeface="Palatino Linotype"/>
                <a:cs typeface="Palatino Linotype"/>
              </a:rPr>
              <a:t>ji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59329" y="2590912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09846" y="2590912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09846" y="2749739"/>
            <a:ext cx="1565275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49070" algn="l"/>
              </a:tabLst>
            </a:pPr>
            <a:r>
              <a:rPr dirty="0" sz="1950">
                <a:latin typeface="Symbol"/>
                <a:cs typeface="Symbol"/>
              </a:rPr>
              <a:t></a:t>
            </a:r>
            <a:r>
              <a:rPr dirty="0" sz="1950">
                <a:latin typeface="Times New Roman"/>
                <a:cs typeface="Times New Roman"/>
              </a:rPr>
              <a:t>	</a:t>
            </a:r>
            <a:r>
              <a:rPr dirty="0" sz="1950">
                <a:latin typeface="Symbol"/>
                <a:cs typeface="Symbol"/>
              </a:rPr>
              <a:t>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09846" y="2214019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64305" y="2303206"/>
            <a:ext cx="203581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115060" algn="l"/>
                <a:tab pos="1513840" algn="l"/>
                <a:tab pos="1861820" algn="l"/>
              </a:tabLst>
            </a:pPr>
            <a:r>
              <a:rPr dirty="0" baseline="-29914" sz="2925" spc="75">
                <a:latin typeface="Palatino Linotype"/>
                <a:cs typeface="Palatino Linotype"/>
              </a:rPr>
              <a:t>exp</a:t>
            </a:r>
            <a:r>
              <a:rPr dirty="0" baseline="-15669" sz="2925" spc="75">
                <a:latin typeface="Symbol"/>
                <a:cs typeface="Symbol"/>
              </a:rPr>
              <a:t></a:t>
            </a:r>
            <a:r>
              <a:rPr dirty="0" baseline="-15669" sz="2925" spc="-232">
                <a:latin typeface="Times New Roman"/>
                <a:cs typeface="Times New Roman"/>
              </a:rPr>
              <a:t> </a:t>
            </a:r>
            <a:r>
              <a:rPr dirty="0" baseline="-29914" sz="2925" spc="112">
                <a:latin typeface="Symbol"/>
                <a:cs typeface="Symbol"/>
              </a:rPr>
              <a:t></a:t>
            </a:r>
            <a:r>
              <a:rPr dirty="0" baseline="-29914" sz="2925" spc="112">
                <a:latin typeface="Times New Roman"/>
                <a:cs typeface="Times New Roman"/>
              </a:rPr>
              <a:t> 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heavy" sz="1200" spc="-5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j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heavy" sz="1200" spc="-2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ji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sz="1200" i="1">
                <a:latin typeface="Palatino Linotype"/>
                <a:cs typeface="Palatino Linotype"/>
              </a:rPr>
              <a:t> </a:t>
            </a:r>
            <a:r>
              <a:rPr dirty="0" baseline="-15669" sz="2925" spc="75">
                <a:latin typeface="Symbol"/>
                <a:cs typeface="Symbol"/>
              </a:rPr>
              <a:t>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00968" y="2280419"/>
            <a:ext cx="86741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363855" algn="l"/>
                <a:tab pos="854075" algn="l"/>
              </a:tabLst>
            </a:pPr>
            <a:r>
              <a:rPr dirty="0" u="sng" sz="195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sng" sz="1950" spc="1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1</a:t>
            </a:r>
            <a:r>
              <a:rPr dirty="0" u="sng" sz="195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76986" y="2438592"/>
            <a:ext cx="1710689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1950" spc="-790" i="1">
                <a:latin typeface="Palatino Linotype"/>
                <a:cs typeface="Palatino Linotype"/>
              </a:rPr>
              <a:t>P</a:t>
            </a:r>
            <a:r>
              <a:rPr dirty="0" baseline="17094" sz="2925" spc="367">
                <a:latin typeface="Palatino Linotype"/>
                <a:cs typeface="Palatino Linotype"/>
              </a:rPr>
              <a:t>ˆ</a:t>
            </a:r>
            <a:r>
              <a:rPr dirty="0" sz="1950" spc="140">
                <a:latin typeface="Palatino Linotype"/>
                <a:cs typeface="Palatino Linotype"/>
              </a:rPr>
              <a:t>(</a:t>
            </a:r>
            <a:r>
              <a:rPr dirty="0" sz="1950" spc="190" i="1">
                <a:latin typeface="Palatino Linotype"/>
                <a:cs typeface="Palatino Linotype"/>
              </a:rPr>
              <a:t>X</a:t>
            </a:r>
            <a:r>
              <a:rPr dirty="0" baseline="-23148" sz="1800" spc="75" i="1">
                <a:latin typeface="Palatino Linotype"/>
                <a:cs typeface="Palatino Linotype"/>
              </a:rPr>
              <a:t>j</a:t>
            </a:r>
            <a:r>
              <a:rPr dirty="0" baseline="-23148" sz="1800" spc="-30" i="1">
                <a:latin typeface="Palatino Linotype"/>
                <a:cs typeface="Palatino Linotype"/>
              </a:rPr>
              <a:t> </a:t>
            </a:r>
            <a:r>
              <a:rPr dirty="0" sz="1950" spc="65">
                <a:latin typeface="Palatino Linotype"/>
                <a:cs typeface="Palatino Linotype"/>
              </a:rPr>
              <a:t>|</a:t>
            </a:r>
            <a:r>
              <a:rPr dirty="0" sz="1950" spc="65" i="1">
                <a:latin typeface="Palatino Linotype"/>
                <a:cs typeface="Palatino Linotype"/>
              </a:rPr>
              <a:t>C</a:t>
            </a:r>
            <a:r>
              <a:rPr dirty="0" sz="1950" spc="95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-30">
                <a:latin typeface="Times New Roman"/>
                <a:cs typeface="Times New Roman"/>
              </a:rPr>
              <a:t> </a:t>
            </a:r>
            <a:r>
              <a:rPr dirty="0" sz="1950" spc="50" i="1">
                <a:latin typeface="Palatino Linotype"/>
                <a:cs typeface="Palatino Linotype"/>
              </a:rPr>
              <a:t>c</a:t>
            </a:r>
            <a:r>
              <a:rPr dirty="0" baseline="-23148" sz="1800" spc="75" i="1">
                <a:latin typeface="Palatino Linotype"/>
                <a:cs typeface="Palatino Linotype"/>
              </a:rPr>
              <a:t>i</a:t>
            </a:r>
            <a:r>
              <a:rPr dirty="0" baseline="-23148" sz="1800" spc="-67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35">
                <a:latin typeface="Palatino Linotype"/>
                <a:cs typeface="Palatino Linotype"/>
              </a:rPr>
              <a:t> </a:t>
            </a:r>
            <a:r>
              <a:rPr dirty="0" sz="1950" spc="25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90173" y="2615839"/>
            <a:ext cx="106680" cy="3886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">
              <a:lnSpc>
                <a:spcPts val="1405"/>
              </a:lnSpc>
              <a:spcBef>
                <a:spcPts val="135"/>
              </a:spcBef>
            </a:pPr>
            <a:r>
              <a:rPr dirty="0" sz="1200" spc="10">
                <a:latin typeface="Palatino Linotype"/>
                <a:cs typeface="Palatino Linotype"/>
              </a:rPr>
              <a:t>2</a:t>
            </a:r>
            <a:endParaRPr sz="1200">
              <a:latin typeface="Palatino Linotype"/>
              <a:cs typeface="Palatino Linotype"/>
            </a:endParaRPr>
          </a:p>
          <a:p>
            <a:pPr>
              <a:lnSpc>
                <a:spcPts val="1405"/>
              </a:lnSpc>
            </a:pPr>
            <a:r>
              <a:rPr dirty="0" sz="1200" spc="-25" i="1">
                <a:latin typeface="Palatino Linotype"/>
                <a:cs typeface="Palatino Linotype"/>
              </a:rPr>
              <a:t>ji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63265" y="2963993"/>
            <a:ext cx="8634730" cy="845819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860"/>
              </a:spcBef>
              <a:tabLst>
                <a:tab pos="6530975" algn="l"/>
              </a:tabLst>
            </a:pPr>
            <a:r>
              <a:rPr dirty="0" sz="2050" spc="85" i="1">
                <a:latin typeface="Symbol"/>
                <a:cs typeface="Symbol"/>
              </a:rPr>
              <a:t></a:t>
            </a:r>
            <a:r>
              <a:rPr dirty="0" baseline="-23148" sz="1800" spc="127" i="1">
                <a:latin typeface="Palatino Linotype"/>
                <a:cs typeface="Palatino Linotype"/>
              </a:rPr>
              <a:t>ji</a:t>
            </a:r>
            <a:r>
              <a:rPr dirty="0" baseline="-23148" sz="1800" spc="56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:</a:t>
            </a:r>
            <a:r>
              <a:rPr dirty="0" sz="1950" spc="-114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mean</a:t>
            </a:r>
            <a:r>
              <a:rPr dirty="0" sz="1950" spc="-30">
                <a:latin typeface="Palatino Linotype"/>
                <a:cs typeface="Palatino Linotype"/>
              </a:rPr>
              <a:t> </a:t>
            </a:r>
            <a:r>
              <a:rPr dirty="0" sz="1950" spc="50">
                <a:latin typeface="Palatino Linotype"/>
                <a:cs typeface="Palatino Linotype"/>
              </a:rPr>
              <a:t>(avearage)</a:t>
            </a:r>
            <a:r>
              <a:rPr dirty="0" sz="1950" spc="-1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attribute</a:t>
            </a:r>
            <a:r>
              <a:rPr dirty="0" sz="1950" spc="-204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values</a:t>
            </a:r>
            <a:r>
              <a:rPr dirty="0" sz="1950" spc="185">
                <a:latin typeface="Palatino Linotype"/>
                <a:cs typeface="Palatino Linotype"/>
              </a:rPr>
              <a:t> </a:t>
            </a:r>
            <a:r>
              <a:rPr dirty="0" sz="1950" spc="130" i="1">
                <a:latin typeface="Palatino Linotype"/>
                <a:cs typeface="Palatino Linotype"/>
              </a:rPr>
              <a:t>X</a:t>
            </a:r>
            <a:r>
              <a:rPr dirty="0" baseline="-23148" sz="1800" spc="195" i="1">
                <a:latin typeface="Palatino Linotype"/>
                <a:cs typeface="Palatino Linotype"/>
              </a:rPr>
              <a:t>j</a:t>
            </a:r>
            <a:r>
              <a:rPr dirty="0" baseline="-23148" sz="1800" spc="577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1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examples</a:t>
            </a:r>
            <a:r>
              <a:rPr dirty="0" sz="1950">
                <a:latin typeface="Palatino Linotype"/>
                <a:cs typeface="Palatino Linotype"/>
              </a:rPr>
              <a:t>	for</a:t>
            </a:r>
            <a:r>
              <a:rPr dirty="0" sz="1950" spc="6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which</a:t>
            </a:r>
            <a:r>
              <a:rPr dirty="0" sz="1950" spc="225">
                <a:latin typeface="Palatino Linotype"/>
                <a:cs typeface="Palatino Linotype"/>
              </a:rPr>
              <a:t> </a:t>
            </a:r>
            <a:r>
              <a:rPr dirty="0" sz="1950" spc="95">
                <a:latin typeface="Palatino Linotype"/>
                <a:cs typeface="Palatino Linotype"/>
              </a:rPr>
              <a:t>C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40">
                <a:latin typeface="Times New Roman"/>
                <a:cs typeface="Times New Roman"/>
              </a:rPr>
              <a:t> </a:t>
            </a:r>
            <a:r>
              <a:rPr dirty="0" sz="1950" spc="30" i="1">
                <a:latin typeface="Palatino Linotype"/>
                <a:cs typeface="Palatino Linotype"/>
              </a:rPr>
              <a:t>c</a:t>
            </a:r>
            <a:r>
              <a:rPr dirty="0" baseline="-23148" sz="1800" spc="44" i="1">
                <a:latin typeface="Palatino Linotype"/>
                <a:cs typeface="Palatino Linotype"/>
              </a:rPr>
              <a:t>i</a:t>
            </a:r>
            <a:endParaRPr baseline="-23148" sz="1800">
              <a:latin typeface="Palatino Linotype"/>
              <a:cs typeface="Palatino Linotype"/>
            </a:endParaRPr>
          </a:p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6812280" algn="l"/>
              </a:tabLst>
            </a:pPr>
            <a:r>
              <a:rPr dirty="0" sz="2050" i="1">
                <a:latin typeface="Symbol"/>
                <a:cs typeface="Symbol"/>
              </a:rPr>
              <a:t></a:t>
            </a:r>
            <a:r>
              <a:rPr dirty="0" sz="2050" spc="-135">
                <a:latin typeface="Times New Roman"/>
                <a:cs typeface="Times New Roman"/>
              </a:rPr>
              <a:t> </a:t>
            </a:r>
            <a:r>
              <a:rPr dirty="0" baseline="-23148" sz="1800" i="1">
                <a:latin typeface="Palatino Linotype"/>
                <a:cs typeface="Palatino Linotype"/>
              </a:rPr>
              <a:t>ji</a:t>
            </a:r>
            <a:r>
              <a:rPr dirty="0" baseline="-23148" sz="1800" spc="56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:</a:t>
            </a:r>
            <a:r>
              <a:rPr dirty="0" sz="1950" spc="-150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Palatino Linotype"/>
                <a:cs typeface="Palatino Linotype"/>
              </a:rPr>
              <a:t>standarddeviation</a:t>
            </a:r>
            <a:r>
              <a:rPr dirty="0" sz="1950" spc="22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attribute</a:t>
            </a:r>
            <a:r>
              <a:rPr dirty="0" sz="1950" spc="-20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values</a:t>
            </a:r>
            <a:r>
              <a:rPr dirty="0" sz="1950" spc="185">
                <a:latin typeface="Palatino Linotype"/>
                <a:cs typeface="Palatino Linotype"/>
              </a:rPr>
              <a:t> </a:t>
            </a:r>
            <a:r>
              <a:rPr dirty="0" sz="1950" spc="90">
                <a:latin typeface="Palatino Linotype"/>
                <a:cs typeface="Palatino Linotype"/>
              </a:rPr>
              <a:t>X</a:t>
            </a:r>
            <a:r>
              <a:rPr dirty="0" sz="1950" spc="-245">
                <a:latin typeface="Palatino Linotype"/>
                <a:cs typeface="Palatino Linotype"/>
              </a:rPr>
              <a:t> 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58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1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examples</a:t>
            </a:r>
            <a:r>
              <a:rPr dirty="0" sz="1950">
                <a:latin typeface="Palatino Linotype"/>
                <a:cs typeface="Palatino Linotype"/>
              </a:rPr>
              <a:t>	for</a:t>
            </a:r>
            <a:r>
              <a:rPr dirty="0" sz="1950" spc="5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which</a:t>
            </a:r>
            <a:r>
              <a:rPr dirty="0" sz="1950" spc="145">
                <a:latin typeface="Palatino Linotype"/>
                <a:cs typeface="Palatino Linotype"/>
              </a:rPr>
              <a:t> </a:t>
            </a:r>
            <a:r>
              <a:rPr dirty="0" sz="1950" spc="90" i="1">
                <a:latin typeface="Palatino Linotype"/>
                <a:cs typeface="Palatino Linotype"/>
              </a:rPr>
              <a:t>C</a:t>
            </a:r>
            <a:r>
              <a:rPr dirty="0" sz="1950" spc="180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40">
                <a:latin typeface="Times New Roman"/>
                <a:cs typeface="Times New Roman"/>
              </a:rPr>
              <a:t> </a:t>
            </a:r>
            <a:r>
              <a:rPr dirty="0" sz="1950" spc="30" i="1">
                <a:latin typeface="Palatino Linotype"/>
                <a:cs typeface="Palatino Linotype"/>
              </a:rPr>
              <a:t>c</a:t>
            </a:r>
            <a:r>
              <a:rPr dirty="0" baseline="-23148" sz="1800" spc="44" i="1">
                <a:latin typeface="Palatino Linotype"/>
                <a:cs typeface="Palatino Linotype"/>
              </a:rPr>
              <a:t>i</a:t>
            </a:r>
            <a:endParaRPr baseline="-23148" sz="1800">
              <a:latin typeface="Palatino Linotype"/>
              <a:cs typeface="Palatino Linotyp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64984" y="2619754"/>
            <a:ext cx="295275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950" spc="-25">
                <a:latin typeface="Palatino Linotype"/>
                <a:cs typeface="Palatino Linotype"/>
              </a:rPr>
              <a:t>2</a:t>
            </a:r>
            <a:r>
              <a:rPr dirty="0" sz="2050" spc="-25" i="1">
                <a:latin typeface="Symbol"/>
                <a:cs typeface="Symbol"/>
              </a:rPr>
              <a:t>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230641" y="2224621"/>
            <a:ext cx="1269365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873760" algn="l"/>
              </a:tabLst>
            </a:pPr>
            <a:r>
              <a:rPr dirty="0" sz="1950" spc="114">
                <a:latin typeface="Palatino Linotype"/>
                <a:cs typeface="Palatino Linotype"/>
              </a:rPr>
              <a:t>(</a:t>
            </a:r>
            <a:r>
              <a:rPr dirty="0" sz="1950" spc="114" i="1">
                <a:latin typeface="Palatino Linotype"/>
                <a:cs typeface="Palatino Linotype"/>
              </a:rPr>
              <a:t>X</a:t>
            </a:r>
            <a:r>
              <a:rPr dirty="0" sz="1950" spc="265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</a:t>
            </a:r>
            <a:r>
              <a:rPr dirty="0" sz="2050" spc="75" i="1">
                <a:latin typeface="Symbol"/>
                <a:cs typeface="Symbol"/>
              </a:rPr>
              <a:t>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1950" spc="65">
                <a:latin typeface="Palatino Linotype"/>
                <a:cs typeface="Palatino Linotype"/>
              </a:rPr>
              <a:t>)</a:t>
            </a:r>
            <a:r>
              <a:rPr dirty="0" baseline="41666" sz="1800" spc="97">
                <a:latin typeface="Palatino Linotype"/>
                <a:cs typeface="Palatino Linotype"/>
              </a:rPr>
              <a:t>2</a:t>
            </a:r>
            <a:r>
              <a:rPr dirty="0" baseline="41666" sz="1800" spc="465">
                <a:latin typeface="Palatino Linotype"/>
                <a:cs typeface="Palatino Linotype"/>
              </a:rPr>
              <a:t> </a:t>
            </a:r>
            <a:r>
              <a:rPr dirty="0" baseline="5698" sz="2925">
                <a:latin typeface="Symbol"/>
                <a:cs typeface="Symbol"/>
              </a:rPr>
              <a:t></a:t>
            </a:r>
            <a:endParaRPr baseline="5698" sz="2925">
              <a:latin typeface="Symbol"/>
              <a:cs typeface="Symbo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06557" y="2630180"/>
            <a:ext cx="477520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950" spc="70">
                <a:latin typeface="Palatino Linotype"/>
                <a:cs typeface="Palatino Linotype"/>
              </a:rPr>
              <a:t>2</a:t>
            </a:r>
            <a:r>
              <a:rPr dirty="0" sz="2050" spc="70" i="1">
                <a:latin typeface="Symbol"/>
                <a:cs typeface="Symbol"/>
              </a:rPr>
              <a:t>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2341" y="4083535"/>
            <a:ext cx="8792210" cy="1656714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571500">
              <a:lnSpc>
                <a:spcPct val="100000"/>
              </a:lnSpc>
              <a:spcBef>
                <a:spcPts val="705"/>
              </a:spcBef>
            </a:pPr>
            <a:r>
              <a:rPr dirty="0" baseline="-3472" sz="3600">
                <a:latin typeface="Tahoma"/>
                <a:cs typeface="Tahoma"/>
              </a:rPr>
              <a:t>Learning</a:t>
            </a:r>
            <a:r>
              <a:rPr dirty="0" baseline="-3472" sz="3600" spc="15">
                <a:latin typeface="Tahoma"/>
                <a:cs typeface="Tahoma"/>
              </a:rPr>
              <a:t> </a:t>
            </a:r>
            <a:r>
              <a:rPr dirty="0" baseline="-3472" sz="3600">
                <a:latin typeface="Tahoma"/>
                <a:cs typeface="Tahoma"/>
              </a:rPr>
              <a:t>Phase:</a:t>
            </a:r>
            <a:r>
              <a:rPr dirty="0" baseline="-3472" sz="3600" spc="315">
                <a:latin typeface="Tahoma"/>
                <a:cs typeface="Tahoma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for</a:t>
            </a:r>
            <a:r>
              <a:rPr dirty="0" sz="2500" spc="-95">
                <a:latin typeface="Palatino Linotype"/>
                <a:cs typeface="Palatino Linotype"/>
              </a:rPr>
              <a:t> </a:t>
            </a:r>
            <a:r>
              <a:rPr dirty="0" sz="2500" b="1">
                <a:latin typeface="Palatino Linotype"/>
                <a:cs typeface="Palatino Linotype"/>
              </a:rPr>
              <a:t>X</a:t>
            </a:r>
            <a:r>
              <a:rPr dirty="0" sz="2500" spc="-50" b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15">
                <a:latin typeface="Times New Roman"/>
                <a:cs typeface="Times New Roman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(</a:t>
            </a:r>
            <a:r>
              <a:rPr dirty="0" sz="2500" i="1">
                <a:latin typeface="Palatino Linotype"/>
                <a:cs typeface="Palatino Linotype"/>
              </a:rPr>
              <a:t>X</a:t>
            </a:r>
            <a:r>
              <a:rPr dirty="0" baseline="-21505" sz="2325">
                <a:latin typeface="Palatino Linotype"/>
                <a:cs typeface="Palatino Linotype"/>
              </a:rPr>
              <a:t>1</a:t>
            </a:r>
            <a:r>
              <a:rPr dirty="0" baseline="-21505" sz="2325" spc="-254">
                <a:latin typeface="Palatino Linotype"/>
                <a:cs typeface="Palatino Linotype"/>
              </a:rPr>
              <a:t> </a:t>
            </a:r>
            <a:r>
              <a:rPr dirty="0" sz="2500" spc="80">
                <a:latin typeface="Palatino Linotype"/>
                <a:cs typeface="Palatino Linotype"/>
              </a:rPr>
              <a:t>,</a:t>
            </a:r>
            <a:r>
              <a:rPr dirty="0" sz="2500" spc="80">
                <a:latin typeface="Symbol"/>
                <a:cs typeface="Symbol"/>
              </a:rPr>
              <a:t></a:t>
            </a:r>
            <a:r>
              <a:rPr dirty="0" sz="2500" spc="80">
                <a:latin typeface="Palatino Linotype"/>
                <a:cs typeface="Palatino Linotype"/>
              </a:rPr>
              <a:t>,</a:t>
            </a:r>
            <a:r>
              <a:rPr dirty="0" sz="2500" spc="80" i="1">
                <a:latin typeface="Palatino Linotype"/>
                <a:cs typeface="Palatino Linotype"/>
              </a:rPr>
              <a:t>X</a:t>
            </a:r>
            <a:r>
              <a:rPr dirty="0" baseline="-21505" sz="2325" spc="120" i="1">
                <a:latin typeface="Palatino Linotype"/>
                <a:cs typeface="Palatino Linotype"/>
              </a:rPr>
              <a:t>n</a:t>
            </a:r>
            <a:r>
              <a:rPr dirty="0" baseline="-21505" sz="2325" spc="-284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),</a:t>
            </a:r>
            <a:r>
              <a:rPr dirty="0" sz="2500" spc="254">
                <a:latin typeface="Palatino Linotype"/>
                <a:cs typeface="Palatino Linotype"/>
              </a:rPr>
              <a:t> 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sz="2500" spc="-10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baseline="-21505" sz="2325">
                <a:latin typeface="Palatino Linotype"/>
                <a:cs typeface="Palatino Linotype"/>
              </a:rPr>
              <a:t>1</a:t>
            </a:r>
            <a:r>
              <a:rPr dirty="0" baseline="-21505" sz="2325" spc="-254">
                <a:latin typeface="Palatino Linotype"/>
                <a:cs typeface="Palatino Linotype"/>
              </a:rPr>
              <a:t> 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 i="1">
                <a:latin typeface="Palatino Linotype"/>
                <a:cs typeface="Palatino Linotype"/>
              </a:rPr>
              <a:t>c</a:t>
            </a:r>
            <a:r>
              <a:rPr dirty="0" baseline="-21505" sz="2325" spc="112" i="1">
                <a:latin typeface="Palatino Linotype"/>
                <a:cs typeface="Palatino Linotype"/>
              </a:rPr>
              <a:t>L</a:t>
            </a:r>
            <a:endParaRPr baseline="-21505" sz="2325">
              <a:latin typeface="Palatino Linotype"/>
              <a:cs typeface="Palatino Linotype"/>
            </a:endParaRPr>
          </a:p>
          <a:p>
            <a:pPr marL="1036319">
              <a:lnSpc>
                <a:spcPct val="100000"/>
              </a:lnSpc>
              <a:spcBef>
                <a:spcPts val="605"/>
              </a:spcBef>
              <a:tabLst>
                <a:tab pos="2928620" algn="l"/>
              </a:tabLst>
            </a:pPr>
            <a:r>
              <a:rPr dirty="0" sz="2400" spc="-10">
                <a:latin typeface="Tahoma"/>
                <a:cs typeface="Tahoma"/>
              </a:rPr>
              <a:t>Output:</a:t>
            </a:r>
            <a:r>
              <a:rPr dirty="0" sz="2400" spc="-360">
                <a:latin typeface="Tahoma"/>
                <a:cs typeface="Tahoma"/>
              </a:rPr>
              <a:t> </a:t>
            </a:r>
            <a:r>
              <a:rPr dirty="0" baseline="5910" sz="3525" spc="179" i="1">
                <a:latin typeface="Palatino Linotype"/>
                <a:cs typeface="Palatino Linotype"/>
              </a:rPr>
              <a:t>n</a:t>
            </a:r>
            <a:r>
              <a:rPr dirty="0" baseline="5910" sz="3525" spc="179">
                <a:latin typeface="Symbol"/>
                <a:cs typeface="Symbol"/>
              </a:rPr>
              <a:t></a:t>
            </a:r>
            <a:r>
              <a:rPr dirty="0" baseline="5910" sz="3525" spc="-254">
                <a:latin typeface="Times New Roman"/>
                <a:cs typeface="Times New Roman"/>
              </a:rPr>
              <a:t> </a:t>
            </a:r>
            <a:r>
              <a:rPr dirty="0" baseline="5910" sz="3525" spc="-75" i="1">
                <a:latin typeface="Palatino Linotype"/>
                <a:cs typeface="Palatino Linotype"/>
              </a:rPr>
              <a:t>L</a:t>
            </a:r>
            <a:r>
              <a:rPr dirty="0" baseline="5910" sz="3525" i="1">
                <a:latin typeface="Palatino Linotype"/>
                <a:cs typeface="Palatino Linotype"/>
              </a:rPr>
              <a:t>	</a:t>
            </a:r>
            <a:r>
              <a:rPr dirty="0" sz="2400">
                <a:latin typeface="Tahoma"/>
                <a:cs typeface="Tahoma"/>
              </a:rPr>
              <a:t>normal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distributions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and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P</a:t>
            </a:r>
            <a:r>
              <a:rPr dirty="0" baseline="-4444" sz="3750">
                <a:latin typeface="Palatino Linotype"/>
                <a:cs typeface="Palatino Linotype"/>
              </a:rPr>
              <a:t>(</a:t>
            </a:r>
            <a:r>
              <a:rPr dirty="0" baseline="-4444" sz="3750" i="1">
                <a:latin typeface="Palatino Linotype"/>
                <a:cs typeface="Palatino Linotype"/>
              </a:rPr>
              <a:t>C</a:t>
            </a:r>
            <a:r>
              <a:rPr dirty="0" baseline="-4444" sz="3750" spc="-15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Symbol"/>
                <a:cs typeface="Symbol"/>
              </a:rPr>
              <a:t></a:t>
            </a:r>
            <a:r>
              <a:rPr dirty="0" baseline="-4444" sz="3750" spc="-202">
                <a:latin typeface="Times New Roman"/>
                <a:cs typeface="Times New Roman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c</a:t>
            </a:r>
            <a:r>
              <a:rPr dirty="0" baseline="-28673" sz="2325" i="1">
                <a:latin typeface="Palatino Linotype"/>
                <a:cs typeface="Palatino Linotype"/>
              </a:rPr>
              <a:t>i</a:t>
            </a:r>
            <a:r>
              <a:rPr dirty="0" baseline="-28673" sz="2325" spc="-142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Palatino Linotype"/>
                <a:cs typeface="Palatino Linotype"/>
              </a:rPr>
              <a:t>)</a:t>
            </a:r>
            <a:r>
              <a:rPr dirty="0" baseline="-4444" sz="3750" spc="585">
                <a:latin typeface="Palatino Linotype"/>
                <a:cs typeface="Palatino Linotype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i</a:t>
            </a:r>
            <a:r>
              <a:rPr dirty="0" baseline="-4444" sz="3750" spc="-30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Symbol"/>
                <a:cs typeface="Symbol"/>
              </a:rPr>
              <a:t></a:t>
            </a:r>
            <a:r>
              <a:rPr dirty="0" baseline="-4444" sz="3750" spc="-337">
                <a:latin typeface="Times New Roman"/>
                <a:cs typeface="Times New Roman"/>
              </a:rPr>
              <a:t> </a:t>
            </a:r>
            <a:r>
              <a:rPr dirty="0" baseline="-4444" sz="3750">
                <a:latin typeface="Palatino Linotype"/>
                <a:cs typeface="Palatino Linotype"/>
              </a:rPr>
              <a:t>1,</a:t>
            </a:r>
            <a:r>
              <a:rPr dirty="0" baseline="-4444" sz="3750">
                <a:latin typeface="Symbol"/>
                <a:cs typeface="Symbol"/>
              </a:rPr>
              <a:t></a:t>
            </a:r>
            <a:r>
              <a:rPr dirty="0" baseline="-4444" sz="3750">
                <a:latin typeface="Palatino Linotype"/>
                <a:cs typeface="Palatino Linotype"/>
              </a:rPr>
              <a:t>,</a:t>
            </a:r>
            <a:r>
              <a:rPr dirty="0" baseline="-4444" sz="3750" spc="-562">
                <a:latin typeface="Palatino Linotype"/>
                <a:cs typeface="Palatino Linotype"/>
              </a:rPr>
              <a:t> </a:t>
            </a:r>
            <a:r>
              <a:rPr dirty="0" baseline="-4444" sz="3750" spc="-75" i="1">
                <a:latin typeface="Palatino Linotype"/>
                <a:cs typeface="Palatino Linotype"/>
              </a:rPr>
              <a:t>L</a:t>
            </a:r>
            <a:endParaRPr baseline="-4444" sz="3750">
              <a:latin typeface="Palatino Linotype"/>
              <a:cs typeface="Palatino Linotype"/>
            </a:endParaRPr>
          </a:p>
          <a:p>
            <a:pPr marL="38100">
              <a:lnSpc>
                <a:spcPct val="100000"/>
              </a:lnSpc>
              <a:spcBef>
                <a:spcPts val="2630"/>
              </a:spcBef>
              <a:tabLst>
                <a:tab pos="571500" algn="l"/>
                <a:tab pos="2275840" algn="l"/>
                <a:tab pos="281622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sz="2400" spc="-35">
                <a:latin typeface="Tahoma"/>
                <a:cs typeface="Tahoma"/>
              </a:rPr>
              <a:t>Test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Phase: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sz="2500" spc="-25">
                <a:latin typeface="Palatino Linotype"/>
                <a:cs typeface="Palatino Linotype"/>
              </a:rPr>
              <a:t>for</a:t>
            </a:r>
            <a:r>
              <a:rPr dirty="0" sz="2500">
                <a:latin typeface="Palatino Linotype"/>
                <a:cs typeface="Palatino Linotype"/>
              </a:rPr>
              <a:t>	</a:t>
            </a:r>
            <a:r>
              <a:rPr dirty="0" sz="2500" spc="-10" b="1">
                <a:latin typeface="Palatino Linotype"/>
                <a:cs typeface="Palatino Linotype"/>
              </a:rPr>
              <a:t>X</a:t>
            </a:r>
            <a:r>
              <a:rPr dirty="0" baseline="3333" sz="3750" spc="-15">
                <a:latin typeface="Symbol"/>
                <a:cs typeface="Symbol"/>
              </a:rPr>
              <a:t></a:t>
            </a:r>
            <a:r>
              <a:rPr dirty="0" baseline="3333" sz="3750" spc="-172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 spc="-135">
                <a:latin typeface="Palatino Linotype"/>
                <a:cs typeface="Palatino Linotype"/>
              </a:rPr>
              <a:t>(</a:t>
            </a:r>
            <a:r>
              <a:rPr dirty="0" sz="2500" spc="-135" i="1">
                <a:latin typeface="Palatino Linotype"/>
                <a:cs typeface="Palatino Linotype"/>
              </a:rPr>
              <a:t>X</a:t>
            </a:r>
            <a:r>
              <a:rPr dirty="0" baseline="3333" sz="3750" spc="-202">
                <a:latin typeface="Symbol"/>
                <a:cs typeface="Symbol"/>
              </a:rPr>
              <a:t></a:t>
            </a:r>
            <a:r>
              <a:rPr dirty="0" baseline="-21505" sz="2325" spc="-202">
                <a:latin typeface="Palatino Linotype"/>
                <a:cs typeface="Palatino Linotype"/>
              </a:rPr>
              <a:t>1</a:t>
            </a:r>
            <a:r>
              <a:rPr dirty="0" baseline="-21505" sz="2325" spc="-225">
                <a:latin typeface="Palatino Linotype"/>
                <a:cs typeface="Palatino Linotype"/>
              </a:rPr>
              <a:t> </a:t>
            </a:r>
            <a:r>
              <a:rPr dirty="0" sz="2500" spc="-60">
                <a:latin typeface="Palatino Linotype"/>
                <a:cs typeface="Palatino Linotype"/>
              </a:rPr>
              <a:t>,</a:t>
            </a:r>
            <a:r>
              <a:rPr dirty="0" sz="2500" spc="-60">
                <a:latin typeface="Symbol"/>
                <a:cs typeface="Symbol"/>
              </a:rPr>
              <a:t></a:t>
            </a:r>
            <a:r>
              <a:rPr dirty="0" sz="2500" spc="-60">
                <a:latin typeface="Palatino Linotype"/>
                <a:cs typeface="Palatino Linotype"/>
              </a:rPr>
              <a:t>,</a:t>
            </a:r>
            <a:r>
              <a:rPr dirty="0" sz="2500" spc="-60" i="1">
                <a:latin typeface="Palatino Linotype"/>
                <a:cs typeface="Palatino Linotype"/>
              </a:rPr>
              <a:t>X</a:t>
            </a:r>
            <a:r>
              <a:rPr dirty="0" baseline="-21505" sz="2325" spc="-89" i="1">
                <a:latin typeface="Palatino Linotype"/>
                <a:cs typeface="Palatino Linotype"/>
              </a:rPr>
              <a:t>n</a:t>
            </a:r>
            <a:r>
              <a:rPr dirty="0" baseline="3333" sz="3750" spc="-89">
                <a:latin typeface="Symbol"/>
                <a:cs typeface="Symbol"/>
              </a:rPr>
              <a:t></a:t>
            </a:r>
            <a:r>
              <a:rPr dirty="0" baseline="3333" sz="3750" spc="-195">
                <a:latin typeface="Times New Roman"/>
                <a:cs typeface="Times New Roman"/>
              </a:rPr>
              <a:t> </a:t>
            </a:r>
            <a:r>
              <a:rPr dirty="0" sz="2500" spc="-50">
                <a:latin typeface="Palatino Linotype"/>
                <a:cs typeface="Palatino Linotype"/>
              </a:rPr>
              <a:t>)</a:t>
            </a:r>
            <a:endParaRPr sz="2500">
              <a:latin typeface="Palatino Linotype"/>
              <a:cs typeface="Palatino Linotyp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Remarks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939" y="1481565"/>
            <a:ext cx="8604250" cy="254381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00">
                <a:latin typeface="Arial"/>
                <a:cs typeface="Arial"/>
              </a:rPr>
              <a:t>Naïve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Bayes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based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independence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assumption</a:t>
            </a:r>
            <a:endParaRPr sz="2800">
              <a:latin typeface="Arial"/>
              <a:cs typeface="Arial"/>
            </a:endParaRPr>
          </a:p>
          <a:p>
            <a:pPr marL="535305" marR="5715" indent="-457200">
              <a:lnSpc>
                <a:spcPct val="120000"/>
              </a:lnSpc>
              <a:spcBef>
                <a:spcPts val="640"/>
              </a:spcBef>
              <a:buChar char="–"/>
              <a:tabLst>
                <a:tab pos="535305" algn="l"/>
                <a:tab pos="1365885" algn="l"/>
                <a:tab pos="1788160" algn="l"/>
                <a:tab pos="2159635" algn="l"/>
                <a:tab pos="2887345" algn="l"/>
                <a:tab pos="3681095" algn="l"/>
                <a:tab pos="4339590" algn="l"/>
                <a:tab pos="5065395" algn="l"/>
                <a:tab pos="5691505" algn="l"/>
                <a:tab pos="7028815" algn="l"/>
              </a:tabLst>
            </a:pPr>
            <a:r>
              <a:rPr dirty="0" sz="2400" spc="-10">
                <a:latin typeface="Arial"/>
                <a:cs typeface="Arial"/>
              </a:rPr>
              <a:t>Training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very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easy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fast;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just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requiring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considering </a:t>
            </a:r>
            <a:r>
              <a:rPr dirty="0" sz="2400" spc="-20">
                <a:latin typeface="Arial"/>
                <a:cs typeface="Arial"/>
              </a:rPr>
              <a:t>each</a:t>
            </a:r>
            <a:r>
              <a:rPr dirty="0" sz="2400">
                <a:latin typeface="Arial"/>
                <a:cs typeface="Arial"/>
              </a:rPr>
              <a:t>	attribute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separately</a:t>
            </a:r>
            <a:endParaRPr sz="2400">
              <a:latin typeface="Arial"/>
              <a:cs typeface="Arial"/>
            </a:endParaRPr>
          </a:p>
          <a:p>
            <a:pPr marL="535305" marR="5080" indent="-457200">
              <a:lnSpc>
                <a:spcPct val="120100"/>
              </a:lnSpc>
              <a:spcBef>
                <a:spcPts val="575"/>
              </a:spcBef>
              <a:buChar char="–"/>
              <a:tabLst>
                <a:tab pos="535305" algn="l"/>
              </a:tabLst>
            </a:pPr>
            <a:r>
              <a:rPr dirty="0" sz="2400">
                <a:latin typeface="Arial"/>
                <a:cs typeface="Arial"/>
              </a:rPr>
              <a:t>Test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straightforward;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just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looking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up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tables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calculating </a:t>
            </a:r>
            <a:r>
              <a:rPr dirty="0" sz="2400">
                <a:latin typeface="Arial"/>
                <a:cs typeface="Arial"/>
              </a:rPr>
              <a:t>conditional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probabilities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normal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distributions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Online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Resource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7788" y="1855673"/>
            <a:ext cx="7557134" cy="376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3139"/>
                </a:solidFill>
                <a:latin typeface="Arial"/>
                <a:cs typeface="Arial"/>
              </a:rPr>
              <a:t>Naive</a:t>
            </a:r>
            <a:r>
              <a:rPr dirty="0" sz="1800" spc="-45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3139"/>
                </a:solidFill>
                <a:latin typeface="Arial"/>
                <a:cs typeface="Arial"/>
              </a:rPr>
              <a:t>Bayes</a:t>
            </a:r>
            <a:r>
              <a:rPr dirty="0" sz="1800" spc="-20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Classifiers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https:/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  <a:hlinkClick r:id="rId2"/>
              </a:rPr>
              <a:t>/w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w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  <a:hlinkClick r:id="rId2"/>
              </a:rPr>
              <a:t>w.geeksforgeeks.org/naive-bayes-classifiers/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9"/>
              </a:spcBef>
            </a:pP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Naive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Bayes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Classifier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(Explained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Bangla)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||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Algorithm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10">
                <a:latin typeface="Times New Roman"/>
                <a:cs typeface="Times New Roman"/>
              </a:rPr>
              <a:t>Mining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||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Mining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Tutorial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0"/>
              </a:spcBef>
            </a:pPr>
            <a:r>
              <a:rPr dirty="0" u="sng" sz="2000" spc="-10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https://www.youtube.com/watch?v=cxWPanlW-</a:t>
            </a:r>
            <a:r>
              <a:rPr dirty="0" u="sng" sz="2000" spc="-25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L0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Solved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Bayes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Classifier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Instance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PlayTennis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Mahesh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Huddar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4"/>
              </a:spcBef>
            </a:pPr>
            <a:r>
              <a:rPr dirty="0" u="sng" sz="2000" spc="-10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4"/>
              </a:rPr>
              <a:t>https://www.youtube.com/watch?v=XzSlEA4ck2I&amp;list=WL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8529" y="693877"/>
            <a:ext cx="40144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Lazy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&amp;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Eager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1478876"/>
            <a:ext cx="6330950" cy="244094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3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285115" algn="l"/>
              </a:tabLst>
            </a:pPr>
            <a:r>
              <a:rPr dirty="0" sz="2200">
                <a:latin typeface="Arial"/>
                <a:cs typeface="Arial"/>
              </a:rPr>
              <a:t>Two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Types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Learning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Methodologies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"/>
              <a:tabLst>
                <a:tab pos="756285" algn="l"/>
              </a:tabLst>
            </a:pPr>
            <a:r>
              <a:rPr dirty="0" sz="2200">
                <a:latin typeface="Arial"/>
                <a:cs typeface="Arial"/>
              </a:rPr>
              <a:t>Lazy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 spc="-10">
                <a:latin typeface="Arial"/>
                <a:cs typeface="Arial"/>
              </a:rPr>
              <a:t>Instance-</a:t>
            </a:r>
            <a:r>
              <a:rPr dirty="0" sz="2200">
                <a:latin typeface="Arial"/>
                <a:cs typeface="Arial"/>
              </a:rPr>
              <a:t>based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learning.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(k-</a:t>
            </a:r>
            <a:r>
              <a:rPr dirty="0" sz="2200" spc="-25">
                <a:latin typeface="Arial"/>
                <a:cs typeface="Arial"/>
              </a:rPr>
              <a:t>NN)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"/>
              <a:tabLst>
                <a:tab pos="756285" algn="l"/>
              </a:tabLst>
            </a:pPr>
            <a:r>
              <a:rPr dirty="0" sz="2200">
                <a:latin typeface="Arial"/>
                <a:cs typeface="Arial"/>
              </a:rPr>
              <a:t>Eager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 spc="-20">
                <a:latin typeface="Arial"/>
                <a:cs typeface="Arial"/>
              </a:rPr>
              <a:t>Decision-</a:t>
            </a:r>
            <a:r>
              <a:rPr dirty="0" sz="2200">
                <a:latin typeface="Arial"/>
                <a:cs typeface="Arial"/>
              </a:rPr>
              <a:t>tree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Bayesian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classification.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>
                <a:latin typeface="Arial"/>
                <a:cs typeface="Arial"/>
              </a:rPr>
              <a:t>ANN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&amp;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SVM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37844" y="4216908"/>
            <a:ext cx="2703830" cy="2501265"/>
            <a:chOff x="1037844" y="4216908"/>
            <a:chExt cx="2703830" cy="25012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644" y="5655564"/>
              <a:ext cx="134112" cy="1051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091" y="4991100"/>
              <a:ext cx="146304" cy="1051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860" y="5212080"/>
              <a:ext cx="146303" cy="1051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644" y="4383024"/>
              <a:ext cx="146304" cy="1036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8251" y="4604004"/>
              <a:ext cx="121920" cy="1203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008" y="5655564"/>
              <a:ext cx="121919" cy="1203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8251" y="5878068"/>
              <a:ext cx="121920" cy="11887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42416" y="4221480"/>
              <a:ext cx="2694940" cy="2491740"/>
            </a:xfrm>
            <a:custGeom>
              <a:avLst/>
              <a:gdLst/>
              <a:ahLst/>
              <a:cxnLst/>
              <a:rect l="l" t="t" r="r" b="b"/>
              <a:pathLst>
                <a:path w="2694940" h="2491740">
                  <a:moveTo>
                    <a:pt x="0" y="2491740"/>
                  </a:moveTo>
                  <a:lnTo>
                    <a:pt x="2694432" y="2491740"/>
                  </a:lnTo>
                  <a:lnTo>
                    <a:pt x="2694432" y="0"/>
                  </a:lnTo>
                  <a:lnTo>
                    <a:pt x="0" y="0"/>
                  </a:lnTo>
                  <a:lnTo>
                    <a:pt x="0" y="24917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8672" y="5212080"/>
              <a:ext cx="135636" cy="1097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736848" y="4221480"/>
              <a:ext cx="0" cy="2490470"/>
            </a:xfrm>
            <a:custGeom>
              <a:avLst/>
              <a:gdLst/>
              <a:ahLst/>
              <a:cxnLst/>
              <a:rect l="l" t="t" r="r" b="b"/>
              <a:pathLst>
                <a:path w="0" h="2490470">
                  <a:moveTo>
                    <a:pt x="0" y="0"/>
                  </a:moveTo>
                  <a:lnTo>
                    <a:pt x="0" y="2490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8251" y="4991100"/>
              <a:ext cx="121920" cy="1203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8376" y="4824222"/>
              <a:ext cx="171196" cy="11658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109216" y="4276344"/>
              <a:ext cx="1515110" cy="1550035"/>
            </a:xfrm>
            <a:custGeom>
              <a:avLst/>
              <a:gdLst/>
              <a:ahLst/>
              <a:cxnLst/>
              <a:rect l="l" t="t" r="r" b="b"/>
              <a:pathLst>
                <a:path w="1515110" h="1550035">
                  <a:moveTo>
                    <a:pt x="0" y="774953"/>
                  </a:moveTo>
                  <a:lnTo>
                    <a:pt x="1490" y="725945"/>
                  </a:lnTo>
                  <a:lnTo>
                    <a:pt x="5901" y="677746"/>
                  </a:lnTo>
                  <a:lnTo>
                    <a:pt x="13144" y="630448"/>
                  </a:lnTo>
                  <a:lnTo>
                    <a:pt x="23131" y="584141"/>
                  </a:lnTo>
                  <a:lnTo>
                    <a:pt x="35772" y="538917"/>
                  </a:lnTo>
                  <a:lnTo>
                    <a:pt x="50980" y="494866"/>
                  </a:lnTo>
                  <a:lnTo>
                    <a:pt x="68666" y="452079"/>
                  </a:lnTo>
                  <a:lnTo>
                    <a:pt x="88740" y="410646"/>
                  </a:lnTo>
                  <a:lnTo>
                    <a:pt x="111114" y="370659"/>
                  </a:lnTo>
                  <a:lnTo>
                    <a:pt x="135699" y="332208"/>
                  </a:lnTo>
                  <a:lnTo>
                    <a:pt x="162407" y="295384"/>
                  </a:lnTo>
                  <a:lnTo>
                    <a:pt x="191149" y="260278"/>
                  </a:lnTo>
                  <a:lnTo>
                    <a:pt x="221837" y="226980"/>
                  </a:lnTo>
                  <a:lnTo>
                    <a:pt x="254381" y="195582"/>
                  </a:lnTo>
                  <a:lnTo>
                    <a:pt x="288692" y="166174"/>
                  </a:lnTo>
                  <a:lnTo>
                    <a:pt x="324683" y="138847"/>
                  </a:lnTo>
                  <a:lnTo>
                    <a:pt x="362264" y="113691"/>
                  </a:lnTo>
                  <a:lnTo>
                    <a:pt x="401347" y="90799"/>
                  </a:lnTo>
                  <a:lnTo>
                    <a:pt x="441843" y="70259"/>
                  </a:lnTo>
                  <a:lnTo>
                    <a:pt x="483663" y="52163"/>
                  </a:lnTo>
                  <a:lnTo>
                    <a:pt x="526719" y="36603"/>
                  </a:lnTo>
                  <a:lnTo>
                    <a:pt x="570922" y="23668"/>
                  </a:lnTo>
                  <a:lnTo>
                    <a:pt x="616183" y="13449"/>
                  </a:lnTo>
                  <a:lnTo>
                    <a:pt x="662413" y="6038"/>
                  </a:lnTo>
                  <a:lnTo>
                    <a:pt x="709524" y="1524"/>
                  </a:lnTo>
                  <a:lnTo>
                    <a:pt x="757427" y="0"/>
                  </a:lnTo>
                  <a:lnTo>
                    <a:pt x="805331" y="1524"/>
                  </a:lnTo>
                  <a:lnTo>
                    <a:pt x="852442" y="6038"/>
                  </a:lnTo>
                  <a:lnTo>
                    <a:pt x="898672" y="13449"/>
                  </a:lnTo>
                  <a:lnTo>
                    <a:pt x="943933" y="23668"/>
                  </a:lnTo>
                  <a:lnTo>
                    <a:pt x="988136" y="36603"/>
                  </a:lnTo>
                  <a:lnTo>
                    <a:pt x="1031192" y="52163"/>
                  </a:lnTo>
                  <a:lnTo>
                    <a:pt x="1073012" y="70259"/>
                  </a:lnTo>
                  <a:lnTo>
                    <a:pt x="1113508" y="90799"/>
                  </a:lnTo>
                  <a:lnTo>
                    <a:pt x="1152591" y="113691"/>
                  </a:lnTo>
                  <a:lnTo>
                    <a:pt x="1190172" y="138847"/>
                  </a:lnTo>
                  <a:lnTo>
                    <a:pt x="1226163" y="166174"/>
                  </a:lnTo>
                  <a:lnTo>
                    <a:pt x="1260474" y="195582"/>
                  </a:lnTo>
                  <a:lnTo>
                    <a:pt x="1293018" y="226980"/>
                  </a:lnTo>
                  <a:lnTo>
                    <a:pt x="1323706" y="260278"/>
                  </a:lnTo>
                  <a:lnTo>
                    <a:pt x="1352448" y="295384"/>
                  </a:lnTo>
                  <a:lnTo>
                    <a:pt x="1379156" y="332208"/>
                  </a:lnTo>
                  <a:lnTo>
                    <a:pt x="1403741" y="370659"/>
                  </a:lnTo>
                  <a:lnTo>
                    <a:pt x="1426115" y="410646"/>
                  </a:lnTo>
                  <a:lnTo>
                    <a:pt x="1446189" y="452079"/>
                  </a:lnTo>
                  <a:lnTo>
                    <a:pt x="1463875" y="494866"/>
                  </a:lnTo>
                  <a:lnTo>
                    <a:pt x="1479083" y="538917"/>
                  </a:lnTo>
                  <a:lnTo>
                    <a:pt x="1491724" y="584141"/>
                  </a:lnTo>
                  <a:lnTo>
                    <a:pt x="1501711" y="630448"/>
                  </a:lnTo>
                  <a:lnTo>
                    <a:pt x="1508954" y="677746"/>
                  </a:lnTo>
                  <a:lnTo>
                    <a:pt x="1513365" y="725945"/>
                  </a:lnTo>
                  <a:lnTo>
                    <a:pt x="1514856" y="774953"/>
                  </a:lnTo>
                  <a:lnTo>
                    <a:pt x="1513365" y="823962"/>
                  </a:lnTo>
                  <a:lnTo>
                    <a:pt x="1508954" y="872161"/>
                  </a:lnTo>
                  <a:lnTo>
                    <a:pt x="1501711" y="919459"/>
                  </a:lnTo>
                  <a:lnTo>
                    <a:pt x="1491724" y="965766"/>
                  </a:lnTo>
                  <a:lnTo>
                    <a:pt x="1479083" y="1010990"/>
                  </a:lnTo>
                  <a:lnTo>
                    <a:pt x="1463875" y="1055041"/>
                  </a:lnTo>
                  <a:lnTo>
                    <a:pt x="1446189" y="1097828"/>
                  </a:lnTo>
                  <a:lnTo>
                    <a:pt x="1426115" y="1139261"/>
                  </a:lnTo>
                  <a:lnTo>
                    <a:pt x="1403741" y="1179248"/>
                  </a:lnTo>
                  <a:lnTo>
                    <a:pt x="1379156" y="1217699"/>
                  </a:lnTo>
                  <a:lnTo>
                    <a:pt x="1352448" y="1254523"/>
                  </a:lnTo>
                  <a:lnTo>
                    <a:pt x="1323706" y="1289629"/>
                  </a:lnTo>
                  <a:lnTo>
                    <a:pt x="1293018" y="1322927"/>
                  </a:lnTo>
                  <a:lnTo>
                    <a:pt x="1260474" y="1354325"/>
                  </a:lnTo>
                  <a:lnTo>
                    <a:pt x="1226163" y="1383733"/>
                  </a:lnTo>
                  <a:lnTo>
                    <a:pt x="1190172" y="1411060"/>
                  </a:lnTo>
                  <a:lnTo>
                    <a:pt x="1152591" y="1436216"/>
                  </a:lnTo>
                  <a:lnTo>
                    <a:pt x="1113508" y="1459108"/>
                  </a:lnTo>
                  <a:lnTo>
                    <a:pt x="1073012" y="1479648"/>
                  </a:lnTo>
                  <a:lnTo>
                    <a:pt x="1031192" y="1497744"/>
                  </a:lnTo>
                  <a:lnTo>
                    <a:pt x="988136" y="1513304"/>
                  </a:lnTo>
                  <a:lnTo>
                    <a:pt x="943933" y="1526239"/>
                  </a:lnTo>
                  <a:lnTo>
                    <a:pt x="898672" y="1536458"/>
                  </a:lnTo>
                  <a:lnTo>
                    <a:pt x="852442" y="1543869"/>
                  </a:lnTo>
                  <a:lnTo>
                    <a:pt x="805331" y="1548383"/>
                  </a:lnTo>
                  <a:lnTo>
                    <a:pt x="757427" y="1549907"/>
                  </a:lnTo>
                  <a:lnTo>
                    <a:pt x="709524" y="1548383"/>
                  </a:lnTo>
                  <a:lnTo>
                    <a:pt x="662413" y="1543869"/>
                  </a:lnTo>
                  <a:lnTo>
                    <a:pt x="616183" y="1536458"/>
                  </a:lnTo>
                  <a:lnTo>
                    <a:pt x="570922" y="1526239"/>
                  </a:lnTo>
                  <a:lnTo>
                    <a:pt x="526719" y="1513304"/>
                  </a:lnTo>
                  <a:lnTo>
                    <a:pt x="483663" y="1497744"/>
                  </a:lnTo>
                  <a:lnTo>
                    <a:pt x="441843" y="1479648"/>
                  </a:lnTo>
                  <a:lnTo>
                    <a:pt x="401347" y="1459108"/>
                  </a:lnTo>
                  <a:lnTo>
                    <a:pt x="362264" y="1436216"/>
                  </a:lnTo>
                  <a:lnTo>
                    <a:pt x="324683" y="1411060"/>
                  </a:lnTo>
                  <a:lnTo>
                    <a:pt x="288692" y="1383733"/>
                  </a:lnTo>
                  <a:lnTo>
                    <a:pt x="254381" y="1354325"/>
                  </a:lnTo>
                  <a:lnTo>
                    <a:pt x="221837" y="1322927"/>
                  </a:lnTo>
                  <a:lnTo>
                    <a:pt x="191149" y="1289629"/>
                  </a:lnTo>
                  <a:lnTo>
                    <a:pt x="162407" y="1254523"/>
                  </a:lnTo>
                  <a:lnTo>
                    <a:pt x="135699" y="1217699"/>
                  </a:lnTo>
                  <a:lnTo>
                    <a:pt x="111114" y="1179248"/>
                  </a:lnTo>
                  <a:lnTo>
                    <a:pt x="88740" y="1139261"/>
                  </a:lnTo>
                  <a:lnTo>
                    <a:pt x="68666" y="1097828"/>
                  </a:lnTo>
                  <a:lnTo>
                    <a:pt x="50980" y="1055041"/>
                  </a:lnTo>
                  <a:lnTo>
                    <a:pt x="35772" y="1010990"/>
                  </a:lnTo>
                  <a:lnTo>
                    <a:pt x="23131" y="965766"/>
                  </a:lnTo>
                  <a:lnTo>
                    <a:pt x="13144" y="919459"/>
                  </a:lnTo>
                  <a:lnTo>
                    <a:pt x="5901" y="872161"/>
                  </a:lnTo>
                  <a:lnTo>
                    <a:pt x="1490" y="823962"/>
                  </a:lnTo>
                  <a:lnTo>
                    <a:pt x="0" y="77495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818764" y="6123533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90244" y="5900115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90039" y="5845251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26461" y="5348427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35096" y="5403291"/>
            <a:ext cx="265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82547" y="4958842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64535" y="4349622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807717" y="4295902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266821" y="4679442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228" y="5655564"/>
            <a:ext cx="134112" cy="10515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08676" y="4991100"/>
            <a:ext cx="144780" cy="10515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81443" y="5212079"/>
            <a:ext cx="144779" cy="10515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4228" y="4383023"/>
            <a:ext cx="144780" cy="10363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6311" y="4604003"/>
            <a:ext cx="121920" cy="12039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35067" y="5655564"/>
            <a:ext cx="121920" cy="12039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6311" y="5878067"/>
            <a:ext cx="121920" cy="118872"/>
          </a:xfrm>
          <a:prstGeom prst="rect">
            <a:avLst/>
          </a:prstGeom>
        </p:spPr>
      </p:pic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4567428" y="4216908"/>
          <a:ext cx="2778760" cy="2491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/>
                <a:gridCol w="300354"/>
                <a:gridCol w="344805"/>
                <a:gridCol w="429260"/>
                <a:gridCol w="577850"/>
              </a:tblGrid>
              <a:tr h="93599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P8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39750">
                        <a:lnSpc>
                          <a:spcPts val="137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8699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144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P7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Pn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0764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55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P3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0320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0160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5781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58255" y="5212079"/>
            <a:ext cx="135636" cy="10972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06311" y="4991100"/>
            <a:ext cx="121920" cy="120396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36435" y="4824221"/>
            <a:ext cx="172593" cy="116585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8204" y="685545"/>
            <a:ext cx="721868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Lazy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&amp; Eager 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:</a:t>
            </a:r>
            <a:r>
              <a:rPr dirty="0" sz="3200" spc="10" i="1">
                <a:latin typeface="Times New Roman"/>
                <a:cs typeface="Times New Roman"/>
              </a:rPr>
              <a:t> </a:t>
            </a:r>
            <a:r>
              <a:rPr dirty="0" sz="3200" b="0" i="1">
                <a:latin typeface="Arial"/>
                <a:cs typeface="Arial"/>
              </a:rPr>
              <a:t>Key</a:t>
            </a:r>
            <a:r>
              <a:rPr dirty="0" sz="3200" spc="-15" b="0" i="1">
                <a:latin typeface="Arial"/>
                <a:cs typeface="Arial"/>
              </a:rPr>
              <a:t> </a:t>
            </a:r>
            <a:r>
              <a:rPr dirty="0" sz="3200" spc="-10" b="0" i="1">
                <a:latin typeface="Arial"/>
                <a:cs typeface="Arial"/>
              </a:rPr>
              <a:t>Differences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4065" y="1371263"/>
            <a:ext cx="8170545" cy="401447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Lazy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predicting</a:t>
            </a:r>
            <a:endParaRPr sz="2000">
              <a:latin typeface="Arial"/>
              <a:cs typeface="Arial"/>
            </a:endParaRPr>
          </a:p>
          <a:p>
            <a:pPr lvl="1" marL="756285" marR="342265" indent="-28702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Lazy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richer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space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linear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implicit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global </a:t>
            </a:r>
            <a:r>
              <a:rPr dirty="0" sz="2000">
                <a:latin typeface="Arial"/>
                <a:cs typeface="Arial"/>
              </a:rPr>
              <a:t>approximation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Eager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predicting</a:t>
            </a:r>
            <a:endParaRPr sz="2000">
              <a:latin typeface="Arial"/>
              <a:cs typeface="Arial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commit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covers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entire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instance 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0990"/>
            <a:ext cx="5600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/>
              <a:t>Pattern</a:t>
            </a:r>
            <a:r>
              <a:rPr dirty="0" spc="-8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835152"/>
            <a:ext cx="7949183" cy="5257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6072936"/>
            <a:ext cx="80079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Mayank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Parasher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al.,</a:t>
            </a:r>
            <a:r>
              <a:rPr dirty="0" sz="1800" spc="28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Anatomy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Recognition,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June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2011,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Journal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of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Science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Engineering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2(3)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54290" y="2495424"/>
            <a:ext cx="5433695" cy="459740"/>
          </a:xfrm>
          <a:custGeom>
            <a:avLst/>
            <a:gdLst/>
            <a:ahLst/>
            <a:cxnLst/>
            <a:rect l="l" t="t" r="r" b="b"/>
            <a:pathLst>
              <a:path w="5433695" h="459739">
                <a:moveTo>
                  <a:pt x="5352532" y="10"/>
                </a:moveTo>
                <a:lnTo>
                  <a:pt x="80554" y="10"/>
                </a:lnTo>
                <a:lnTo>
                  <a:pt x="53702" y="32681"/>
                </a:lnTo>
                <a:lnTo>
                  <a:pt x="32221" y="70811"/>
                </a:lnTo>
                <a:lnTo>
                  <a:pt x="16110" y="113188"/>
                </a:lnTo>
                <a:lnTo>
                  <a:pt x="5370" y="158598"/>
                </a:lnTo>
                <a:lnTo>
                  <a:pt x="0" y="205828"/>
                </a:lnTo>
                <a:lnTo>
                  <a:pt x="0" y="253665"/>
                </a:lnTo>
                <a:lnTo>
                  <a:pt x="5370" y="300895"/>
                </a:lnTo>
                <a:lnTo>
                  <a:pt x="16110" y="346305"/>
                </a:lnTo>
                <a:lnTo>
                  <a:pt x="32221" y="388682"/>
                </a:lnTo>
                <a:lnTo>
                  <a:pt x="53702" y="426812"/>
                </a:lnTo>
                <a:lnTo>
                  <a:pt x="80554" y="459482"/>
                </a:lnTo>
                <a:lnTo>
                  <a:pt x="5352532" y="459482"/>
                </a:lnTo>
                <a:lnTo>
                  <a:pt x="5379383" y="426812"/>
                </a:lnTo>
                <a:lnTo>
                  <a:pt x="5400864" y="388682"/>
                </a:lnTo>
                <a:lnTo>
                  <a:pt x="5416975" y="346305"/>
                </a:lnTo>
                <a:lnTo>
                  <a:pt x="5427715" y="300895"/>
                </a:lnTo>
                <a:lnTo>
                  <a:pt x="5433086" y="253665"/>
                </a:lnTo>
                <a:lnTo>
                  <a:pt x="5433086" y="205828"/>
                </a:lnTo>
                <a:lnTo>
                  <a:pt x="5427715" y="158598"/>
                </a:lnTo>
                <a:lnTo>
                  <a:pt x="5416975" y="113188"/>
                </a:lnTo>
                <a:lnTo>
                  <a:pt x="5400864" y="70811"/>
                </a:lnTo>
                <a:lnTo>
                  <a:pt x="5379383" y="32681"/>
                </a:lnTo>
                <a:lnTo>
                  <a:pt x="5352532" y="10"/>
                </a:lnTo>
                <a:close/>
              </a:path>
            </a:pathLst>
          </a:custGeom>
          <a:solidFill>
            <a:srgbClr val="FFD1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5" name="object 5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922145" y="2359278"/>
            <a:ext cx="5297805" cy="1811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Thanks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for</a:t>
            </a:r>
            <a:r>
              <a:rPr dirty="0" sz="3600" spc="-1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your</a:t>
            </a:r>
            <a:r>
              <a:rPr dirty="0" sz="3600" spc="-2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attention</a:t>
            </a:r>
            <a:endParaRPr sz="3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3600">
              <a:latin typeface="Palatino Linotype"/>
              <a:cs typeface="Palatino Linotype"/>
            </a:endParaRPr>
          </a:p>
          <a:p>
            <a:pPr marL="168275">
              <a:lnSpc>
                <a:spcPct val="100000"/>
              </a:lnSpc>
            </a:pP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Question</a:t>
            </a:r>
            <a:r>
              <a:rPr dirty="0" sz="4000" spc="-12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and</a:t>
            </a:r>
            <a:r>
              <a:rPr dirty="0" sz="4000" spc="-14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Answer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2184" y="168223"/>
            <a:ext cx="3168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110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53200" y="2495422"/>
            <a:ext cx="2590800" cy="1447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-25" b="1" i="1">
                <a:latin typeface="Arial"/>
                <a:cs typeface="Arial"/>
              </a:rPr>
              <a:t>HP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2023-10-</a:t>
            </a:r>
            <a:r>
              <a:rPr dirty="0" sz="800" i="1">
                <a:latin typeface="Arial"/>
                <a:cs typeface="Arial"/>
              </a:rPr>
              <a:t>04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11:25:42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"/>
                <a:cs typeface="Arial"/>
              </a:rPr>
              <a:t>-------------------------------------------</a:t>
            </a:r>
            <a:r>
              <a:rPr dirty="0" sz="1000" spc="-50"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 spc="-35">
                <a:latin typeface="Arial"/>
                <a:cs typeface="Arial"/>
              </a:rPr>
              <a:t>https://docs.google.com/document/d/1mMflnvla-</a:t>
            </a:r>
            <a:r>
              <a:rPr dirty="0" sz="1000" spc="-165">
                <a:latin typeface="Arial"/>
                <a:cs typeface="Arial"/>
              </a:rPr>
              <a:t>s_ZvzOU9R3S4B7tAJYe6L8UfY90O_CQiMA/edit?usp=sharing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09075" cy="6776084"/>
            <a:chOff x="0" y="0"/>
            <a:chExt cx="9109075" cy="6776084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60375"/>
            </a:xfrm>
            <a:custGeom>
              <a:avLst/>
              <a:gdLst/>
              <a:ahLst/>
              <a:cxnLst/>
              <a:rect l="l" t="t" r="r" b="b"/>
              <a:pathLst>
                <a:path w="370840" h="460375">
                  <a:moveTo>
                    <a:pt x="0" y="460248"/>
                  </a:moveTo>
                  <a:lnTo>
                    <a:pt x="370331" y="460248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6024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990600"/>
            </a:xfrm>
            <a:custGeom>
              <a:avLst/>
              <a:gdLst/>
              <a:ahLst/>
              <a:cxnLst/>
              <a:rect l="l" t="t" r="r" b="b"/>
              <a:pathLst>
                <a:path w="32384" h="990600">
                  <a:moveTo>
                    <a:pt x="32004" y="877824"/>
                  </a:moveTo>
                  <a:lnTo>
                    <a:pt x="0" y="877824"/>
                  </a:lnTo>
                  <a:lnTo>
                    <a:pt x="0" y="990600"/>
                  </a:lnTo>
                  <a:lnTo>
                    <a:pt x="32004" y="990600"/>
                  </a:lnTo>
                  <a:lnTo>
                    <a:pt x="32004" y="877824"/>
                  </a:lnTo>
                  <a:close/>
                </a:path>
                <a:path w="32384" h="990600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7" y="3261359"/>
              <a:ext cx="8692896" cy="548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08948" cy="677570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0077" y="2734182"/>
            <a:ext cx="77368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Biological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Neuron</a:t>
            </a:r>
            <a:r>
              <a:rPr dirty="0" spc="-5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to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Artificial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Network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118871" y="3429000"/>
            <a:ext cx="8990330" cy="523240"/>
          </a:xfrm>
          <a:custGeom>
            <a:avLst/>
            <a:gdLst/>
            <a:ahLst/>
            <a:cxnLst/>
            <a:rect l="l" t="t" r="r" b="b"/>
            <a:pathLst>
              <a:path w="8990330" h="523239">
                <a:moveTo>
                  <a:pt x="8990076" y="0"/>
                </a:moveTo>
                <a:lnTo>
                  <a:pt x="0" y="0"/>
                </a:lnTo>
                <a:lnTo>
                  <a:pt x="0" y="522731"/>
                </a:lnTo>
                <a:lnTo>
                  <a:pt x="8990076" y="522731"/>
                </a:lnTo>
                <a:lnTo>
                  <a:pt x="8990076" y="0"/>
                </a:lnTo>
                <a:close/>
              </a:path>
            </a:pathLst>
          </a:custGeom>
          <a:solidFill>
            <a:srgbClr val="E7F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97002" y="3456254"/>
            <a:ext cx="883158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Ref.: Chapter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1: Preliminaries,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Deep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Fundamentals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A</a:t>
            </a:r>
            <a:r>
              <a:rPr dirty="0" sz="1400" spc="-6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Practical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Approach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to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Understanding Deep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Methods</a:t>
            </a:r>
            <a:r>
              <a:rPr dirty="0" sz="1400" spc="-4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ISBN:978-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984-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35-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0812-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6,</a:t>
            </a:r>
            <a:r>
              <a:rPr dirty="0" sz="1400" spc="-5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University</a:t>
            </a:r>
            <a:r>
              <a:rPr dirty="0" sz="1400" spc="-3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Grants</a:t>
            </a:r>
            <a:r>
              <a:rPr dirty="0" sz="1400" spc="-3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Commission</a:t>
            </a:r>
            <a:r>
              <a:rPr dirty="0" sz="1400" spc="-5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(UGC),</a:t>
            </a:r>
            <a:r>
              <a:rPr dirty="0" sz="1400" spc="-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Bangladesh,</a:t>
            </a:r>
            <a:r>
              <a:rPr dirty="0" sz="1400" spc="-5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 i="1">
                <a:solidFill>
                  <a:srgbClr val="333399"/>
                </a:solidFill>
                <a:latin typeface="Times New Roman"/>
                <a:cs typeface="Times New Roman"/>
              </a:rPr>
              <a:t>2021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99589" y="5146287"/>
            <a:ext cx="5626735" cy="12687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50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Prof.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Akhand</a:t>
            </a:r>
            <a:endParaRPr sz="2000">
              <a:latin typeface="Arial"/>
              <a:cs typeface="Arial"/>
            </a:endParaRPr>
          </a:p>
          <a:p>
            <a:pPr algn="ctr" marL="12700" marR="5080" indent="-635">
              <a:lnSpc>
                <a:spcPct val="110000"/>
              </a:lnSpc>
              <a:spcBef>
                <a:spcPts val="1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Science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Engineering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(CSE)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Khulna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University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Engineering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&amp;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Technology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(KUET)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  <a:hlinkClick r:id="rId7"/>
              </a:rPr>
              <a:t>www.kuet.ac.bd/cse/akhand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468629"/>
            <a:ext cx="3818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Deep Learning </a:t>
            </a:r>
            <a:r>
              <a:rPr dirty="0" sz="2400" spc="-10" i="1">
                <a:solidFill>
                  <a:srgbClr val="0000FF"/>
                </a:solidFill>
                <a:latin typeface="Times New Roman"/>
                <a:cs typeface="Times New Roman"/>
              </a:rPr>
              <a:t>Fundamentals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29969" y="835913"/>
            <a:ext cx="6936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2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Practical</a:t>
            </a:r>
            <a:r>
              <a:rPr dirty="0" sz="20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Approach</a:t>
            </a:r>
            <a:r>
              <a:rPr dirty="0" sz="2000" spc="-3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dirty="0" sz="2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Understanding</a:t>
            </a:r>
            <a:r>
              <a:rPr dirty="0" sz="20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Deep</a:t>
            </a:r>
            <a:r>
              <a:rPr dirty="0" sz="2000" spc="-2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2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 i="1">
                <a:solidFill>
                  <a:srgbClr val="0000FF"/>
                </a:solidFill>
                <a:latin typeface="Times New Roman"/>
                <a:cs typeface="Times New Roman"/>
              </a:rPr>
              <a:t>Methods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92957" y="5949188"/>
            <a:ext cx="2958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00FF"/>
                </a:solidFill>
                <a:latin typeface="Times New Roman"/>
                <a:cs typeface="Times New Roman"/>
              </a:rPr>
              <a:t>https://kuet.ac.bd/cse/akhand/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3" y="1371600"/>
            <a:ext cx="9095232" cy="425653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5940" y="1707337"/>
            <a:ext cx="6022975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7815" algn="l"/>
              </a:tabLst>
            </a:pPr>
            <a:r>
              <a:rPr dirty="0" sz="2000" spc="-1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AutoNum type="arabicPeriod"/>
              <a:tabLst>
                <a:tab pos="297815" algn="l"/>
              </a:tabLst>
            </a:pPr>
            <a:r>
              <a:rPr dirty="0" sz="2000">
                <a:latin typeface="Arial"/>
                <a:cs typeface="Arial"/>
              </a:rPr>
              <a:t>Biological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Neural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Evaluation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Contents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19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90"/>
              <a:t> </a:t>
            </a:r>
            <a:r>
              <a:rPr dirty="0"/>
              <a:t>Artificial</a:t>
            </a:r>
            <a:r>
              <a:rPr dirty="0" spc="-85"/>
              <a:t> </a:t>
            </a:r>
            <a:r>
              <a:rPr dirty="0"/>
              <a:t>Neural</a:t>
            </a:r>
            <a:r>
              <a:rPr dirty="0" spc="-75"/>
              <a:t> </a:t>
            </a:r>
            <a:r>
              <a:rPr dirty="0" spc="-10"/>
              <a:t>Networks?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3540" y="1486027"/>
            <a:ext cx="8051165" cy="3916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82550" indent="2286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Human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brain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has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many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desirable</a:t>
            </a:r>
            <a:r>
              <a:rPr dirty="0" sz="1800" spc="-1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characteristics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presented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modern computers: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massive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parallelism,</a:t>
            </a:r>
            <a:endParaRPr sz="1800">
              <a:latin typeface="Arial"/>
              <a:cs typeface="Arial"/>
            </a:endParaRPr>
          </a:p>
          <a:p>
            <a:pPr marL="1434465" marR="2216150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distributed</a:t>
            </a:r>
            <a:r>
              <a:rPr dirty="0" sz="18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representation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computation,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ability,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generalization</a:t>
            </a:r>
            <a:r>
              <a:rPr dirty="0" sz="18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ability,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adaptability,</a:t>
            </a:r>
            <a:endParaRPr sz="1800">
              <a:latin typeface="Arial"/>
              <a:cs typeface="Arial"/>
            </a:endParaRPr>
          </a:p>
          <a:p>
            <a:pPr marL="1434465" marR="2255520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inherent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contextual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information</a:t>
            </a:r>
            <a:r>
              <a:rPr dirty="0" sz="18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processing,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fault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tolerance,</a:t>
            </a:r>
            <a:r>
              <a:rPr dirty="0" sz="18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low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energy</a:t>
            </a:r>
            <a:r>
              <a:rPr dirty="0" sz="18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consumption.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hope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devices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biological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will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characteristics.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19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90"/>
              <a:t> </a:t>
            </a:r>
            <a:r>
              <a:rPr dirty="0"/>
              <a:t>Artificial</a:t>
            </a:r>
            <a:r>
              <a:rPr dirty="0" spc="-85"/>
              <a:t> </a:t>
            </a:r>
            <a:r>
              <a:rPr dirty="0"/>
              <a:t>Neural</a:t>
            </a:r>
            <a:r>
              <a:rPr dirty="0" spc="-75"/>
              <a:t> </a:t>
            </a:r>
            <a:r>
              <a:rPr dirty="0" spc="-10"/>
              <a:t>Networks?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88340" y="1674621"/>
            <a:ext cx="788479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2915" indent="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Modern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digital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outperform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domain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numeric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computation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symbolic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manipulation.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0000FF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However,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perceptual</a:t>
            </a:r>
            <a:r>
              <a:rPr dirty="0" sz="18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effortlessly,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efficiently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world's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fastest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computer.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performs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remarkable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benefits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due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characteristics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his/her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system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whose (neural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system)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procedure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completely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conventional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496569"/>
            <a:ext cx="83743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Comparison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/>
              <a:t>Brains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Traditional</a:t>
            </a:r>
            <a:r>
              <a:rPr dirty="0" spc="-55"/>
              <a:t> </a:t>
            </a:r>
            <a:r>
              <a:rPr dirty="0" spc="-10"/>
              <a:t>Computers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 marR="607695" indent="-34353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200</a:t>
            </a:r>
            <a:r>
              <a:rPr dirty="0" spc="-40"/>
              <a:t> </a:t>
            </a:r>
            <a:r>
              <a:rPr dirty="0"/>
              <a:t>billion</a:t>
            </a:r>
            <a:r>
              <a:rPr dirty="0" spc="-15"/>
              <a:t> </a:t>
            </a:r>
            <a:r>
              <a:rPr dirty="0"/>
              <a:t>neurons,</a:t>
            </a:r>
            <a:r>
              <a:rPr dirty="0" spc="-70"/>
              <a:t> </a:t>
            </a:r>
            <a:r>
              <a:rPr dirty="0" spc="-25"/>
              <a:t>32 </a:t>
            </a:r>
            <a:r>
              <a:rPr dirty="0"/>
              <a:t>trillion</a:t>
            </a:r>
            <a:r>
              <a:rPr dirty="0" spc="-90"/>
              <a:t> </a:t>
            </a:r>
            <a:r>
              <a:rPr dirty="0" spc="-10"/>
              <a:t>synapses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Element</a:t>
            </a:r>
            <a:r>
              <a:rPr dirty="0" spc="-25"/>
              <a:t> </a:t>
            </a:r>
            <a:r>
              <a:rPr dirty="0"/>
              <a:t>size:</a:t>
            </a:r>
            <a:r>
              <a:rPr dirty="0" spc="-20"/>
              <a:t> </a:t>
            </a:r>
            <a:r>
              <a:rPr dirty="0"/>
              <a:t>10</a:t>
            </a:r>
            <a:r>
              <a:rPr dirty="0" baseline="25641" sz="1950"/>
              <a:t>-6 </a:t>
            </a:r>
            <a:r>
              <a:rPr dirty="0" sz="2000" spc="-50"/>
              <a:t>m</a:t>
            </a:r>
            <a:endParaRPr sz="2000"/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Energy</a:t>
            </a:r>
            <a:r>
              <a:rPr dirty="0" spc="-20"/>
              <a:t> </a:t>
            </a:r>
            <a:r>
              <a:rPr dirty="0"/>
              <a:t>use:</a:t>
            </a:r>
            <a:r>
              <a:rPr dirty="0" spc="-30"/>
              <a:t> </a:t>
            </a:r>
            <a:r>
              <a:rPr dirty="0" spc="-25"/>
              <a:t>25W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  <a:tab pos="2699385" algn="l"/>
              </a:tabLst>
            </a:pPr>
            <a:r>
              <a:rPr dirty="0"/>
              <a:t>Processing</a:t>
            </a:r>
            <a:r>
              <a:rPr dirty="0" spc="-70"/>
              <a:t> </a:t>
            </a:r>
            <a:r>
              <a:rPr dirty="0" spc="-10"/>
              <a:t>speed:</a:t>
            </a:r>
            <a:r>
              <a:rPr dirty="0"/>
              <a:t>	100</a:t>
            </a:r>
            <a:r>
              <a:rPr dirty="0" spc="-40"/>
              <a:t> </a:t>
            </a:r>
            <a:r>
              <a:rPr dirty="0" spc="-25"/>
              <a:t>Hz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Parallel,</a:t>
            </a:r>
            <a:r>
              <a:rPr dirty="0" spc="-10"/>
              <a:t> Distributed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Fault</a:t>
            </a:r>
            <a:r>
              <a:rPr dirty="0" spc="-10"/>
              <a:t> Tolerant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Learns:</a:t>
            </a:r>
            <a:r>
              <a:rPr dirty="0" spc="-30"/>
              <a:t> </a:t>
            </a:r>
            <a:r>
              <a:rPr dirty="0" spc="-25"/>
              <a:t>Yes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 spc="-10"/>
              <a:t>Intelligent/Conscious:</a:t>
            </a:r>
          </a:p>
          <a:p>
            <a:pPr marL="469900">
              <a:lnSpc>
                <a:spcPct val="100000"/>
              </a:lnSpc>
            </a:pPr>
            <a:r>
              <a:rPr dirty="0" spc="-10"/>
              <a:t>Usually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613528" y="2235835"/>
            <a:ext cx="4350385" cy="3501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marR="132080" indent="-342900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billion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RAM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trillions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disk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size: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dirty="0" baseline="25641" sz="1950">
                <a:solidFill>
                  <a:srgbClr val="0000FF"/>
                </a:solidFill>
                <a:latin typeface="Arial"/>
                <a:cs typeface="Arial"/>
              </a:rPr>
              <a:t>-9 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Energy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watt: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30-90W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(CPU)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Processing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speed: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dirty="0" baseline="25641" sz="1950">
                <a:solidFill>
                  <a:srgbClr val="0000FF"/>
                </a:solidFill>
                <a:latin typeface="Arial"/>
                <a:cs typeface="Arial"/>
              </a:rPr>
              <a:t>9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Hz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Serial,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Centralized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Generally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Fault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Tolerant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Learns: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  <a:tab pos="3025140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Intelligent/Conscious: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Generally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897379" y="1371600"/>
            <a:ext cx="5113020" cy="871855"/>
            <a:chOff x="1897379" y="1371600"/>
            <a:chExt cx="5113020" cy="87185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379" y="1371600"/>
              <a:ext cx="769619" cy="838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524000"/>
              <a:ext cx="914400" cy="71932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558546"/>
            <a:ext cx="82048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Times New Roman"/>
                <a:cs typeface="Times New Roman"/>
              </a:rPr>
              <a:t>von</a:t>
            </a:r>
            <a:r>
              <a:rPr dirty="0" spc="-6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Neumann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Computer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vs.</a:t>
            </a:r>
            <a:r>
              <a:rPr dirty="0" spc="-6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Biological</a:t>
            </a:r>
            <a:r>
              <a:rPr dirty="0" spc="-8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Neural</a:t>
            </a:r>
            <a:r>
              <a:rPr dirty="0" spc="-50">
                <a:latin typeface="Times New Roman"/>
                <a:cs typeface="Times New Roman"/>
              </a:rPr>
              <a:t> </a:t>
            </a:r>
            <a:r>
              <a:rPr dirty="0" spc="-10">
                <a:latin typeface="Times New Roman"/>
                <a:cs typeface="Times New Roman"/>
              </a:rPr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84250" y="1384300"/>
            <a:ext cx="7562850" cy="4293235"/>
            <a:chOff x="984250" y="1384300"/>
            <a:chExt cx="7562850" cy="4293235"/>
          </a:xfrm>
        </p:grpSpPr>
        <p:sp>
          <p:nvSpPr>
            <p:cNvPr id="5" name="object 5" descr=""/>
            <p:cNvSpPr/>
            <p:nvPr/>
          </p:nvSpPr>
          <p:spPr>
            <a:xfrm>
              <a:off x="990600" y="2565933"/>
              <a:ext cx="7543800" cy="3105150"/>
            </a:xfrm>
            <a:custGeom>
              <a:avLst/>
              <a:gdLst/>
              <a:ahLst/>
              <a:cxnLst/>
              <a:rect l="l" t="t" r="r" b="b"/>
              <a:pathLst>
                <a:path w="7543800" h="3105150">
                  <a:moveTo>
                    <a:pt x="7543800" y="2535898"/>
                  </a:moveTo>
                  <a:lnTo>
                    <a:pt x="4267200" y="2535898"/>
                  </a:lnTo>
                  <a:lnTo>
                    <a:pt x="1524000" y="2535898"/>
                  </a:lnTo>
                  <a:lnTo>
                    <a:pt x="0" y="2535898"/>
                  </a:lnTo>
                  <a:lnTo>
                    <a:pt x="0" y="3105073"/>
                  </a:lnTo>
                  <a:lnTo>
                    <a:pt x="1524000" y="3105073"/>
                  </a:lnTo>
                  <a:lnTo>
                    <a:pt x="4267200" y="3105073"/>
                  </a:lnTo>
                  <a:lnTo>
                    <a:pt x="7543800" y="3105073"/>
                  </a:lnTo>
                  <a:lnTo>
                    <a:pt x="7543800" y="2535898"/>
                  </a:lnTo>
                  <a:close/>
                </a:path>
                <a:path w="7543800" h="3105150">
                  <a:moveTo>
                    <a:pt x="7543800" y="1656588"/>
                  </a:moveTo>
                  <a:lnTo>
                    <a:pt x="4267200" y="1656588"/>
                  </a:lnTo>
                  <a:lnTo>
                    <a:pt x="1524000" y="1656588"/>
                  </a:lnTo>
                  <a:lnTo>
                    <a:pt x="0" y="1656588"/>
                  </a:lnTo>
                  <a:lnTo>
                    <a:pt x="0" y="1966696"/>
                  </a:lnTo>
                  <a:lnTo>
                    <a:pt x="1524000" y="1966696"/>
                  </a:lnTo>
                  <a:lnTo>
                    <a:pt x="4267200" y="1966696"/>
                  </a:lnTo>
                  <a:lnTo>
                    <a:pt x="7543800" y="1966696"/>
                  </a:lnTo>
                  <a:lnTo>
                    <a:pt x="7543800" y="1656588"/>
                  </a:lnTo>
                  <a:close/>
                </a:path>
                <a:path w="7543800" h="3105150">
                  <a:moveTo>
                    <a:pt x="7543800" y="0"/>
                  </a:moveTo>
                  <a:lnTo>
                    <a:pt x="4267200" y="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828268"/>
                  </a:lnTo>
                  <a:lnTo>
                    <a:pt x="1524000" y="828268"/>
                  </a:lnTo>
                  <a:lnTo>
                    <a:pt x="4267200" y="828268"/>
                  </a:lnTo>
                  <a:lnTo>
                    <a:pt x="7543800" y="828268"/>
                  </a:lnTo>
                  <a:lnTo>
                    <a:pt x="75438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14600" y="1390650"/>
              <a:ext cx="0" cy="4280535"/>
            </a:xfrm>
            <a:custGeom>
              <a:avLst/>
              <a:gdLst/>
              <a:ahLst/>
              <a:cxnLst/>
              <a:rect l="l" t="t" r="r" b="b"/>
              <a:pathLst>
                <a:path w="0" h="4280535">
                  <a:moveTo>
                    <a:pt x="0" y="0"/>
                  </a:moveTo>
                  <a:lnTo>
                    <a:pt x="0" y="4280357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57800" y="1390650"/>
              <a:ext cx="0" cy="347345"/>
            </a:xfrm>
            <a:custGeom>
              <a:avLst/>
              <a:gdLst/>
              <a:ahLst/>
              <a:cxnLst/>
              <a:rect l="l" t="t" r="r" b="b"/>
              <a:pathLst>
                <a:path w="0" h="347344">
                  <a:moveTo>
                    <a:pt x="0" y="0"/>
                  </a:moveTo>
                  <a:lnTo>
                    <a:pt x="0" y="3470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90600" y="1737740"/>
              <a:ext cx="4267200" cy="3933825"/>
            </a:xfrm>
            <a:custGeom>
              <a:avLst/>
              <a:gdLst/>
              <a:ahLst/>
              <a:cxnLst/>
              <a:rect l="l" t="t" r="r" b="b"/>
              <a:pathLst>
                <a:path w="4267200" h="3933825">
                  <a:moveTo>
                    <a:pt x="4267200" y="0"/>
                  </a:moveTo>
                  <a:lnTo>
                    <a:pt x="4267200" y="3933266"/>
                  </a:lnTo>
                </a:path>
                <a:path w="4267200" h="3933825">
                  <a:moveTo>
                    <a:pt x="0" y="0"/>
                  </a:moveTo>
                  <a:lnTo>
                    <a:pt x="4267200" y="0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57800" y="1737740"/>
              <a:ext cx="3282950" cy="0"/>
            </a:xfrm>
            <a:custGeom>
              <a:avLst/>
              <a:gdLst/>
              <a:ahLst/>
              <a:cxnLst/>
              <a:rect l="l" t="t" r="r" b="b"/>
              <a:pathLst>
                <a:path w="3282950" h="0">
                  <a:moveTo>
                    <a:pt x="0" y="0"/>
                  </a:moveTo>
                  <a:lnTo>
                    <a:pt x="32829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90600" y="2566035"/>
              <a:ext cx="7543800" cy="2536190"/>
            </a:xfrm>
            <a:custGeom>
              <a:avLst/>
              <a:gdLst/>
              <a:ahLst/>
              <a:cxnLst/>
              <a:rect l="l" t="t" r="r" b="b"/>
              <a:pathLst>
                <a:path w="7543800" h="2536190">
                  <a:moveTo>
                    <a:pt x="0" y="0"/>
                  </a:moveTo>
                  <a:lnTo>
                    <a:pt x="7543800" y="0"/>
                  </a:lnTo>
                </a:path>
                <a:path w="7543800" h="2536190">
                  <a:moveTo>
                    <a:pt x="0" y="828166"/>
                  </a:moveTo>
                  <a:lnTo>
                    <a:pt x="7543800" y="828166"/>
                  </a:lnTo>
                </a:path>
                <a:path w="7543800" h="2536190">
                  <a:moveTo>
                    <a:pt x="0" y="1656460"/>
                  </a:moveTo>
                  <a:lnTo>
                    <a:pt x="7543800" y="1656460"/>
                  </a:lnTo>
                </a:path>
                <a:path w="7543800" h="2536190">
                  <a:moveTo>
                    <a:pt x="0" y="1966595"/>
                  </a:moveTo>
                  <a:lnTo>
                    <a:pt x="7543800" y="1966595"/>
                  </a:lnTo>
                </a:path>
                <a:path w="7543800" h="2536190">
                  <a:moveTo>
                    <a:pt x="0" y="2535809"/>
                  </a:moveTo>
                  <a:lnTo>
                    <a:pt x="7543800" y="2535809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508250" y="1390650"/>
              <a:ext cx="6032500" cy="353695"/>
            </a:xfrm>
            <a:custGeom>
              <a:avLst/>
              <a:gdLst/>
              <a:ahLst/>
              <a:cxnLst/>
              <a:rect l="l" t="t" r="r" b="b"/>
              <a:pathLst>
                <a:path w="6032500" h="353694">
                  <a:moveTo>
                    <a:pt x="6026150" y="0"/>
                  </a:moveTo>
                  <a:lnTo>
                    <a:pt x="6026150" y="353440"/>
                  </a:lnTo>
                </a:path>
                <a:path w="6032500" h="353694">
                  <a:moveTo>
                    <a:pt x="0" y="6350"/>
                  </a:moveTo>
                  <a:lnTo>
                    <a:pt x="6032500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02154" y="1419225"/>
            <a:ext cx="25368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0000FF"/>
                </a:solidFill>
                <a:latin typeface="Arial"/>
                <a:cs typeface="Arial"/>
              </a:rPr>
              <a:t>von Neumann</a:t>
            </a:r>
            <a:r>
              <a:rPr dirty="0" sz="17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8204" y="2003806"/>
            <a:ext cx="975994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processor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02154" y="1744726"/>
            <a:ext cx="1357630" cy="803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complex high-speed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one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(or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-20">
                <a:latin typeface="Arial"/>
                <a:cs typeface="Arial"/>
              </a:rPr>
              <a:t> few)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78204" y="2832354"/>
            <a:ext cx="8064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memory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02154" y="2573274"/>
            <a:ext cx="2339340" cy="803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475105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separate localized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noncontent</a:t>
            </a:r>
            <a:r>
              <a:rPr dirty="0" sz="1700" spc="-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addressable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8204" y="3660775"/>
            <a:ext cx="1023619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computing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02154" y="3401695"/>
            <a:ext cx="1682750" cy="803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centralized sequential strored-programs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78204" y="4230115"/>
            <a:ext cx="86931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reliability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02154" y="4230115"/>
            <a:ext cx="102489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vulnerable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45989" y="4230115"/>
            <a:ext cx="62738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robust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8204" y="4669916"/>
            <a:ext cx="9017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expertise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02154" y="4540377"/>
            <a:ext cx="963294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numerical symbolic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78204" y="5239258"/>
            <a:ext cx="12166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environment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502154" y="5239258"/>
            <a:ext cx="117919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well-defined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245989" y="1353413"/>
            <a:ext cx="2621280" cy="430085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b="1">
                <a:solidFill>
                  <a:srgbClr val="0000FF"/>
                </a:solidFill>
                <a:latin typeface="Arial"/>
                <a:cs typeface="Arial"/>
              </a:rPr>
              <a:t>Biological</a:t>
            </a:r>
            <a:r>
              <a:rPr dirty="0" sz="17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7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0000FF"/>
                </a:solidFill>
                <a:latin typeface="Arial"/>
                <a:cs typeface="Arial"/>
              </a:rPr>
              <a:t>System</a:t>
            </a:r>
            <a:endParaRPr sz="1700">
              <a:latin typeface="Arial"/>
              <a:cs typeface="Arial"/>
            </a:endParaRPr>
          </a:p>
          <a:p>
            <a:pPr marL="12700" marR="1616075">
              <a:lnSpc>
                <a:spcPct val="100000"/>
              </a:lnSpc>
              <a:spcBef>
                <a:spcPts val="525"/>
              </a:spcBef>
            </a:pPr>
            <a:r>
              <a:rPr dirty="0" sz="1700" spc="-10">
                <a:latin typeface="Arial"/>
                <a:cs typeface="Arial"/>
              </a:rPr>
              <a:t>simple low-speed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large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number</a:t>
            </a:r>
            <a:endParaRPr sz="1700">
              <a:latin typeface="Arial"/>
              <a:cs typeface="Arial"/>
            </a:endParaRPr>
          </a:p>
          <a:p>
            <a:pPr marL="12700" marR="313055">
              <a:lnSpc>
                <a:spcPct val="100000"/>
              </a:lnSpc>
              <a:spcBef>
                <a:spcPts val="405"/>
              </a:spcBef>
            </a:pPr>
            <a:r>
              <a:rPr dirty="0" sz="1700">
                <a:latin typeface="Arial"/>
                <a:cs typeface="Arial"/>
              </a:rPr>
              <a:t>integrated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neuron distributed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content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addressable</a:t>
            </a:r>
            <a:endParaRPr sz="1700">
              <a:latin typeface="Arial"/>
              <a:cs typeface="Arial"/>
            </a:endParaRPr>
          </a:p>
          <a:p>
            <a:pPr marL="12700" marR="1602105">
              <a:lnSpc>
                <a:spcPct val="100000"/>
              </a:lnSpc>
              <a:spcBef>
                <a:spcPts val="400"/>
              </a:spcBef>
            </a:pPr>
            <a:r>
              <a:rPr dirty="0" sz="1700" spc="-10">
                <a:latin typeface="Arial"/>
                <a:cs typeface="Arial"/>
              </a:rPr>
              <a:t>distributed parallel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>
                <a:latin typeface="Arial"/>
                <a:cs typeface="Arial"/>
              </a:rPr>
              <a:t>self-learning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700">
              <a:latin typeface="Arial"/>
              <a:cs typeface="Arial"/>
            </a:endParaRPr>
          </a:p>
          <a:p>
            <a:pPr marL="12700" marR="638810">
              <a:lnSpc>
                <a:spcPct val="109800"/>
              </a:lnSpc>
            </a:pPr>
            <a:r>
              <a:rPr dirty="0" sz="1700">
                <a:latin typeface="Arial"/>
                <a:cs typeface="Arial"/>
              </a:rPr>
              <a:t>perceptual</a:t>
            </a:r>
            <a:r>
              <a:rPr dirty="0" sz="1700" spc="-9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problems manipulations</a:t>
            </a:r>
            <a:r>
              <a:rPr dirty="0" sz="1700" spc="50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poorly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defined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0">
                <a:latin typeface="Arial"/>
                <a:cs typeface="Arial"/>
              </a:rPr>
              <a:t>unconstrained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963612" y="1417700"/>
            <a:ext cx="7577455" cy="4265930"/>
          </a:xfrm>
          <a:custGeom>
            <a:avLst/>
            <a:gdLst/>
            <a:ahLst/>
            <a:cxnLst/>
            <a:rect l="l" t="t" r="r" b="b"/>
            <a:pathLst>
              <a:path w="7577455" h="4265930">
                <a:moveTo>
                  <a:pt x="6350" y="0"/>
                </a:moveTo>
                <a:lnTo>
                  <a:pt x="6350" y="4265549"/>
                </a:lnTo>
              </a:path>
              <a:path w="7577455" h="4265930">
                <a:moveTo>
                  <a:pt x="7570787" y="0"/>
                </a:moveTo>
                <a:lnTo>
                  <a:pt x="7570787" y="4265549"/>
                </a:lnTo>
              </a:path>
              <a:path w="7577455" h="4265930">
                <a:moveTo>
                  <a:pt x="0" y="6350"/>
                </a:moveTo>
                <a:lnTo>
                  <a:pt x="7577137" y="6350"/>
                </a:lnTo>
              </a:path>
              <a:path w="7577455" h="4265930">
                <a:moveTo>
                  <a:pt x="0" y="4259199"/>
                </a:moveTo>
                <a:lnTo>
                  <a:pt x="7577137" y="4259199"/>
                </a:lnTo>
              </a:path>
            </a:pathLst>
          </a:custGeom>
          <a:ln w="12700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3444" y="637793"/>
            <a:ext cx="1546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 spc="-20"/>
              <a:t>Goal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6911" y="1142997"/>
            <a:ext cx="5657087" cy="57150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54939" y="1525904"/>
            <a:ext cx="3352800" cy="268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designed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building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intelligent</a:t>
            </a:r>
            <a:r>
              <a:rPr dirty="0" sz="1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machines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perceptual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such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optimization,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by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mimicking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neurons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brain.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1800">
              <a:latin typeface="Arial"/>
              <a:cs typeface="Arial"/>
            </a:endParaRPr>
          </a:p>
          <a:p>
            <a:pPr marL="301625">
              <a:lnSpc>
                <a:spcPct val="100000"/>
              </a:lnSpc>
            </a:pPr>
            <a:r>
              <a:rPr dirty="0" sz="1800" spc="-25">
                <a:latin typeface="Arial"/>
                <a:cs typeface="Arial"/>
              </a:rPr>
              <a:t>Tasks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handled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ANNs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869692" y="1258824"/>
            <a:ext cx="1300480" cy="5588635"/>
            <a:chOff x="2869692" y="1258824"/>
            <a:chExt cx="1300480" cy="5588635"/>
          </a:xfrm>
        </p:grpSpPr>
        <p:sp>
          <p:nvSpPr>
            <p:cNvPr id="16" name="object 16" descr=""/>
            <p:cNvSpPr/>
            <p:nvPr/>
          </p:nvSpPr>
          <p:spPr>
            <a:xfrm>
              <a:off x="2874264" y="381000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5964" y="0"/>
                  </a:moveTo>
                  <a:lnTo>
                    <a:pt x="735964" y="121157"/>
                  </a:lnTo>
                  <a:lnTo>
                    <a:pt x="0" y="121157"/>
                  </a:lnTo>
                  <a:lnTo>
                    <a:pt x="0" y="363474"/>
                  </a:lnTo>
                  <a:lnTo>
                    <a:pt x="735964" y="363474"/>
                  </a:lnTo>
                  <a:lnTo>
                    <a:pt x="735964" y="484631"/>
                  </a:lnTo>
                  <a:lnTo>
                    <a:pt x="978408" y="242316"/>
                  </a:lnTo>
                  <a:lnTo>
                    <a:pt x="735964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74264" y="381000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7"/>
                  </a:moveTo>
                  <a:lnTo>
                    <a:pt x="735964" y="121157"/>
                  </a:lnTo>
                  <a:lnTo>
                    <a:pt x="735964" y="0"/>
                  </a:lnTo>
                  <a:lnTo>
                    <a:pt x="978408" y="242316"/>
                  </a:lnTo>
                  <a:lnTo>
                    <a:pt x="735964" y="484631"/>
                  </a:lnTo>
                  <a:lnTo>
                    <a:pt x="735964" y="363474"/>
                  </a:lnTo>
                  <a:lnTo>
                    <a:pt x="0" y="363474"/>
                  </a:lnTo>
                  <a:lnTo>
                    <a:pt x="0" y="1211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775710" y="1271778"/>
              <a:ext cx="381000" cy="5562600"/>
            </a:xfrm>
            <a:custGeom>
              <a:avLst/>
              <a:gdLst/>
              <a:ahLst/>
              <a:cxnLst/>
              <a:rect l="l" t="t" r="r" b="b"/>
              <a:pathLst>
                <a:path w="381000" h="5562600">
                  <a:moveTo>
                    <a:pt x="381000" y="5562600"/>
                  </a:moveTo>
                  <a:lnTo>
                    <a:pt x="306871" y="5560110"/>
                  </a:lnTo>
                  <a:lnTo>
                    <a:pt x="246316" y="5553322"/>
                  </a:lnTo>
                  <a:lnTo>
                    <a:pt x="205478" y="5543253"/>
                  </a:lnTo>
                  <a:lnTo>
                    <a:pt x="190500" y="5530923"/>
                  </a:lnTo>
                  <a:lnTo>
                    <a:pt x="190500" y="2812923"/>
                  </a:lnTo>
                  <a:lnTo>
                    <a:pt x="175521" y="2800641"/>
                  </a:lnTo>
                  <a:lnTo>
                    <a:pt x="134683" y="2790586"/>
                  </a:lnTo>
                  <a:lnTo>
                    <a:pt x="74128" y="2783794"/>
                  </a:lnTo>
                  <a:lnTo>
                    <a:pt x="0" y="2781300"/>
                  </a:lnTo>
                  <a:lnTo>
                    <a:pt x="74128" y="2778805"/>
                  </a:lnTo>
                  <a:lnTo>
                    <a:pt x="134683" y="2772013"/>
                  </a:lnTo>
                  <a:lnTo>
                    <a:pt x="175521" y="2761958"/>
                  </a:lnTo>
                  <a:lnTo>
                    <a:pt x="190500" y="2749677"/>
                  </a:lnTo>
                  <a:lnTo>
                    <a:pt x="190500" y="31623"/>
                  </a:lnTo>
                  <a:lnTo>
                    <a:pt x="205478" y="19341"/>
                  </a:lnTo>
                  <a:lnTo>
                    <a:pt x="246316" y="9286"/>
                  </a:lnTo>
                  <a:lnTo>
                    <a:pt x="306871" y="2494"/>
                  </a:lnTo>
                  <a:lnTo>
                    <a:pt x="38100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637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Artificial</a:t>
            </a:r>
            <a:r>
              <a:rPr dirty="0" spc="-140"/>
              <a:t> </a:t>
            </a:r>
            <a:r>
              <a:rPr dirty="0"/>
              <a:t>Neural</a:t>
            </a:r>
            <a:r>
              <a:rPr dirty="0" spc="-125"/>
              <a:t> </a:t>
            </a:r>
            <a:r>
              <a:rPr dirty="0"/>
              <a:t>Networks(ANNs)</a:t>
            </a:r>
            <a:r>
              <a:rPr dirty="0" spc="-95"/>
              <a:t> </a:t>
            </a:r>
            <a:r>
              <a:rPr dirty="0" spc="-10"/>
              <a:t>Motivations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22044" y="1322578"/>
            <a:ext cx="5074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ANNs</a:t>
            </a:r>
            <a:r>
              <a:rPr dirty="0" sz="1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inspired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biological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14400" y="1676400"/>
            <a:ext cx="7743825" cy="4815840"/>
            <a:chOff x="914400" y="1676400"/>
            <a:chExt cx="7743825" cy="481584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400" y="4572000"/>
              <a:ext cx="7258811" cy="1920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2800" y="1981200"/>
              <a:ext cx="1495044" cy="19903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800" y="1676400"/>
              <a:ext cx="4800600" cy="2734056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119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00531"/>
            <a:ext cx="55962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/>
              <a:t>Pattern</a:t>
            </a:r>
            <a:r>
              <a:rPr dirty="0" spc="-9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1621" y="1624202"/>
            <a:ext cx="8206740" cy="42017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69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11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Are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Real-World</a:t>
            </a:r>
            <a:r>
              <a:rPr dirty="0" sz="1800" spc="-1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Applications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Recognition?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600"/>
              </a:spcBef>
            </a:pPr>
            <a:r>
              <a:rPr dirty="0" sz="1800" spc="-10">
                <a:latin typeface="Arial"/>
                <a:cs typeface="Arial"/>
              </a:rPr>
              <a:t>https://serokell.io/blog/applications-of-pattern-recognition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8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Examples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1120"/>
              </a:spcBef>
            </a:pPr>
            <a:r>
              <a:rPr dirty="0" sz="1800" spc="-10">
                <a:latin typeface="Arial"/>
                <a:cs typeface="Arial"/>
              </a:rPr>
              <a:t>https://numberdyslexia.com/pattern-recognition-real-life-examples/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use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problem</a:t>
            </a:r>
            <a:r>
              <a:rPr dirty="0" sz="18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solving</a:t>
            </a:r>
            <a:endParaRPr sz="1800">
              <a:latin typeface="Arial"/>
              <a:cs typeface="Arial"/>
            </a:endParaRPr>
          </a:p>
          <a:p>
            <a:pPr marL="379730" marR="5080">
              <a:lnSpc>
                <a:spcPct val="100000"/>
              </a:lnSpc>
              <a:spcBef>
                <a:spcPts val="745"/>
              </a:spcBef>
            </a:pPr>
            <a:r>
              <a:rPr dirty="0" sz="1800" spc="-10">
                <a:latin typeface="Arial"/>
                <a:cs typeface="Arial"/>
              </a:rPr>
              <a:t>https://suresolv.com/problem-solving-techniques/pattern-recognition-and-</a:t>
            </a:r>
            <a:r>
              <a:rPr dirty="0" sz="1800" spc="-20">
                <a:latin typeface="Arial"/>
                <a:cs typeface="Arial"/>
              </a:rPr>
              <a:t>use- </a:t>
            </a:r>
            <a:r>
              <a:rPr dirty="0" sz="1800" spc="-10">
                <a:latin typeface="Arial"/>
                <a:cs typeface="Arial"/>
              </a:rPr>
              <a:t>real-life-problem-solving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why</a:t>
            </a:r>
            <a:r>
              <a:rPr dirty="0" sz="18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it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matters?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Definitive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guide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  <a:spcBef>
                <a:spcPts val="375"/>
              </a:spcBef>
            </a:pPr>
            <a:r>
              <a:rPr dirty="0" sz="1800" spc="-10">
                <a:latin typeface="Arial"/>
                <a:cs typeface="Arial"/>
              </a:rPr>
              <a:t>https://theappsolutions.com/blog/development/pattern-recognition-guide/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381000"/>
                  </a:moveTo>
                  <a:lnTo>
                    <a:pt x="0" y="38100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38100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32004" y="252984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237185"/>
            <a:ext cx="3066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dirty="0" spc="-135"/>
              <a:t> </a:t>
            </a:r>
            <a:r>
              <a:rPr dirty="0" spc="-10"/>
              <a:t>Neuron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38684" y="639722"/>
            <a:ext cx="22606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743712"/>
            <a:ext cx="9077325" cy="6093460"/>
            <a:chOff x="0" y="743712"/>
            <a:chExt cx="9077325" cy="609346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999" y="751330"/>
              <a:ext cx="4885944" cy="60853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6216"/>
              <a:ext cx="4736592" cy="261518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9248" y="743711"/>
              <a:ext cx="3667125" cy="1880870"/>
            </a:xfrm>
            <a:custGeom>
              <a:avLst/>
              <a:gdLst/>
              <a:ahLst/>
              <a:cxnLst/>
              <a:rect l="l" t="t" r="r" b="b"/>
              <a:pathLst>
                <a:path w="3667125" h="1880870">
                  <a:moveTo>
                    <a:pt x="1104900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1104900" y="128016"/>
                  </a:lnTo>
                  <a:lnTo>
                    <a:pt x="1104900" y="0"/>
                  </a:lnTo>
                  <a:close/>
                </a:path>
                <a:path w="3667125" h="1880870">
                  <a:moveTo>
                    <a:pt x="3666744" y="1542288"/>
                  </a:moveTo>
                  <a:lnTo>
                    <a:pt x="2371344" y="1542288"/>
                  </a:lnTo>
                  <a:lnTo>
                    <a:pt x="2371344" y="1880616"/>
                  </a:lnTo>
                  <a:lnTo>
                    <a:pt x="3666744" y="1880616"/>
                  </a:lnTo>
                  <a:lnTo>
                    <a:pt x="3666744" y="154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30504" y="771525"/>
            <a:ext cx="600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imes New Roman"/>
                <a:cs typeface="Times New Roman"/>
              </a:rPr>
              <a:t>Dendrite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70166" y="3676650"/>
            <a:ext cx="3644900" cy="2978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8155">
              <a:lnSpc>
                <a:spcPts val="141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1.1:</a:t>
            </a:r>
            <a:r>
              <a:rPr dirty="0" sz="1100" spc="-7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A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sketch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biological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neuron</a:t>
            </a:r>
            <a:r>
              <a:rPr dirty="0" sz="1100" spc="-1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296411" y="3276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1295400" y="0"/>
                </a:moveTo>
                <a:lnTo>
                  <a:pt x="0" y="0"/>
                </a:lnTo>
                <a:lnTo>
                  <a:pt x="0" y="304800"/>
                </a:lnTo>
                <a:lnTo>
                  <a:pt x="1295400" y="304800"/>
                </a:lnTo>
                <a:lnTo>
                  <a:pt x="1295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681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Synapses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7200" y="0"/>
            <a:ext cx="8686800" cy="6840220"/>
            <a:chOff x="457200" y="0"/>
            <a:chExt cx="8686800" cy="684022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2285998"/>
              <a:ext cx="8153400" cy="45537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0"/>
              <a:ext cx="4495799" cy="263956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38385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</a:t>
            </a:r>
            <a:r>
              <a:rPr dirty="0" spc="-60"/>
              <a:t> </a:t>
            </a:r>
            <a:r>
              <a:rPr dirty="0"/>
              <a:t>Real</a:t>
            </a:r>
            <a:r>
              <a:rPr dirty="0" spc="-45"/>
              <a:t> </a:t>
            </a:r>
            <a:r>
              <a:rPr dirty="0"/>
              <a:t>Neural</a:t>
            </a:r>
            <a:r>
              <a:rPr dirty="0" spc="-55"/>
              <a:t> </a:t>
            </a:r>
            <a:r>
              <a:rPr dirty="0" spc="-10"/>
              <a:t>Network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47700" y="1371600"/>
            <a:ext cx="7848600" cy="5448300"/>
            <a:chOff x="647700" y="1371600"/>
            <a:chExt cx="7848600" cy="54483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400" y="1371600"/>
              <a:ext cx="6629400" cy="406907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700" y="5562598"/>
              <a:ext cx="7848600" cy="12573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38200" y="5638800"/>
              <a:ext cx="685800" cy="152400"/>
            </a:xfrm>
            <a:custGeom>
              <a:avLst/>
              <a:gdLst/>
              <a:ahLst/>
              <a:cxnLst/>
              <a:rect l="l" t="t" r="r" b="b"/>
              <a:pathLst>
                <a:path w="685800" h="152400">
                  <a:moveTo>
                    <a:pt x="685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85800" y="152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1596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ANN’s</a:t>
            </a:r>
            <a:r>
              <a:rPr dirty="0" spc="-90"/>
              <a:t> </a:t>
            </a:r>
            <a:r>
              <a:rPr dirty="0"/>
              <a:t>Relationship</a:t>
            </a:r>
            <a:r>
              <a:rPr dirty="0" spc="-95"/>
              <a:t> </a:t>
            </a:r>
            <a:r>
              <a:rPr dirty="0"/>
              <a:t>with</a:t>
            </a:r>
            <a:r>
              <a:rPr dirty="0" spc="-105"/>
              <a:t> </a:t>
            </a:r>
            <a:r>
              <a:rPr dirty="0"/>
              <a:t>Other</a:t>
            </a:r>
            <a:r>
              <a:rPr dirty="0" spc="-110"/>
              <a:t> </a:t>
            </a:r>
            <a:r>
              <a:rPr dirty="0" spc="-10"/>
              <a:t>Disciplines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2000" y="1600200"/>
            <a:ext cx="7858125" cy="4343400"/>
            <a:chOff x="762000" y="1600200"/>
            <a:chExt cx="7858125" cy="43434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1600200"/>
              <a:ext cx="7857744" cy="431596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828800" y="5334000"/>
              <a:ext cx="6019800" cy="609600"/>
            </a:xfrm>
            <a:custGeom>
              <a:avLst/>
              <a:gdLst/>
              <a:ahLst/>
              <a:cxnLst/>
              <a:rect l="l" t="t" r="r" b="b"/>
              <a:pathLst>
                <a:path w="6019800" h="609600">
                  <a:moveTo>
                    <a:pt x="5918200" y="0"/>
                  </a:moveTo>
                  <a:lnTo>
                    <a:pt x="101600" y="0"/>
                  </a:lnTo>
                  <a:lnTo>
                    <a:pt x="62043" y="7981"/>
                  </a:lnTo>
                  <a:lnTo>
                    <a:pt x="29749" y="29749"/>
                  </a:lnTo>
                  <a:lnTo>
                    <a:pt x="7981" y="62043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7981" y="547545"/>
                  </a:lnTo>
                  <a:lnTo>
                    <a:pt x="29749" y="579840"/>
                  </a:lnTo>
                  <a:lnTo>
                    <a:pt x="62043" y="601615"/>
                  </a:lnTo>
                  <a:lnTo>
                    <a:pt x="101600" y="609600"/>
                  </a:lnTo>
                  <a:lnTo>
                    <a:pt x="5918200" y="609600"/>
                  </a:lnTo>
                  <a:lnTo>
                    <a:pt x="5957756" y="601615"/>
                  </a:lnTo>
                  <a:lnTo>
                    <a:pt x="5990050" y="579840"/>
                  </a:lnTo>
                  <a:lnTo>
                    <a:pt x="6011818" y="547545"/>
                  </a:lnTo>
                  <a:lnTo>
                    <a:pt x="6019800" y="508000"/>
                  </a:lnTo>
                  <a:lnTo>
                    <a:pt x="6019800" y="101600"/>
                  </a:lnTo>
                  <a:lnTo>
                    <a:pt x="6011818" y="62043"/>
                  </a:lnTo>
                  <a:lnTo>
                    <a:pt x="5990050" y="29749"/>
                  </a:lnTo>
                  <a:lnTo>
                    <a:pt x="5957756" y="7981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93444" y="713689"/>
            <a:ext cx="36410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Computational</a:t>
            </a:r>
            <a:r>
              <a:rPr dirty="0" sz="2800" spc="-18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20813" y="1484375"/>
            <a:ext cx="3519170" cy="2115820"/>
            <a:chOff x="720813" y="1484375"/>
            <a:chExt cx="3519170" cy="211582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0" y="1484375"/>
              <a:ext cx="2014727" cy="9906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54351" y="26791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69" h="685800">
                  <a:moveTo>
                    <a:pt x="311658" y="0"/>
                  </a:moveTo>
                  <a:lnTo>
                    <a:pt x="265612" y="3718"/>
                  </a:lnTo>
                  <a:lnTo>
                    <a:pt x="221661" y="14519"/>
                  </a:lnTo>
                  <a:lnTo>
                    <a:pt x="180287" y="31873"/>
                  </a:lnTo>
                  <a:lnTo>
                    <a:pt x="141974" y="55248"/>
                  </a:lnTo>
                  <a:lnTo>
                    <a:pt x="107203" y="84114"/>
                  </a:lnTo>
                  <a:lnTo>
                    <a:pt x="76457" y="117941"/>
                  </a:lnTo>
                  <a:lnTo>
                    <a:pt x="50219" y="156196"/>
                  </a:lnTo>
                  <a:lnTo>
                    <a:pt x="28972" y="198351"/>
                  </a:lnTo>
                  <a:lnTo>
                    <a:pt x="13198" y="243873"/>
                  </a:lnTo>
                  <a:lnTo>
                    <a:pt x="3380" y="292233"/>
                  </a:lnTo>
                  <a:lnTo>
                    <a:pt x="0" y="342900"/>
                  </a:lnTo>
                  <a:lnTo>
                    <a:pt x="3380" y="393566"/>
                  </a:lnTo>
                  <a:lnTo>
                    <a:pt x="13198" y="441926"/>
                  </a:lnTo>
                  <a:lnTo>
                    <a:pt x="28972" y="487448"/>
                  </a:lnTo>
                  <a:lnTo>
                    <a:pt x="50219" y="529603"/>
                  </a:lnTo>
                  <a:lnTo>
                    <a:pt x="76457" y="567858"/>
                  </a:lnTo>
                  <a:lnTo>
                    <a:pt x="107203" y="601685"/>
                  </a:lnTo>
                  <a:lnTo>
                    <a:pt x="141974" y="630551"/>
                  </a:lnTo>
                  <a:lnTo>
                    <a:pt x="180287" y="653926"/>
                  </a:lnTo>
                  <a:lnTo>
                    <a:pt x="221661" y="671280"/>
                  </a:lnTo>
                  <a:lnTo>
                    <a:pt x="265612" y="682081"/>
                  </a:lnTo>
                  <a:lnTo>
                    <a:pt x="311658" y="685800"/>
                  </a:lnTo>
                  <a:lnTo>
                    <a:pt x="357703" y="682081"/>
                  </a:lnTo>
                  <a:lnTo>
                    <a:pt x="401654" y="671280"/>
                  </a:lnTo>
                  <a:lnTo>
                    <a:pt x="443028" y="653926"/>
                  </a:lnTo>
                  <a:lnTo>
                    <a:pt x="481341" y="630551"/>
                  </a:lnTo>
                  <a:lnTo>
                    <a:pt x="516112" y="601685"/>
                  </a:lnTo>
                  <a:lnTo>
                    <a:pt x="546858" y="567858"/>
                  </a:lnTo>
                  <a:lnTo>
                    <a:pt x="573096" y="529603"/>
                  </a:lnTo>
                  <a:lnTo>
                    <a:pt x="594343" y="487448"/>
                  </a:lnTo>
                  <a:lnTo>
                    <a:pt x="610117" y="441926"/>
                  </a:lnTo>
                  <a:lnTo>
                    <a:pt x="619935" y="393566"/>
                  </a:lnTo>
                  <a:lnTo>
                    <a:pt x="623316" y="342900"/>
                  </a:lnTo>
                  <a:lnTo>
                    <a:pt x="619935" y="292233"/>
                  </a:lnTo>
                  <a:lnTo>
                    <a:pt x="610117" y="243873"/>
                  </a:lnTo>
                  <a:lnTo>
                    <a:pt x="594343" y="198351"/>
                  </a:lnTo>
                  <a:lnTo>
                    <a:pt x="573096" y="156196"/>
                  </a:lnTo>
                  <a:lnTo>
                    <a:pt x="546858" y="117941"/>
                  </a:lnTo>
                  <a:lnTo>
                    <a:pt x="516112" y="84114"/>
                  </a:lnTo>
                  <a:lnTo>
                    <a:pt x="481341" y="55248"/>
                  </a:lnTo>
                  <a:lnTo>
                    <a:pt x="443028" y="31873"/>
                  </a:lnTo>
                  <a:lnTo>
                    <a:pt x="401654" y="14519"/>
                  </a:lnTo>
                  <a:lnTo>
                    <a:pt x="357703" y="3718"/>
                  </a:lnTo>
                  <a:lnTo>
                    <a:pt x="311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54351" y="26791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69" h="685800">
                  <a:moveTo>
                    <a:pt x="0" y="342900"/>
                  </a:moveTo>
                  <a:lnTo>
                    <a:pt x="3380" y="292233"/>
                  </a:lnTo>
                  <a:lnTo>
                    <a:pt x="13198" y="243873"/>
                  </a:lnTo>
                  <a:lnTo>
                    <a:pt x="28972" y="198351"/>
                  </a:lnTo>
                  <a:lnTo>
                    <a:pt x="50219" y="156196"/>
                  </a:lnTo>
                  <a:lnTo>
                    <a:pt x="76457" y="117941"/>
                  </a:lnTo>
                  <a:lnTo>
                    <a:pt x="107203" y="84114"/>
                  </a:lnTo>
                  <a:lnTo>
                    <a:pt x="141974" y="55248"/>
                  </a:lnTo>
                  <a:lnTo>
                    <a:pt x="180287" y="31873"/>
                  </a:lnTo>
                  <a:lnTo>
                    <a:pt x="221661" y="14519"/>
                  </a:lnTo>
                  <a:lnTo>
                    <a:pt x="265612" y="3718"/>
                  </a:lnTo>
                  <a:lnTo>
                    <a:pt x="311658" y="0"/>
                  </a:lnTo>
                  <a:lnTo>
                    <a:pt x="357703" y="3718"/>
                  </a:lnTo>
                  <a:lnTo>
                    <a:pt x="401654" y="14519"/>
                  </a:lnTo>
                  <a:lnTo>
                    <a:pt x="443028" y="31873"/>
                  </a:lnTo>
                  <a:lnTo>
                    <a:pt x="481341" y="55248"/>
                  </a:lnTo>
                  <a:lnTo>
                    <a:pt x="516112" y="84114"/>
                  </a:lnTo>
                  <a:lnTo>
                    <a:pt x="546858" y="117941"/>
                  </a:lnTo>
                  <a:lnTo>
                    <a:pt x="573096" y="156196"/>
                  </a:lnTo>
                  <a:lnTo>
                    <a:pt x="594343" y="198351"/>
                  </a:lnTo>
                  <a:lnTo>
                    <a:pt x="610117" y="243873"/>
                  </a:lnTo>
                  <a:lnTo>
                    <a:pt x="619935" y="292233"/>
                  </a:lnTo>
                  <a:lnTo>
                    <a:pt x="623316" y="342900"/>
                  </a:lnTo>
                  <a:lnTo>
                    <a:pt x="619935" y="393566"/>
                  </a:lnTo>
                  <a:lnTo>
                    <a:pt x="610117" y="441926"/>
                  </a:lnTo>
                  <a:lnTo>
                    <a:pt x="594343" y="487448"/>
                  </a:lnTo>
                  <a:lnTo>
                    <a:pt x="573096" y="529603"/>
                  </a:lnTo>
                  <a:lnTo>
                    <a:pt x="546858" y="567858"/>
                  </a:lnTo>
                  <a:lnTo>
                    <a:pt x="516112" y="601685"/>
                  </a:lnTo>
                  <a:lnTo>
                    <a:pt x="481341" y="630551"/>
                  </a:lnTo>
                  <a:lnTo>
                    <a:pt x="443028" y="653926"/>
                  </a:lnTo>
                  <a:lnTo>
                    <a:pt x="401654" y="671280"/>
                  </a:lnTo>
                  <a:lnTo>
                    <a:pt x="357703" y="682081"/>
                  </a:lnTo>
                  <a:lnTo>
                    <a:pt x="311658" y="685800"/>
                  </a:lnTo>
                  <a:lnTo>
                    <a:pt x="265612" y="682081"/>
                  </a:lnTo>
                  <a:lnTo>
                    <a:pt x="221661" y="671280"/>
                  </a:lnTo>
                  <a:lnTo>
                    <a:pt x="180287" y="653926"/>
                  </a:lnTo>
                  <a:lnTo>
                    <a:pt x="141974" y="630551"/>
                  </a:lnTo>
                  <a:lnTo>
                    <a:pt x="107203" y="601685"/>
                  </a:lnTo>
                  <a:lnTo>
                    <a:pt x="76457" y="567858"/>
                  </a:lnTo>
                  <a:lnTo>
                    <a:pt x="50219" y="529603"/>
                  </a:lnTo>
                  <a:lnTo>
                    <a:pt x="28972" y="487448"/>
                  </a:lnTo>
                  <a:lnTo>
                    <a:pt x="13198" y="441926"/>
                  </a:lnTo>
                  <a:lnTo>
                    <a:pt x="3380" y="393566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0813" y="1785619"/>
              <a:ext cx="1384935" cy="1814830"/>
            </a:xfrm>
            <a:custGeom>
              <a:avLst/>
              <a:gdLst/>
              <a:ahLst/>
              <a:cxnLst/>
              <a:rect l="l" t="t" r="r" b="b"/>
              <a:pathLst>
                <a:path w="1384935" h="1814829">
                  <a:moveTo>
                    <a:pt x="1349794" y="1154176"/>
                  </a:moveTo>
                  <a:lnTo>
                    <a:pt x="1338783" y="1144651"/>
                  </a:lnTo>
                  <a:lnTo>
                    <a:pt x="1285405" y="1098423"/>
                  </a:lnTo>
                  <a:lnTo>
                    <a:pt x="1277569" y="1129220"/>
                  </a:lnTo>
                  <a:lnTo>
                    <a:pt x="3124" y="805180"/>
                  </a:lnTo>
                  <a:lnTo>
                    <a:pt x="0" y="817372"/>
                  </a:lnTo>
                  <a:lnTo>
                    <a:pt x="1274432" y="1141539"/>
                  </a:lnTo>
                  <a:lnTo>
                    <a:pt x="1266609" y="1172337"/>
                  </a:lnTo>
                  <a:lnTo>
                    <a:pt x="1349794" y="1154176"/>
                  </a:lnTo>
                  <a:close/>
                </a:path>
                <a:path w="1384935" h="1814829">
                  <a:moveTo>
                    <a:pt x="1357414" y="1350772"/>
                  </a:moveTo>
                  <a:lnTo>
                    <a:pt x="1273086" y="1339215"/>
                  </a:lnTo>
                  <a:lnTo>
                    <a:pt x="1283271" y="1369212"/>
                  </a:lnTo>
                  <a:lnTo>
                    <a:pt x="7137" y="1802650"/>
                  </a:lnTo>
                  <a:lnTo>
                    <a:pt x="11226" y="1814588"/>
                  </a:lnTo>
                  <a:lnTo>
                    <a:pt x="1287360" y="1381264"/>
                  </a:lnTo>
                  <a:lnTo>
                    <a:pt x="1297597" y="1411351"/>
                  </a:lnTo>
                  <a:lnTo>
                    <a:pt x="1343240" y="1365123"/>
                  </a:lnTo>
                  <a:lnTo>
                    <a:pt x="1357414" y="1350772"/>
                  </a:lnTo>
                  <a:close/>
                </a:path>
                <a:path w="1384935" h="1814829">
                  <a:moveTo>
                    <a:pt x="1384846" y="1034415"/>
                  </a:moveTo>
                  <a:lnTo>
                    <a:pt x="1368437" y="1000887"/>
                  </a:lnTo>
                  <a:lnTo>
                    <a:pt x="1347381" y="957834"/>
                  </a:lnTo>
                  <a:lnTo>
                    <a:pt x="1328089" y="983119"/>
                  </a:lnTo>
                  <a:lnTo>
                    <a:pt x="40462" y="0"/>
                  </a:lnTo>
                  <a:lnTo>
                    <a:pt x="32766" y="10160"/>
                  </a:lnTo>
                  <a:lnTo>
                    <a:pt x="1320444" y="993127"/>
                  </a:lnTo>
                  <a:lnTo>
                    <a:pt x="1301153" y="1018413"/>
                  </a:lnTo>
                  <a:lnTo>
                    <a:pt x="1384846" y="1034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9659" y="25466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160781" y="0"/>
                  </a:moveTo>
                  <a:lnTo>
                    <a:pt x="118039" y="6231"/>
                  </a:lnTo>
                  <a:lnTo>
                    <a:pt x="79631" y="23819"/>
                  </a:lnTo>
                  <a:lnTo>
                    <a:pt x="47091" y="51101"/>
                  </a:lnTo>
                  <a:lnTo>
                    <a:pt x="21951" y="86416"/>
                  </a:lnTo>
                  <a:lnTo>
                    <a:pt x="5743" y="128102"/>
                  </a:lnTo>
                  <a:lnTo>
                    <a:pt x="0" y="174498"/>
                  </a:lnTo>
                  <a:lnTo>
                    <a:pt x="5743" y="220893"/>
                  </a:lnTo>
                  <a:lnTo>
                    <a:pt x="21951" y="262579"/>
                  </a:lnTo>
                  <a:lnTo>
                    <a:pt x="47091" y="297894"/>
                  </a:lnTo>
                  <a:lnTo>
                    <a:pt x="79631" y="325176"/>
                  </a:lnTo>
                  <a:lnTo>
                    <a:pt x="118039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89659" y="25466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0" y="174498"/>
                  </a:moveTo>
                  <a:lnTo>
                    <a:pt x="5743" y="128102"/>
                  </a:lnTo>
                  <a:lnTo>
                    <a:pt x="21951" y="86416"/>
                  </a:lnTo>
                  <a:lnTo>
                    <a:pt x="47091" y="51101"/>
                  </a:lnTo>
                  <a:lnTo>
                    <a:pt x="79631" y="23819"/>
                  </a:lnTo>
                  <a:lnTo>
                    <a:pt x="118039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39" y="342764"/>
                  </a:lnTo>
                  <a:lnTo>
                    <a:pt x="79631" y="325176"/>
                  </a:lnTo>
                  <a:lnTo>
                    <a:pt x="47091" y="297894"/>
                  </a:lnTo>
                  <a:lnTo>
                    <a:pt x="21951" y="262579"/>
                  </a:lnTo>
                  <a:lnTo>
                    <a:pt x="5743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139037" y="2627121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2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44466" y="2864561"/>
            <a:ext cx="1149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9917" y="1680717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676017" y="2762757"/>
            <a:ext cx="1180465" cy="395605"/>
            <a:chOff x="2676017" y="2762757"/>
            <a:chExt cx="1180465" cy="395605"/>
          </a:xfrm>
        </p:grpSpPr>
        <p:sp>
          <p:nvSpPr>
            <p:cNvPr id="18" name="object 18" descr=""/>
            <p:cNvSpPr/>
            <p:nvPr/>
          </p:nvSpPr>
          <p:spPr>
            <a:xfrm>
              <a:off x="2676017" y="2989452"/>
              <a:ext cx="516255" cy="76200"/>
            </a:xfrm>
            <a:custGeom>
              <a:avLst/>
              <a:gdLst/>
              <a:ahLst/>
              <a:cxnLst/>
              <a:rect l="l" t="t" r="r" b="b"/>
              <a:pathLst>
                <a:path w="516255" h="76200">
                  <a:moveTo>
                    <a:pt x="440308" y="0"/>
                  </a:moveTo>
                  <a:lnTo>
                    <a:pt x="439938" y="31720"/>
                  </a:lnTo>
                  <a:lnTo>
                    <a:pt x="452627" y="31876"/>
                  </a:lnTo>
                  <a:lnTo>
                    <a:pt x="452500" y="44576"/>
                  </a:lnTo>
                  <a:lnTo>
                    <a:pt x="439788" y="44576"/>
                  </a:lnTo>
                  <a:lnTo>
                    <a:pt x="439419" y="76200"/>
                  </a:lnTo>
                  <a:lnTo>
                    <a:pt x="504608" y="44576"/>
                  </a:lnTo>
                  <a:lnTo>
                    <a:pt x="452500" y="44576"/>
                  </a:lnTo>
                  <a:lnTo>
                    <a:pt x="439790" y="44420"/>
                  </a:lnTo>
                  <a:lnTo>
                    <a:pt x="504932" y="44420"/>
                  </a:lnTo>
                  <a:lnTo>
                    <a:pt x="516127" y="38988"/>
                  </a:lnTo>
                  <a:lnTo>
                    <a:pt x="440308" y="0"/>
                  </a:lnTo>
                  <a:close/>
                </a:path>
                <a:path w="516255" h="76200">
                  <a:moveTo>
                    <a:pt x="439938" y="31720"/>
                  </a:moveTo>
                  <a:lnTo>
                    <a:pt x="439790" y="44420"/>
                  </a:lnTo>
                  <a:lnTo>
                    <a:pt x="452500" y="44576"/>
                  </a:lnTo>
                  <a:lnTo>
                    <a:pt x="452627" y="31876"/>
                  </a:lnTo>
                  <a:lnTo>
                    <a:pt x="439938" y="31720"/>
                  </a:lnTo>
                  <a:close/>
                </a:path>
                <a:path w="516255" h="76200">
                  <a:moveTo>
                    <a:pt x="253" y="26288"/>
                  </a:moveTo>
                  <a:lnTo>
                    <a:pt x="0" y="38988"/>
                  </a:lnTo>
                  <a:lnTo>
                    <a:pt x="439790" y="44420"/>
                  </a:lnTo>
                  <a:lnTo>
                    <a:pt x="439938" y="31720"/>
                  </a:lnTo>
                  <a:lnTo>
                    <a:pt x="253" y="2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27832" y="2769107"/>
              <a:ext cx="622300" cy="382905"/>
            </a:xfrm>
            <a:custGeom>
              <a:avLst/>
              <a:gdLst/>
              <a:ahLst/>
              <a:cxnLst/>
              <a:rect l="l" t="t" r="r" b="b"/>
              <a:pathLst>
                <a:path w="622300" h="382905">
                  <a:moveTo>
                    <a:pt x="0" y="382524"/>
                  </a:moveTo>
                  <a:lnTo>
                    <a:pt x="622300" y="382524"/>
                  </a:lnTo>
                </a:path>
                <a:path w="622300" h="382905">
                  <a:moveTo>
                    <a:pt x="225552" y="0"/>
                  </a:moveTo>
                  <a:lnTo>
                    <a:pt x="225552" y="37782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189732" y="2721864"/>
            <a:ext cx="715010" cy="62357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187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5"/>
              </a:spcBef>
            </a:pPr>
            <a:endParaRPr sz="140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</a:pPr>
            <a:r>
              <a:rPr dirty="0" sz="1400" spc="-50">
                <a:latin typeface="Times New Roman"/>
                <a:cs typeface="Times New Roman"/>
              </a:rPr>
              <a:t>u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32205" y="1987042"/>
            <a:ext cx="3579495" cy="1423035"/>
            <a:chOff x="632205" y="1987042"/>
            <a:chExt cx="3579495" cy="1423035"/>
          </a:xfrm>
        </p:grpSpPr>
        <p:sp>
          <p:nvSpPr>
            <p:cNvPr id="22" name="object 22" descr=""/>
            <p:cNvSpPr/>
            <p:nvPr/>
          </p:nvSpPr>
          <p:spPr>
            <a:xfrm>
              <a:off x="3899915" y="2983992"/>
              <a:ext cx="311785" cy="76200"/>
            </a:xfrm>
            <a:custGeom>
              <a:avLst/>
              <a:gdLst/>
              <a:ahLst/>
              <a:cxnLst/>
              <a:rect l="l" t="t" r="r" b="b"/>
              <a:pathLst>
                <a:path w="311785" h="76200">
                  <a:moveTo>
                    <a:pt x="235458" y="0"/>
                  </a:moveTo>
                  <a:lnTo>
                    <a:pt x="235458" y="76200"/>
                  </a:lnTo>
                  <a:lnTo>
                    <a:pt x="298958" y="44450"/>
                  </a:lnTo>
                  <a:lnTo>
                    <a:pt x="248158" y="44450"/>
                  </a:lnTo>
                  <a:lnTo>
                    <a:pt x="248158" y="31750"/>
                  </a:lnTo>
                  <a:lnTo>
                    <a:pt x="298958" y="31750"/>
                  </a:lnTo>
                  <a:lnTo>
                    <a:pt x="235458" y="0"/>
                  </a:lnTo>
                  <a:close/>
                </a:path>
                <a:path w="311785" h="76200">
                  <a:moveTo>
                    <a:pt x="2354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35458" y="44450"/>
                  </a:lnTo>
                  <a:lnTo>
                    <a:pt x="235458" y="31750"/>
                  </a:lnTo>
                  <a:close/>
                </a:path>
                <a:path w="311785" h="76200">
                  <a:moveTo>
                    <a:pt x="298958" y="31750"/>
                  </a:moveTo>
                  <a:lnTo>
                    <a:pt x="248158" y="31750"/>
                  </a:lnTo>
                  <a:lnTo>
                    <a:pt x="248158" y="44450"/>
                  </a:lnTo>
                  <a:lnTo>
                    <a:pt x="298958" y="44450"/>
                  </a:lnTo>
                  <a:lnTo>
                    <a:pt x="311658" y="38100"/>
                  </a:lnTo>
                  <a:lnTo>
                    <a:pt x="29895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8555" y="2743200"/>
              <a:ext cx="635" cy="660400"/>
            </a:xfrm>
            <a:custGeom>
              <a:avLst/>
              <a:gdLst/>
              <a:ahLst/>
              <a:cxnLst/>
              <a:rect l="l" t="t" r="r" b="b"/>
              <a:pathLst>
                <a:path w="634" h="660400">
                  <a:moveTo>
                    <a:pt x="0" y="0"/>
                  </a:moveTo>
                  <a:lnTo>
                    <a:pt x="571" y="66040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97279" y="1993392"/>
              <a:ext cx="323215" cy="350520"/>
            </a:xfrm>
            <a:custGeom>
              <a:avLst/>
              <a:gdLst/>
              <a:ahLst/>
              <a:cxnLst/>
              <a:rect l="l" t="t" r="r" b="b"/>
              <a:pathLst>
                <a:path w="323215" h="350519">
                  <a:moveTo>
                    <a:pt x="161544" y="0"/>
                  </a:moveTo>
                  <a:lnTo>
                    <a:pt x="118599" y="6261"/>
                  </a:lnTo>
                  <a:lnTo>
                    <a:pt x="80009" y="23932"/>
                  </a:lnTo>
                  <a:lnTo>
                    <a:pt x="47315" y="51339"/>
                  </a:lnTo>
                  <a:lnTo>
                    <a:pt x="22055" y="86811"/>
                  </a:lnTo>
                  <a:lnTo>
                    <a:pt x="5770" y="128675"/>
                  </a:lnTo>
                  <a:lnTo>
                    <a:pt x="0" y="175260"/>
                  </a:lnTo>
                  <a:lnTo>
                    <a:pt x="5770" y="221844"/>
                  </a:lnTo>
                  <a:lnTo>
                    <a:pt x="22055" y="263708"/>
                  </a:lnTo>
                  <a:lnTo>
                    <a:pt x="47315" y="299180"/>
                  </a:lnTo>
                  <a:lnTo>
                    <a:pt x="80009" y="326587"/>
                  </a:lnTo>
                  <a:lnTo>
                    <a:pt x="118599" y="344258"/>
                  </a:lnTo>
                  <a:lnTo>
                    <a:pt x="161544" y="350520"/>
                  </a:lnTo>
                  <a:lnTo>
                    <a:pt x="204510" y="344258"/>
                  </a:lnTo>
                  <a:lnTo>
                    <a:pt x="243106" y="326587"/>
                  </a:lnTo>
                  <a:lnTo>
                    <a:pt x="275796" y="299180"/>
                  </a:lnTo>
                  <a:lnTo>
                    <a:pt x="301046" y="263708"/>
                  </a:lnTo>
                  <a:lnTo>
                    <a:pt x="317321" y="221844"/>
                  </a:lnTo>
                  <a:lnTo>
                    <a:pt x="323088" y="175260"/>
                  </a:lnTo>
                  <a:lnTo>
                    <a:pt x="317321" y="128675"/>
                  </a:lnTo>
                  <a:lnTo>
                    <a:pt x="301046" y="86811"/>
                  </a:lnTo>
                  <a:lnTo>
                    <a:pt x="275796" y="51339"/>
                  </a:lnTo>
                  <a:lnTo>
                    <a:pt x="243106" y="23932"/>
                  </a:lnTo>
                  <a:lnTo>
                    <a:pt x="204510" y="6261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97279" y="1993392"/>
              <a:ext cx="323215" cy="350520"/>
            </a:xfrm>
            <a:custGeom>
              <a:avLst/>
              <a:gdLst/>
              <a:ahLst/>
              <a:cxnLst/>
              <a:rect l="l" t="t" r="r" b="b"/>
              <a:pathLst>
                <a:path w="323215" h="350519">
                  <a:moveTo>
                    <a:pt x="0" y="175260"/>
                  </a:moveTo>
                  <a:lnTo>
                    <a:pt x="5770" y="128675"/>
                  </a:lnTo>
                  <a:lnTo>
                    <a:pt x="22055" y="86811"/>
                  </a:lnTo>
                  <a:lnTo>
                    <a:pt x="47315" y="51339"/>
                  </a:lnTo>
                  <a:lnTo>
                    <a:pt x="80009" y="23932"/>
                  </a:lnTo>
                  <a:lnTo>
                    <a:pt x="118599" y="6261"/>
                  </a:lnTo>
                  <a:lnTo>
                    <a:pt x="161544" y="0"/>
                  </a:lnTo>
                  <a:lnTo>
                    <a:pt x="204510" y="6261"/>
                  </a:lnTo>
                  <a:lnTo>
                    <a:pt x="243106" y="23932"/>
                  </a:lnTo>
                  <a:lnTo>
                    <a:pt x="275796" y="51339"/>
                  </a:lnTo>
                  <a:lnTo>
                    <a:pt x="301046" y="86811"/>
                  </a:lnTo>
                  <a:lnTo>
                    <a:pt x="317321" y="128675"/>
                  </a:lnTo>
                  <a:lnTo>
                    <a:pt x="323088" y="175260"/>
                  </a:lnTo>
                  <a:lnTo>
                    <a:pt x="317321" y="221844"/>
                  </a:lnTo>
                  <a:lnTo>
                    <a:pt x="301046" y="263708"/>
                  </a:lnTo>
                  <a:lnTo>
                    <a:pt x="275796" y="299180"/>
                  </a:lnTo>
                  <a:lnTo>
                    <a:pt x="243106" y="326587"/>
                  </a:lnTo>
                  <a:lnTo>
                    <a:pt x="204510" y="344258"/>
                  </a:lnTo>
                  <a:lnTo>
                    <a:pt x="161544" y="350520"/>
                  </a:lnTo>
                  <a:lnTo>
                    <a:pt x="118599" y="344258"/>
                  </a:lnTo>
                  <a:lnTo>
                    <a:pt x="80009" y="326587"/>
                  </a:lnTo>
                  <a:lnTo>
                    <a:pt x="47315" y="299180"/>
                  </a:lnTo>
                  <a:lnTo>
                    <a:pt x="22055" y="263708"/>
                  </a:lnTo>
                  <a:lnTo>
                    <a:pt x="5770" y="221844"/>
                  </a:lnTo>
                  <a:lnTo>
                    <a:pt x="0" y="17526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147572" y="2074545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1</a:t>
            </a:r>
            <a:endParaRPr baseline="-18518" sz="9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00074" y="3226054"/>
            <a:ext cx="334645" cy="361950"/>
            <a:chOff x="1100074" y="3226054"/>
            <a:chExt cx="334645" cy="361950"/>
          </a:xfrm>
        </p:grpSpPr>
        <p:sp>
          <p:nvSpPr>
            <p:cNvPr id="28" name="object 28" descr=""/>
            <p:cNvSpPr/>
            <p:nvPr/>
          </p:nvSpPr>
          <p:spPr>
            <a:xfrm>
              <a:off x="1106424" y="3232404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160781" y="0"/>
                  </a:moveTo>
                  <a:lnTo>
                    <a:pt x="118039" y="6231"/>
                  </a:lnTo>
                  <a:lnTo>
                    <a:pt x="79631" y="23819"/>
                  </a:lnTo>
                  <a:lnTo>
                    <a:pt x="47091" y="51101"/>
                  </a:lnTo>
                  <a:lnTo>
                    <a:pt x="21951" y="86416"/>
                  </a:lnTo>
                  <a:lnTo>
                    <a:pt x="5743" y="128102"/>
                  </a:lnTo>
                  <a:lnTo>
                    <a:pt x="0" y="174498"/>
                  </a:lnTo>
                  <a:lnTo>
                    <a:pt x="5743" y="220893"/>
                  </a:lnTo>
                  <a:lnTo>
                    <a:pt x="21951" y="262579"/>
                  </a:lnTo>
                  <a:lnTo>
                    <a:pt x="47091" y="297894"/>
                  </a:lnTo>
                  <a:lnTo>
                    <a:pt x="79631" y="325176"/>
                  </a:lnTo>
                  <a:lnTo>
                    <a:pt x="118039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3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06424" y="3232404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0" y="174498"/>
                  </a:moveTo>
                  <a:lnTo>
                    <a:pt x="5743" y="128102"/>
                  </a:lnTo>
                  <a:lnTo>
                    <a:pt x="21951" y="86416"/>
                  </a:lnTo>
                  <a:lnTo>
                    <a:pt x="47091" y="51101"/>
                  </a:lnTo>
                  <a:lnTo>
                    <a:pt x="79631" y="23819"/>
                  </a:lnTo>
                  <a:lnTo>
                    <a:pt x="118039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3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39" y="342764"/>
                  </a:lnTo>
                  <a:lnTo>
                    <a:pt x="79631" y="325176"/>
                  </a:lnTo>
                  <a:lnTo>
                    <a:pt x="47091" y="297894"/>
                  </a:lnTo>
                  <a:lnTo>
                    <a:pt x="21951" y="262579"/>
                  </a:lnTo>
                  <a:lnTo>
                    <a:pt x="5743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148486" y="33129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N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43127" y="3638804"/>
            <a:ext cx="449580" cy="28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dirty="0" sz="900" spc="-10" b="1">
                <a:latin typeface="Times New Roman"/>
                <a:cs typeface="Times New Roman"/>
              </a:rPr>
              <a:t>Synaptic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ts val="1040"/>
              </a:lnSpc>
            </a:pPr>
            <a:r>
              <a:rPr dirty="0" sz="900" spc="-10" b="1">
                <a:latin typeface="Times New Roman"/>
                <a:cs typeface="Times New Roman"/>
              </a:rPr>
              <a:t>weights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9872" y="2478735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81583" y="3471798"/>
            <a:ext cx="2298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N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094992" y="2686253"/>
            <a:ext cx="488315" cy="1059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2865">
              <a:lnSpc>
                <a:spcPct val="100000"/>
              </a:lnSpc>
              <a:spcBef>
                <a:spcPts val="105"/>
              </a:spcBef>
            </a:pPr>
            <a:r>
              <a:rPr dirty="0" sz="3800" spc="-50" b="1">
                <a:latin typeface="Symbol"/>
                <a:cs typeface="Symbol"/>
              </a:rPr>
              <a:t></a:t>
            </a:r>
            <a:endParaRPr sz="3800">
              <a:latin typeface="Symbol"/>
              <a:cs typeface="Symbol"/>
            </a:endParaRPr>
          </a:p>
          <a:p>
            <a:pPr algn="ctr" marL="12700" marR="5080">
              <a:lnSpc>
                <a:spcPts val="1000"/>
              </a:lnSpc>
              <a:spcBef>
                <a:spcPts val="1595"/>
              </a:spcBef>
            </a:pPr>
            <a:r>
              <a:rPr dirty="0" sz="900" spc="-20" b="1">
                <a:latin typeface="Times New Roman"/>
                <a:cs typeface="Times New Roman"/>
              </a:rPr>
              <a:t>Summing unit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94634" y="1480819"/>
            <a:ext cx="3702685" cy="1814830"/>
            <a:chOff x="3294634" y="1480819"/>
            <a:chExt cx="3702685" cy="1814830"/>
          </a:xfrm>
        </p:grpSpPr>
        <p:sp>
          <p:nvSpPr>
            <p:cNvPr id="36" name="object 36" descr=""/>
            <p:cNvSpPr/>
            <p:nvPr/>
          </p:nvSpPr>
          <p:spPr>
            <a:xfrm>
              <a:off x="3300984" y="2878836"/>
              <a:ext cx="509905" cy="263525"/>
            </a:xfrm>
            <a:custGeom>
              <a:avLst/>
              <a:gdLst/>
              <a:ahLst/>
              <a:cxnLst/>
              <a:rect l="l" t="t" r="r" b="b"/>
              <a:pathLst>
                <a:path w="509904" h="263525">
                  <a:moveTo>
                    <a:pt x="0" y="263525"/>
                  </a:moveTo>
                  <a:lnTo>
                    <a:pt x="342645" y="263525"/>
                  </a:lnTo>
                  <a:lnTo>
                    <a:pt x="342645" y="0"/>
                  </a:lnTo>
                  <a:lnTo>
                    <a:pt x="50990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367272" y="23743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70" h="685800">
                  <a:moveTo>
                    <a:pt x="311657" y="0"/>
                  </a:moveTo>
                  <a:lnTo>
                    <a:pt x="265612" y="3718"/>
                  </a:lnTo>
                  <a:lnTo>
                    <a:pt x="221661" y="14519"/>
                  </a:lnTo>
                  <a:lnTo>
                    <a:pt x="180287" y="31873"/>
                  </a:lnTo>
                  <a:lnTo>
                    <a:pt x="141974" y="55248"/>
                  </a:lnTo>
                  <a:lnTo>
                    <a:pt x="107203" y="84114"/>
                  </a:lnTo>
                  <a:lnTo>
                    <a:pt x="76457" y="117941"/>
                  </a:lnTo>
                  <a:lnTo>
                    <a:pt x="50219" y="156196"/>
                  </a:lnTo>
                  <a:lnTo>
                    <a:pt x="28972" y="198351"/>
                  </a:lnTo>
                  <a:lnTo>
                    <a:pt x="13198" y="243873"/>
                  </a:lnTo>
                  <a:lnTo>
                    <a:pt x="3380" y="292233"/>
                  </a:lnTo>
                  <a:lnTo>
                    <a:pt x="0" y="342900"/>
                  </a:lnTo>
                  <a:lnTo>
                    <a:pt x="3380" y="393566"/>
                  </a:lnTo>
                  <a:lnTo>
                    <a:pt x="13198" y="441926"/>
                  </a:lnTo>
                  <a:lnTo>
                    <a:pt x="28972" y="487448"/>
                  </a:lnTo>
                  <a:lnTo>
                    <a:pt x="50219" y="529603"/>
                  </a:lnTo>
                  <a:lnTo>
                    <a:pt x="76457" y="567858"/>
                  </a:lnTo>
                  <a:lnTo>
                    <a:pt x="107203" y="601685"/>
                  </a:lnTo>
                  <a:lnTo>
                    <a:pt x="141974" y="630551"/>
                  </a:lnTo>
                  <a:lnTo>
                    <a:pt x="180287" y="653926"/>
                  </a:lnTo>
                  <a:lnTo>
                    <a:pt x="221661" y="671280"/>
                  </a:lnTo>
                  <a:lnTo>
                    <a:pt x="265612" y="682081"/>
                  </a:lnTo>
                  <a:lnTo>
                    <a:pt x="311657" y="685800"/>
                  </a:lnTo>
                  <a:lnTo>
                    <a:pt x="357703" y="682081"/>
                  </a:lnTo>
                  <a:lnTo>
                    <a:pt x="401654" y="671280"/>
                  </a:lnTo>
                  <a:lnTo>
                    <a:pt x="443028" y="653926"/>
                  </a:lnTo>
                  <a:lnTo>
                    <a:pt x="481341" y="630551"/>
                  </a:lnTo>
                  <a:lnTo>
                    <a:pt x="516112" y="601685"/>
                  </a:lnTo>
                  <a:lnTo>
                    <a:pt x="546858" y="567858"/>
                  </a:lnTo>
                  <a:lnTo>
                    <a:pt x="573096" y="529603"/>
                  </a:lnTo>
                  <a:lnTo>
                    <a:pt x="594343" y="487448"/>
                  </a:lnTo>
                  <a:lnTo>
                    <a:pt x="610117" y="441926"/>
                  </a:lnTo>
                  <a:lnTo>
                    <a:pt x="619935" y="393566"/>
                  </a:lnTo>
                  <a:lnTo>
                    <a:pt x="623316" y="342900"/>
                  </a:lnTo>
                  <a:lnTo>
                    <a:pt x="619935" y="292233"/>
                  </a:lnTo>
                  <a:lnTo>
                    <a:pt x="610117" y="243873"/>
                  </a:lnTo>
                  <a:lnTo>
                    <a:pt x="594343" y="198351"/>
                  </a:lnTo>
                  <a:lnTo>
                    <a:pt x="573096" y="156196"/>
                  </a:lnTo>
                  <a:lnTo>
                    <a:pt x="546858" y="117941"/>
                  </a:lnTo>
                  <a:lnTo>
                    <a:pt x="516112" y="84114"/>
                  </a:lnTo>
                  <a:lnTo>
                    <a:pt x="481341" y="55248"/>
                  </a:lnTo>
                  <a:lnTo>
                    <a:pt x="443028" y="31873"/>
                  </a:lnTo>
                  <a:lnTo>
                    <a:pt x="401654" y="14519"/>
                  </a:lnTo>
                  <a:lnTo>
                    <a:pt x="357703" y="3718"/>
                  </a:lnTo>
                  <a:lnTo>
                    <a:pt x="3116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67272" y="23743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70" h="685800">
                  <a:moveTo>
                    <a:pt x="0" y="342900"/>
                  </a:moveTo>
                  <a:lnTo>
                    <a:pt x="3380" y="292233"/>
                  </a:lnTo>
                  <a:lnTo>
                    <a:pt x="13198" y="243873"/>
                  </a:lnTo>
                  <a:lnTo>
                    <a:pt x="28972" y="198351"/>
                  </a:lnTo>
                  <a:lnTo>
                    <a:pt x="50219" y="156196"/>
                  </a:lnTo>
                  <a:lnTo>
                    <a:pt x="76457" y="117941"/>
                  </a:lnTo>
                  <a:lnTo>
                    <a:pt x="107203" y="84114"/>
                  </a:lnTo>
                  <a:lnTo>
                    <a:pt x="141974" y="55248"/>
                  </a:lnTo>
                  <a:lnTo>
                    <a:pt x="180287" y="31873"/>
                  </a:lnTo>
                  <a:lnTo>
                    <a:pt x="221661" y="14519"/>
                  </a:lnTo>
                  <a:lnTo>
                    <a:pt x="265612" y="3718"/>
                  </a:lnTo>
                  <a:lnTo>
                    <a:pt x="311657" y="0"/>
                  </a:lnTo>
                  <a:lnTo>
                    <a:pt x="357703" y="3718"/>
                  </a:lnTo>
                  <a:lnTo>
                    <a:pt x="401654" y="14519"/>
                  </a:lnTo>
                  <a:lnTo>
                    <a:pt x="443028" y="31873"/>
                  </a:lnTo>
                  <a:lnTo>
                    <a:pt x="481341" y="55248"/>
                  </a:lnTo>
                  <a:lnTo>
                    <a:pt x="516112" y="84114"/>
                  </a:lnTo>
                  <a:lnTo>
                    <a:pt x="546858" y="117941"/>
                  </a:lnTo>
                  <a:lnTo>
                    <a:pt x="573096" y="156196"/>
                  </a:lnTo>
                  <a:lnTo>
                    <a:pt x="594343" y="198351"/>
                  </a:lnTo>
                  <a:lnTo>
                    <a:pt x="610117" y="243873"/>
                  </a:lnTo>
                  <a:lnTo>
                    <a:pt x="619935" y="292233"/>
                  </a:lnTo>
                  <a:lnTo>
                    <a:pt x="623316" y="342900"/>
                  </a:lnTo>
                  <a:lnTo>
                    <a:pt x="619935" y="393566"/>
                  </a:lnTo>
                  <a:lnTo>
                    <a:pt x="610117" y="441926"/>
                  </a:lnTo>
                  <a:lnTo>
                    <a:pt x="594343" y="487448"/>
                  </a:lnTo>
                  <a:lnTo>
                    <a:pt x="573096" y="529603"/>
                  </a:lnTo>
                  <a:lnTo>
                    <a:pt x="546858" y="567858"/>
                  </a:lnTo>
                  <a:lnTo>
                    <a:pt x="516112" y="601685"/>
                  </a:lnTo>
                  <a:lnTo>
                    <a:pt x="481341" y="630551"/>
                  </a:lnTo>
                  <a:lnTo>
                    <a:pt x="443028" y="653926"/>
                  </a:lnTo>
                  <a:lnTo>
                    <a:pt x="401654" y="671280"/>
                  </a:lnTo>
                  <a:lnTo>
                    <a:pt x="357703" y="682081"/>
                  </a:lnTo>
                  <a:lnTo>
                    <a:pt x="311657" y="685800"/>
                  </a:lnTo>
                  <a:lnTo>
                    <a:pt x="265612" y="682081"/>
                  </a:lnTo>
                  <a:lnTo>
                    <a:pt x="221661" y="671280"/>
                  </a:lnTo>
                  <a:lnTo>
                    <a:pt x="180287" y="653926"/>
                  </a:lnTo>
                  <a:lnTo>
                    <a:pt x="141974" y="630551"/>
                  </a:lnTo>
                  <a:lnTo>
                    <a:pt x="107203" y="601685"/>
                  </a:lnTo>
                  <a:lnTo>
                    <a:pt x="76457" y="567858"/>
                  </a:lnTo>
                  <a:lnTo>
                    <a:pt x="50219" y="529603"/>
                  </a:lnTo>
                  <a:lnTo>
                    <a:pt x="28972" y="487448"/>
                  </a:lnTo>
                  <a:lnTo>
                    <a:pt x="13198" y="441926"/>
                  </a:lnTo>
                  <a:lnTo>
                    <a:pt x="3380" y="393566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035296" y="1480819"/>
              <a:ext cx="1384935" cy="1814830"/>
            </a:xfrm>
            <a:custGeom>
              <a:avLst/>
              <a:gdLst/>
              <a:ahLst/>
              <a:cxnLst/>
              <a:rect l="l" t="t" r="r" b="b"/>
              <a:pathLst>
                <a:path w="1384935" h="1814829">
                  <a:moveTo>
                    <a:pt x="1349756" y="1154176"/>
                  </a:moveTo>
                  <a:lnTo>
                    <a:pt x="1338745" y="1144651"/>
                  </a:lnTo>
                  <a:lnTo>
                    <a:pt x="1285367" y="1098423"/>
                  </a:lnTo>
                  <a:lnTo>
                    <a:pt x="1277531" y="1129220"/>
                  </a:lnTo>
                  <a:lnTo>
                    <a:pt x="3048" y="805180"/>
                  </a:lnTo>
                  <a:lnTo>
                    <a:pt x="0" y="817372"/>
                  </a:lnTo>
                  <a:lnTo>
                    <a:pt x="1274394" y="1141539"/>
                  </a:lnTo>
                  <a:lnTo>
                    <a:pt x="1266571" y="1172337"/>
                  </a:lnTo>
                  <a:lnTo>
                    <a:pt x="1349756" y="1154176"/>
                  </a:lnTo>
                  <a:close/>
                </a:path>
                <a:path w="1384935" h="1814829">
                  <a:moveTo>
                    <a:pt x="1355852" y="1350772"/>
                  </a:moveTo>
                  <a:lnTo>
                    <a:pt x="1271524" y="1339215"/>
                  </a:lnTo>
                  <a:lnTo>
                    <a:pt x="1281709" y="1369212"/>
                  </a:lnTo>
                  <a:lnTo>
                    <a:pt x="5588" y="1802638"/>
                  </a:lnTo>
                  <a:lnTo>
                    <a:pt x="9652" y="1814576"/>
                  </a:lnTo>
                  <a:lnTo>
                    <a:pt x="1285798" y="1381264"/>
                  </a:lnTo>
                  <a:lnTo>
                    <a:pt x="1296035" y="1411351"/>
                  </a:lnTo>
                  <a:lnTo>
                    <a:pt x="1341678" y="1365123"/>
                  </a:lnTo>
                  <a:lnTo>
                    <a:pt x="1355852" y="1350772"/>
                  </a:lnTo>
                  <a:close/>
                </a:path>
                <a:path w="1384935" h="1814829">
                  <a:moveTo>
                    <a:pt x="1384808" y="1034415"/>
                  </a:moveTo>
                  <a:lnTo>
                    <a:pt x="1368399" y="1000887"/>
                  </a:lnTo>
                  <a:lnTo>
                    <a:pt x="1347343" y="957834"/>
                  </a:lnTo>
                  <a:lnTo>
                    <a:pt x="1328051" y="983119"/>
                  </a:lnTo>
                  <a:lnTo>
                    <a:pt x="40386" y="0"/>
                  </a:lnTo>
                  <a:lnTo>
                    <a:pt x="32766" y="10160"/>
                  </a:lnTo>
                  <a:lnTo>
                    <a:pt x="1320406" y="993127"/>
                  </a:lnTo>
                  <a:lnTo>
                    <a:pt x="1301115" y="1018413"/>
                  </a:lnTo>
                  <a:lnTo>
                    <a:pt x="1384808" y="1034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402580" y="22418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160782" y="0"/>
                  </a:moveTo>
                  <a:lnTo>
                    <a:pt x="118048" y="6231"/>
                  </a:lnTo>
                  <a:lnTo>
                    <a:pt x="79643" y="23819"/>
                  </a:lnTo>
                  <a:lnTo>
                    <a:pt x="47101" y="51101"/>
                  </a:lnTo>
                  <a:lnTo>
                    <a:pt x="21956" y="86416"/>
                  </a:lnTo>
                  <a:lnTo>
                    <a:pt x="5744" y="128102"/>
                  </a:lnTo>
                  <a:lnTo>
                    <a:pt x="0" y="174498"/>
                  </a:lnTo>
                  <a:lnTo>
                    <a:pt x="5744" y="220893"/>
                  </a:lnTo>
                  <a:lnTo>
                    <a:pt x="21956" y="262579"/>
                  </a:lnTo>
                  <a:lnTo>
                    <a:pt x="47101" y="297894"/>
                  </a:lnTo>
                  <a:lnTo>
                    <a:pt x="79643" y="325176"/>
                  </a:lnTo>
                  <a:lnTo>
                    <a:pt x="118048" y="342764"/>
                  </a:lnTo>
                  <a:lnTo>
                    <a:pt x="160782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402580" y="22418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0" y="174498"/>
                  </a:moveTo>
                  <a:lnTo>
                    <a:pt x="5744" y="128102"/>
                  </a:lnTo>
                  <a:lnTo>
                    <a:pt x="21956" y="86416"/>
                  </a:lnTo>
                  <a:lnTo>
                    <a:pt x="47101" y="51101"/>
                  </a:lnTo>
                  <a:lnTo>
                    <a:pt x="79643" y="23819"/>
                  </a:lnTo>
                  <a:lnTo>
                    <a:pt x="118048" y="6231"/>
                  </a:lnTo>
                  <a:lnTo>
                    <a:pt x="160782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2" y="348996"/>
                  </a:lnTo>
                  <a:lnTo>
                    <a:pt x="118048" y="342764"/>
                  </a:lnTo>
                  <a:lnTo>
                    <a:pt x="79643" y="325176"/>
                  </a:lnTo>
                  <a:lnTo>
                    <a:pt x="47101" y="297894"/>
                  </a:lnTo>
                  <a:lnTo>
                    <a:pt x="21956" y="262579"/>
                  </a:lnTo>
                  <a:lnTo>
                    <a:pt x="5744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845435" y="2770758"/>
            <a:ext cx="1149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Times New Roman"/>
                <a:cs typeface="Times New Roman"/>
              </a:rPr>
              <a:t>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0" y="3992371"/>
            <a:ext cx="4291330" cy="2978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2335">
              <a:lnSpc>
                <a:spcPts val="141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1.2: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McCulloch-</a:t>
            </a:r>
            <a:r>
              <a:rPr dirty="0" sz="1200">
                <a:latin typeface="Times New Roman"/>
                <a:cs typeface="Times New Roman"/>
              </a:rPr>
              <a:t>Pitts model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neuron</a:t>
            </a:r>
            <a:r>
              <a:rPr dirty="0" sz="1100" spc="-1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453126" y="2322067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2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342503" y="2549398"/>
            <a:ext cx="419734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1920" marR="5080" indent="-109855">
              <a:lnSpc>
                <a:spcPts val="1100"/>
              </a:lnSpc>
              <a:spcBef>
                <a:spcPts val="215"/>
              </a:spcBef>
            </a:pPr>
            <a:r>
              <a:rPr dirty="0" sz="1000" spc="-10" b="1">
                <a:latin typeface="Times New Roman"/>
                <a:cs typeface="Times New Roman"/>
              </a:rPr>
              <a:t>Output </a:t>
            </a:r>
            <a:r>
              <a:rPr dirty="0" sz="1000" spc="-25" b="1">
                <a:latin typeface="Times New Roman"/>
                <a:cs typeface="Times New Roman"/>
              </a:rPr>
              <a:t>(Y)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873752" y="1375917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4945126" y="1682242"/>
            <a:ext cx="3305175" cy="1423035"/>
            <a:chOff x="4945126" y="1682242"/>
            <a:chExt cx="3305175" cy="1423035"/>
          </a:xfrm>
        </p:grpSpPr>
        <p:sp>
          <p:nvSpPr>
            <p:cNvPr id="48" name="object 48" descr=""/>
            <p:cNvSpPr/>
            <p:nvPr/>
          </p:nvSpPr>
          <p:spPr>
            <a:xfrm>
              <a:off x="6641592" y="1761744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365" y="2683510"/>
              <a:ext cx="240791" cy="762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228332" y="2406396"/>
              <a:ext cx="715010" cy="622300"/>
            </a:xfrm>
            <a:custGeom>
              <a:avLst/>
              <a:gdLst/>
              <a:ahLst/>
              <a:cxnLst/>
              <a:rect l="l" t="t" r="r" b="b"/>
              <a:pathLst>
                <a:path w="715009" h="622300">
                  <a:moveTo>
                    <a:pt x="0" y="621791"/>
                  </a:moveTo>
                  <a:lnTo>
                    <a:pt x="714755" y="621791"/>
                  </a:lnTo>
                  <a:lnTo>
                    <a:pt x="714755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264908" y="2488692"/>
              <a:ext cx="622300" cy="457200"/>
            </a:xfrm>
            <a:custGeom>
              <a:avLst/>
              <a:gdLst/>
              <a:ahLst/>
              <a:cxnLst/>
              <a:rect l="l" t="t" r="r" b="b"/>
              <a:pathLst>
                <a:path w="622300" h="457200">
                  <a:moveTo>
                    <a:pt x="0" y="457200"/>
                  </a:moveTo>
                  <a:lnTo>
                    <a:pt x="622300" y="457200"/>
                  </a:lnTo>
                </a:path>
                <a:path w="622300" h="457200">
                  <a:moveTo>
                    <a:pt x="324612" y="0"/>
                  </a:moveTo>
                  <a:lnTo>
                    <a:pt x="324612" y="457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938516" y="2679192"/>
              <a:ext cx="311785" cy="76200"/>
            </a:xfrm>
            <a:custGeom>
              <a:avLst/>
              <a:gdLst/>
              <a:ahLst/>
              <a:cxnLst/>
              <a:rect l="l" t="t" r="r" b="b"/>
              <a:pathLst>
                <a:path w="311784" h="76200">
                  <a:moveTo>
                    <a:pt x="235457" y="0"/>
                  </a:moveTo>
                  <a:lnTo>
                    <a:pt x="235457" y="76200"/>
                  </a:lnTo>
                  <a:lnTo>
                    <a:pt x="298957" y="44450"/>
                  </a:lnTo>
                  <a:lnTo>
                    <a:pt x="248157" y="44450"/>
                  </a:lnTo>
                  <a:lnTo>
                    <a:pt x="248157" y="31750"/>
                  </a:lnTo>
                  <a:lnTo>
                    <a:pt x="298957" y="31750"/>
                  </a:lnTo>
                  <a:lnTo>
                    <a:pt x="235457" y="0"/>
                  </a:lnTo>
                  <a:close/>
                </a:path>
                <a:path w="311784" h="76200">
                  <a:moveTo>
                    <a:pt x="23545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35457" y="44450"/>
                  </a:lnTo>
                  <a:lnTo>
                    <a:pt x="235457" y="31750"/>
                  </a:lnTo>
                  <a:close/>
                </a:path>
                <a:path w="311784" h="76200">
                  <a:moveTo>
                    <a:pt x="298957" y="31750"/>
                  </a:moveTo>
                  <a:lnTo>
                    <a:pt x="248157" y="31750"/>
                  </a:lnTo>
                  <a:lnTo>
                    <a:pt x="248157" y="44450"/>
                  </a:lnTo>
                  <a:lnTo>
                    <a:pt x="298957" y="44450"/>
                  </a:lnTo>
                  <a:lnTo>
                    <a:pt x="311657" y="38100"/>
                  </a:lnTo>
                  <a:lnTo>
                    <a:pt x="29895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951476" y="2438400"/>
              <a:ext cx="635" cy="660400"/>
            </a:xfrm>
            <a:custGeom>
              <a:avLst/>
              <a:gdLst/>
              <a:ahLst/>
              <a:cxnLst/>
              <a:rect l="l" t="t" r="r" b="b"/>
              <a:pathLst>
                <a:path w="635" h="660400">
                  <a:moveTo>
                    <a:pt x="0" y="0"/>
                  </a:moveTo>
                  <a:lnTo>
                    <a:pt x="635" y="660400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363968" y="2526792"/>
              <a:ext cx="451484" cy="391795"/>
            </a:xfrm>
            <a:custGeom>
              <a:avLst/>
              <a:gdLst/>
              <a:ahLst/>
              <a:cxnLst/>
              <a:rect l="l" t="t" r="r" b="b"/>
              <a:pathLst>
                <a:path w="451484" h="391794">
                  <a:moveTo>
                    <a:pt x="0" y="388874"/>
                  </a:moveTo>
                  <a:lnTo>
                    <a:pt x="56054" y="388143"/>
                  </a:lnTo>
                  <a:lnTo>
                    <a:pt x="124967" y="343027"/>
                  </a:lnTo>
                  <a:lnTo>
                    <a:pt x="149518" y="313109"/>
                  </a:lnTo>
                  <a:lnTo>
                    <a:pt x="177009" y="272962"/>
                  </a:lnTo>
                  <a:lnTo>
                    <a:pt x="206294" y="226614"/>
                  </a:lnTo>
                  <a:lnTo>
                    <a:pt x="236222" y="178095"/>
                  </a:lnTo>
                  <a:lnTo>
                    <a:pt x="265647" y="131436"/>
                  </a:lnTo>
                  <a:lnTo>
                    <a:pt x="293418" y="90667"/>
                  </a:lnTo>
                  <a:lnTo>
                    <a:pt x="318388" y="59817"/>
                  </a:lnTo>
                  <a:lnTo>
                    <a:pt x="358860" y="27735"/>
                  </a:lnTo>
                  <a:lnTo>
                    <a:pt x="396795" y="12239"/>
                  </a:lnTo>
                  <a:lnTo>
                    <a:pt x="428706" y="5578"/>
                  </a:lnTo>
                  <a:lnTo>
                    <a:pt x="451103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411724" y="1688592"/>
              <a:ext cx="321945" cy="350520"/>
            </a:xfrm>
            <a:custGeom>
              <a:avLst/>
              <a:gdLst/>
              <a:ahLst/>
              <a:cxnLst/>
              <a:rect l="l" t="t" r="r" b="b"/>
              <a:pathLst>
                <a:path w="321945" h="350519">
                  <a:moveTo>
                    <a:pt x="160781" y="0"/>
                  </a:moveTo>
                  <a:lnTo>
                    <a:pt x="118048" y="6261"/>
                  </a:lnTo>
                  <a:lnTo>
                    <a:pt x="79643" y="23932"/>
                  </a:lnTo>
                  <a:lnTo>
                    <a:pt x="47101" y="51339"/>
                  </a:lnTo>
                  <a:lnTo>
                    <a:pt x="21956" y="86811"/>
                  </a:lnTo>
                  <a:lnTo>
                    <a:pt x="5744" y="128675"/>
                  </a:lnTo>
                  <a:lnTo>
                    <a:pt x="0" y="175260"/>
                  </a:lnTo>
                  <a:lnTo>
                    <a:pt x="5744" y="221844"/>
                  </a:lnTo>
                  <a:lnTo>
                    <a:pt x="21956" y="263708"/>
                  </a:lnTo>
                  <a:lnTo>
                    <a:pt x="47101" y="299180"/>
                  </a:lnTo>
                  <a:lnTo>
                    <a:pt x="79643" y="326587"/>
                  </a:lnTo>
                  <a:lnTo>
                    <a:pt x="118048" y="344258"/>
                  </a:lnTo>
                  <a:lnTo>
                    <a:pt x="160781" y="350520"/>
                  </a:lnTo>
                  <a:lnTo>
                    <a:pt x="203515" y="344258"/>
                  </a:lnTo>
                  <a:lnTo>
                    <a:pt x="241920" y="326587"/>
                  </a:lnTo>
                  <a:lnTo>
                    <a:pt x="274462" y="299180"/>
                  </a:lnTo>
                  <a:lnTo>
                    <a:pt x="299607" y="263708"/>
                  </a:lnTo>
                  <a:lnTo>
                    <a:pt x="315819" y="221844"/>
                  </a:lnTo>
                  <a:lnTo>
                    <a:pt x="321563" y="175260"/>
                  </a:lnTo>
                  <a:lnTo>
                    <a:pt x="315819" y="128675"/>
                  </a:lnTo>
                  <a:lnTo>
                    <a:pt x="299607" y="86811"/>
                  </a:lnTo>
                  <a:lnTo>
                    <a:pt x="274462" y="51339"/>
                  </a:lnTo>
                  <a:lnTo>
                    <a:pt x="241920" y="23932"/>
                  </a:lnTo>
                  <a:lnTo>
                    <a:pt x="203515" y="626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411724" y="1688592"/>
              <a:ext cx="321945" cy="350520"/>
            </a:xfrm>
            <a:custGeom>
              <a:avLst/>
              <a:gdLst/>
              <a:ahLst/>
              <a:cxnLst/>
              <a:rect l="l" t="t" r="r" b="b"/>
              <a:pathLst>
                <a:path w="321945" h="350519">
                  <a:moveTo>
                    <a:pt x="0" y="175260"/>
                  </a:moveTo>
                  <a:lnTo>
                    <a:pt x="5744" y="128675"/>
                  </a:lnTo>
                  <a:lnTo>
                    <a:pt x="21956" y="86811"/>
                  </a:lnTo>
                  <a:lnTo>
                    <a:pt x="47101" y="51339"/>
                  </a:lnTo>
                  <a:lnTo>
                    <a:pt x="79643" y="23932"/>
                  </a:lnTo>
                  <a:lnTo>
                    <a:pt x="118048" y="6261"/>
                  </a:lnTo>
                  <a:lnTo>
                    <a:pt x="160781" y="0"/>
                  </a:lnTo>
                  <a:lnTo>
                    <a:pt x="203515" y="6261"/>
                  </a:lnTo>
                  <a:lnTo>
                    <a:pt x="241920" y="23932"/>
                  </a:lnTo>
                  <a:lnTo>
                    <a:pt x="274462" y="51339"/>
                  </a:lnTo>
                  <a:lnTo>
                    <a:pt x="299607" y="86811"/>
                  </a:lnTo>
                  <a:lnTo>
                    <a:pt x="315819" y="128675"/>
                  </a:lnTo>
                  <a:lnTo>
                    <a:pt x="321563" y="175260"/>
                  </a:lnTo>
                  <a:lnTo>
                    <a:pt x="315819" y="221844"/>
                  </a:lnTo>
                  <a:lnTo>
                    <a:pt x="299607" y="263708"/>
                  </a:lnTo>
                  <a:lnTo>
                    <a:pt x="274462" y="299180"/>
                  </a:lnTo>
                  <a:lnTo>
                    <a:pt x="241920" y="326587"/>
                  </a:lnTo>
                  <a:lnTo>
                    <a:pt x="203515" y="344258"/>
                  </a:lnTo>
                  <a:lnTo>
                    <a:pt x="160781" y="350520"/>
                  </a:lnTo>
                  <a:lnTo>
                    <a:pt x="118048" y="344258"/>
                  </a:lnTo>
                  <a:lnTo>
                    <a:pt x="79643" y="326587"/>
                  </a:lnTo>
                  <a:lnTo>
                    <a:pt x="47101" y="299180"/>
                  </a:lnTo>
                  <a:lnTo>
                    <a:pt x="21956" y="263708"/>
                  </a:lnTo>
                  <a:lnTo>
                    <a:pt x="5744" y="221844"/>
                  </a:lnTo>
                  <a:lnTo>
                    <a:pt x="0" y="17526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6373114" y="1489710"/>
            <a:ext cx="989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Bias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(X</a:t>
            </a:r>
            <a:r>
              <a:rPr dirty="0" baseline="-21367" sz="975" b="1">
                <a:latin typeface="Times New Roman"/>
                <a:cs typeface="Times New Roman"/>
              </a:rPr>
              <a:t>0 </a:t>
            </a:r>
            <a:r>
              <a:rPr dirty="0" sz="1000" spc="-10" b="1">
                <a:latin typeface="Times New Roman"/>
                <a:cs typeface="Times New Roman"/>
              </a:rPr>
              <a:t>or</a:t>
            </a:r>
            <a:r>
              <a:rPr dirty="0" sz="1000" spc="-10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b)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= </a:t>
            </a:r>
            <a:r>
              <a:rPr dirty="0" sz="1000" spc="-50" b="1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353045" y="3090798"/>
            <a:ext cx="531495" cy="301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4135" marR="5080" indent="-52069">
              <a:lnSpc>
                <a:spcPct val="101099"/>
              </a:lnSpc>
              <a:spcBef>
                <a:spcPts val="85"/>
              </a:spcBef>
            </a:pPr>
            <a:r>
              <a:rPr dirty="0" sz="900" spc="-10" b="1">
                <a:latin typeface="Times New Roman"/>
                <a:cs typeface="Times New Roman"/>
              </a:rPr>
              <a:t>Activation function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461761" y="1769745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1</a:t>
            </a:r>
            <a:endParaRPr baseline="-18518" sz="9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412994" y="2921254"/>
            <a:ext cx="335915" cy="361950"/>
            <a:chOff x="5412994" y="2921254"/>
            <a:chExt cx="335915" cy="361950"/>
          </a:xfrm>
        </p:grpSpPr>
        <p:sp>
          <p:nvSpPr>
            <p:cNvPr id="61" name="object 61" descr=""/>
            <p:cNvSpPr/>
            <p:nvPr/>
          </p:nvSpPr>
          <p:spPr>
            <a:xfrm>
              <a:off x="5419344" y="2927604"/>
              <a:ext cx="323215" cy="349250"/>
            </a:xfrm>
            <a:custGeom>
              <a:avLst/>
              <a:gdLst/>
              <a:ahLst/>
              <a:cxnLst/>
              <a:rect l="l" t="t" r="r" b="b"/>
              <a:pathLst>
                <a:path w="323214" h="349250">
                  <a:moveTo>
                    <a:pt x="161543" y="0"/>
                  </a:moveTo>
                  <a:lnTo>
                    <a:pt x="118577" y="6231"/>
                  </a:lnTo>
                  <a:lnTo>
                    <a:pt x="79981" y="23819"/>
                  </a:lnTo>
                  <a:lnTo>
                    <a:pt x="47291" y="51101"/>
                  </a:lnTo>
                  <a:lnTo>
                    <a:pt x="22041" y="86416"/>
                  </a:lnTo>
                  <a:lnTo>
                    <a:pt x="5766" y="128102"/>
                  </a:lnTo>
                  <a:lnTo>
                    <a:pt x="0" y="174498"/>
                  </a:lnTo>
                  <a:lnTo>
                    <a:pt x="5766" y="220893"/>
                  </a:lnTo>
                  <a:lnTo>
                    <a:pt x="22041" y="262579"/>
                  </a:lnTo>
                  <a:lnTo>
                    <a:pt x="47291" y="297894"/>
                  </a:lnTo>
                  <a:lnTo>
                    <a:pt x="79981" y="325176"/>
                  </a:lnTo>
                  <a:lnTo>
                    <a:pt x="118577" y="342764"/>
                  </a:lnTo>
                  <a:lnTo>
                    <a:pt x="161543" y="348996"/>
                  </a:lnTo>
                  <a:lnTo>
                    <a:pt x="204510" y="342764"/>
                  </a:lnTo>
                  <a:lnTo>
                    <a:pt x="243106" y="325176"/>
                  </a:lnTo>
                  <a:lnTo>
                    <a:pt x="275796" y="297894"/>
                  </a:lnTo>
                  <a:lnTo>
                    <a:pt x="301046" y="262579"/>
                  </a:lnTo>
                  <a:lnTo>
                    <a:pt x="317321" y="220893"/>
                  </a:lnTo>
                  <a:lnTo>
                    <a:pt x="323088" y="174498"/>
                  </a:lnTo>
                  <a:lnTo>
                    <a:pt x="317321" y="128102"/>
                  </a:lnTo>
                  <a:lnTo>
                    <a:pt x="301046" y="86416"/>
                  </a:lnTo>
                  <a:lnTo>
                    <a:pt x="275796" y="51101"/>
                  </a:lnTo>
                  <a:lnTo>
                    <a:pt x="243106" y="23819"/>
                  </a:lnTo>
                  <a:lnTo>
                    <a:pt x="204510" y="6231"/>
                  </a:lnTo>
                  <a:lnTo>
                    <a:pt x="161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19344" y="2927604"/>
              <a:ext cx="323215" cy="349250"/>
            </a:xfrm>
            <a:custGeom>
              <a:avLst/>
              <a:gdLst/>
              <a:ahLst/>
              <a:cxnLst/>
              <a:rect l="l" t="t" r="r" b="b"/>
              <a:pathLst>
                <a:path w="323214" h="349250">
                  <a:moveTo>
                    <a:pt x="0" y="174498"/>
                  </a:moveTo>
                  <a:lnTo>
                    <a:pt x="5766" y="128102"/>
                  </a:lnTo>
                  <a:lnTo>
                    <a:pt x="22041" y="86416"/>
                  </a:lnTo>
                  <a:lnTo>
                    <a:pt x="47291" y="51101"/>
                  </a:lnTo>
                  <a:lnTo>
                    <a:pt x="79981" y="23819"/>
                  </a:lnTo>
                  <a:lnTo>
                    <a:pt x="118577" y="6231"/>
                  </a:lnTo>
                  <a:lnTo>
                    <a:pt x="161543" y="0"/>
                  </a:lnTo>
                  <a:lnTo>
                    <a:pt x="204510" y="6231"/>
                  </a:lnTo>
                  <a:lnTo>
                    <a:pt x="243106" y="23819"/>
                  </a:lnTo>
                  <a:lnTo>
                    <a:pt x="275796" y="51101"/>
                  </a:lnTo>
                  <a:lnTo>
                    <a:pt x="301046" y="86416"/>
                  </a:lnTo>
                  <a:lnTo>
                    <a:pt x="317321" y="128102"/>
                  </a:lnTo>
                  <a:lnTo>
                    <a:pt x="323088" y="174498"/>
                  </a:lnTo>
                  <a:lnTo>
                    <a:pt x="317321" y="220893"/>
                  </a:lnTo>
                  <a:lnTo>
                    <a:pt x="301046" y="262579"/>
                  </a:lnTo>
                  <a:lnTo>
                    <a:pt x="275796" y="297894"/>
                  </a:lnTo>
                  <a:lnTo>
                    <a:pt x="243106" y="325176"/>
                  </a:lnTo>
                  <a:lnTo>
                    <a:pt x="204510" y="342764"/>
                  </a:lnTo>
                  <a:lnTo>
                    <a:pt x="161543" y="348996"/>
                  </a:lnTo>
                  <a:lnTo>
                    <a:pt x="118577" y="342764"/>
                  </a:lnTo>
                  <a:lnTo>
                    <a:pt x="79981" y="325176"/>
                  </a:lnTo>
                  <a:lnTo>
                    <a:pt x="47291" y="297894"/>
                  </a:lnTo>
                  <a:lnTo>
                    <a:pt x="22041" y="262579"/>
                  </a:lnTo>
                  <a:lnTo>
                    <a:pt x="5766" y="220893"/>
                  </a:lnTo>
                  <a:lnTo>
                    <a:pt x="0" y="17449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462651" y="30081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N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357240" y="3338576"/>
            <a:ext cx="449580" cy="301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5080" indent="-26034">
              <a:lnSpc>
                <a:spcPct val="101099"/>
              </a:lnSpc>
              <a:spcBef>
                <a:spcPts val="85"/>
              </a:spcBef>
            </a:pPr>
            <a:r>
              <a:rPr dirty="0" sz="900" spc="-10" b="1">
                <a:latin typeface="Times New Roman"/>
                <a:cs typeface="Times New Roman"/>
              </a:rPr>
              <a:t>Synaptic weights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441697" y="2446147"/>
            <a:ext cx="3917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31750">
              <a:lnSpc>
                <a:spcPts val="1100"/>
              </a:lnSpc>
              <a:spcBef>
                <a:spcPts val="215"/>
              </a:spcBef>
            </a:pPr>
            <a:r>
              <a:rPr dirty="0" sz="1000" spc="-20" b="1">
                <a:latin typeface="Times New Roman"/>
                <a:cs typeface="Times New Roman"/>
              </a:rPr>
              <a:t>Input </a:t>
            </a:r>
            <a:r>
              <a:rPr dirty="0" sz="1000" spc="-10" b="1">
                <a:latin typeface="Times New Roman"/>
                <a:cs typeface="Times New Roman"/>
              </a:rPr>
              <a:t>signals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820411" y="2174239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795773" y="3166998"/>
            <a:ext cx="2298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N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09182" y="2372995"/>
            <a:ext cx="488315" cy="1083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5"/>
              </a:spcBef>
            </a:pPr>
            <a:r>
              <a:rPr dirty="0" sz="3800" spc="-50" b="1">
                <a:latin typeface="Symbol"/>
                <a:cs typeface="Symbol"/>
              </a:rPr>
              <a:t></a:t>
            </a:r>
            <a:endParaRPr sz="3800">
              <a:latin typeface="Symbol"/>
              <a:cs typeface="Symbol"/>
            </a:endParaRPr>
          </a:p>
          <a:p>
            <a:pPr algn="ctr" marL="12065" marR="5080">
              <a:lnSpc>
                <a:spcPct val="101099"/>
              </a:lnSpc>
              <a:spcBef>
                <a:spcPts val="1585"/>
              </a:spcBef>
            </a:pPr>
            <a:r>
              <a:rPr dirty="0" sz="900" spc="-20" b="1">
                <a:latin typeface="Times New Roman"/>
                <a:cs typeface="Times New Roman"/>
              </a:rPr>
              <a:t>Summing unit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6507226" y="1855977"/>
            <a:ext cx="334645" cy="361950"/>
            <a:chOff x="6507226" y="1855977"/>
            <a:chExt cx="334645" cy="361950"/>
          </a:xfrm>
        </p:grpSpPr>
        <p:sp>
          <p:nvSpPr>
            <p:cNvPr id="70" name="object 70" descr=""/>
            <p:cNvSpPr/>
            <p:nvPr/>
          </p:nvSpPr>
          <p:spPr>
            <a:xfrm>
              <a:off x="6513576" y="1862327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160781" y="0"/>
                  </a:moveTo>
                  <a:lnTo>
                    <a:pt x="118048" y="6231"/>
                  </a:lnTo>
                  <a:lnTo>
                    <a:pt x="79643" y="23819"/>
                  </a:lnTo>
                  <a:lnTo>
                    <a:pt x="47101" y="51101"/>
                  </a:lnTo>
                  <a:lnTo>
                    <a:pt x="21956" y="86416"/>
                  </a:lnTo>
                  <a:lnTo>
                    <a:pt x="5744" y="128102"/>
                  </a:lnTo>
                  <a:lnTo>
                    <a:pt x="0" y="174498"/>
                  </a:lnTo>
                  <a:lnTo>
                    <a:pt x="5744" y="220893"/>
                  </a:lnTo>
                  <a:lnTo>
                    <a:pt x="21956" y="262579"/>
                  </a:lnTo>
                  <a:lnTo>
                    <a:pt x="47101" y="297894"/>
                  </a:lnTo>
                  <a:lnTo>
                    <a:pt x="79643" y="325176"/>
                  </a:lnTo>
                  <a:lnTo>
                    <a:pt x="118048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513576" y="1862327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0" y="174498"/>
                  </a:moveTo>
                  <a:lnTo>
                    <a:pt x="5744" y="128102"/>
                  </a:lnTo>
                  <a:lnTo>
                    <a:pt x="21956" y="86416"/>
                  </a:lnTo>
                  <a:lnTo>
                    <a:pt x="47101" y="51101"/>
                  </a:lnTo>
                  <a:lnTo>
                    <a:pt x="79643" y="23819"/>
                  </a:lnTo>
                  <a:lnTo>
                    <a:pt x="118048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48" y="342764"/>
                  </a:lnTo>
                  <a:lnTo>
                    <a:pt x="79643" y="325176"/>
                  </a:lnTo>
                  <a:lnTo>
                    <a:pt x="47101" y="297894"/>
                  </a:lnTo>
                  <a:lnTo>
                    <a:pt x="21956" y="262579"/>
                  </a:lnTo>
                  <a:lnTo>
                    <a:pt x="5744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6564121" y="1941321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0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388103" y="3917441"/>
            <a:ext cx="4758690" cy="3727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2265">
              <a:lnSpc>
                <a:spcPts val="1760"/>
              </a:lnSpc>
            </a:pPr>
            <a:r>
              <a:rPr dirty="0" sz="1500">
                <a:latin typeface="Times New Roman"/>
                <a:cs typeface="Times New Roman"/>
              </a:rPr>
              <a:t>Figure</a:t>
            </a:r>
            <a:r>
              <a:rPr dirty="0" sz="1500" spc="-4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1.3:</a:t>
            </a:r>
            <a:r>
              <a:rPr dirty="0" sz="1500" spc="-2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Generalized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model</a:t>
            </a:r>
            <a:r>
              <a:rPr dirty="0" sz="1500" spc="-2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of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an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artificial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neuron.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2057400" y="4994147"/>
            <a:ext cx="5868035" cy="990600"/>
            <a:chOff x="2057400" y="4994147"/>
            <a:chExt cx="5868035" cy="990600"/>
          </a:xfrm>
        </p:grpSpPr>
        <p:sp>
          <p:nvSpPr>
            <p:cNvPr id="75" name="object 75" descr=""/>
            <p:cNvSpPr/>
            <p:nvPr/>
          </p:nvSpPr>
          <p:spPr>
            <a:xfrm>
              <a:off x="20574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5" h="990600">
                  <a:moveTo>
                    <a:pt x="0" y="761999"/>
                  </a:moveTo>
                  <a:lnTo>
                    <a:pt x="1448435" y="761999"/>
                  </a:lnTo>
                </a:path>
                <a:path w="1448435" h="990600">
                  <a:moveTo>
                    <a:pt x="605027" y="0"/>
                  </a:moveTo>
                  <a:lnTo>
                    <a:pt x="605027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107692" y="5138927"/>
              <a:ext cx="1385570" cy="609600"/>
            </a:xfrm>
            <a:custGeom>
              <a:avLst/>
              <a:gdLst/>
              <a:ahLst/>
              <a:cxnLst/>
              <a:rect l="l" t="t" r="r" b="b"/>
              <a:pathLst>
                <a:path w="1385570" h="609600">
                  <a:moveTo>
                    <a:pt x="0" y="609600"/>
                  </a:moveTo>
                  <a:lnTo>
                    <a:pt x="817371" y="609600"/>
                  </a:lnTo>
                  <a:lnTo>
                    <a:pt x="817371" y="0"/>
                  </a:lnTo>
                  <a:lnTo>
                    <a:pt x="138544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5814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5" h="990600">
                  <a:moveTo>
                    <a:pt x="0" y="761999"/>
                  </a:moveTo>
                  <a:lnTo>
                    <a:pt x="1448435" y="761999"/>
                  </a:lnTo>
                </a:path>
                <a:path w="1448435" h="990600">
                  <a:moveTo>
                    <a:pt x="731520" y="0"/>
                  </a:moveTo>
                  <a:lnTo>
                    <a:pt x="731520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19500" y="5108447"/>
              <a:ext cx="1385570" cy="647700"/>
            </a:xfrm>
            <a:custGeom>
              <a:avLst/>
              <a:gdLst/>
              <a:ahLst/>
              <a:cxnLst/>
              <a:rect l="l" t="t" r="r" b="b"/>
              <a:pathLst>
                <a:path w="1385570" h="647700">
                  <a:moveTo>
                    <a:pt x="0" y="647699"/>
                  </a:moveTo>
                  <a:lnTo>
                    <a:pt x="445515" y="640079"/>
                  </a:lnTo>
                  <a:lnTo>
                    <a:pt x="939800" y="0"/>
                  </a:lnTo>
                  <a:lnTo>
                    <a:pt x="1385315" y="7619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204460" y="5102351"/>
              <a:ext cx="911860" cy="648970"/>
            </a:xfrm>
            <a:custGeom>
              <a:avLst/>
              <a:gdLst/>
              <a:ahLst/>
              <a:cxnLst/>
              <a:rect l="l" t="t" r="r" b="b"/>
              <a:pathLst>
                <a:path w="911860" h="648970">
                  <a:moveTo>
                    <a:pt x="0" y="645109"/>
                  </a:moveTo>
                  <a:lnTo>
                    <a:pt x="36411" y="648350"/>
                  </a:lnTo>
                  <a:lnTo>
                    <a:pt x="73866" y="648863"/>
                  </a:lnTo>
                  <a:lnTo>
                    <a:pt x="113284" y="643921"/>
                  </a:lnTo>
                  <a:lnTo>
                    <a:pt x="155579" y="630796"/>
                  </a:lnTo>
                  <a:lnTo>
                    <a:pt x="201671" y="606761"/>
                  </a:lnTo>
                  <a:lnTo>
                    <a:pt x="252475" y="569087"/>
                  </a:lnTo>
                  <a:lnTo>
                    <a:pt x="280537" y="542582"/>
                  </a:lnTo>
                  <a:lnTo>
                    <a:pt x="310950" y="509355"/>
                  </a:lnTo>
                  <a:lnTo>
                    <a:pt x="343253" y="470733"/>
                  </a:lnTo>
                  <a:lnTo>
                    <a:pt x="376987" y="428041"/>
                  </a:lnTo>
                  <a:lnTo>
                    <a:pt x="411694" y="382607"/>
                  </a:lnTo>
                  <a:lnTo>
                    <a:pt x="446912" y="335756"/>
                  </a:lnTo>
                  <a:lnTo>
                    <a:pt x="482184" y="288815"/>
                  </a:lnTo>
                  <a:lnTo>
                    <a:pt x="517049" y="243110"/>
                  </a:lnTo>
                  <a:lnTo>
                    <a:pt x="551049" y="199969"/>
                  </a:lnTo>
                  <a:lnTo>
                    <a:pt x="583722" y="160717"/>
                  </a:lnTo>
                  <a:lnTo>
                    <a:pt x="614611" y="126681"/>
                  </a:lnTo>
                  <a:lnTo>
                    <a:pt x="643254" y="99187"/>
                  </a:lnTo>
                  <a:lnTo>
                    <a:pt x="697994" y="60028"/>
                  </a:lnTo>
                  <a:lnTo>
                    <a:pt x="751482" y="35004"/>
                  </a:lnTo>
                  <a:lnTo>
                    <a:pt x="801639" y="20304"/>
                  </a:lnTo>
                  <a:lnTo>
                    <a:pt x="846389" y="12112"/>
                  </a:lnTo>
                  <a:lnTo>
                    <a:pt x="883652" y="6615"/>
                  </a:lnTo>
                  <a:lnTo>
                    <a:pt x="91135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105400" y="4994147"/>
              <a:ext cx="1197610" cy="990600"/>
            </a:xfrm>
            <a:custGeom>
              <a:avLst/>
              <a:gdLst/>
              <a:ahLst/>
              <a:cxnLst/>
              <a:rect l="l" t="t" r="r" b="b"/>
              <a:pathLst>
                <a:path w="1197610" h="990600">
                  <a:moveTo>
                    <a:pt x="0" y="761999"/>
                  </a:moveTo>
                  <a:lnTo>
                    <a:pt x="1197102" y="761999"/>
                  </a:lnTo>
                </a:path>
                <a:path w="1197610" h="990600">
                  <a:moveTo>
                    <a:pt x="548639" y="0"/>
                  </a:moveTo>
                  <a:lnTo>
                    <a:pt x="548639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725411" y="5102351"/>
              <a:ext cx="475615" cy="649605"/>
            </a:xfrm>
            <a:custGeom>
              <a:avLst/>
              <a:gdLst/>
              <a:ahLst/>
              <a:cxnLst/>
              <a:rect l="l" t="t" r="r" b="b"/>
              <a:pathLst>
                <a:path w="475615" h="649604">
                  <a:moveTo>
                    <a:pt x="0" y="645109"/>
                  </a:moveTo>
                  <a:lnTo>
                    <a:pt x="59086" y="643921"/>
                  </a:lnTo>
                  <a:lnTo>
                    <a:pt x="92904" y="620313"/>
                  </a:lnTo>
                  <a:lnTo>
                    <a:pt x="131699" y="569087"/>
                  </a:lnTo>
                  <a:lnTo>
                    <a:pt x="168881" y="494480"/>
                  </a:lnTo>
                  <a:lnTo>
                    <a:pt x="189593" y="445521"/>
                  </a:lnTo>
                  <a:lnTo>
                    <a:pt x="211166" y="391849"/>
                  </a:lnTo>
                  <a:lnTo>
                    <a:pt x="233187" y="335756"/>
                  </a:lnTo>
                  <a:lnTo>
                    <a:pt x="255243" y="279533"/>
                  </a:lnTo>
                  <a:lnTo>
                    <a:pt x="276919" y="225472"/>
                  </a:lnTo>
                  <a:lnTo>
                    <a:pt x="297802" y="175866"/>
                  </a:lnTo>
                  <a:lnTo>
                    <a:pt x="317478" y="133007"/>
                  </a:lnTo>
                  <a:lnTo>
                    <a:pt x="335534" y="99187"/>
                  </a:lnTo>
                  <a:lnTo>
                    <a:pt x="378261" y="45987"/>
                  </a:lnTo>
                  <a:lnTo>
                    <a:pt x="418274" y="20304"/>
                  </a:lnTo>
                  <a:lnTo>
                    <a:pt x="451905" y="9265"/>
                  </a:lnTo>
                  <a:lnTo>
                    <a:pt x="47548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4770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4" h="990600">
                  <a:moveTo>
                    <a:pt x="0" y="761999"/>
                  </a:moveTo>
                  <a:lnTo>
                    <a:pt x="1448434" y="761999"/>
                  </a:lnTo>
                </a:path>
                <a:path w="1448434" h="990600">
                  <a:moveTo>
                    <a:pt x="720851" y="0"/>
                  </a:moveTo>
                  <a:lnTo>
                    <a:pt x="720851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208520" y="5103875"/>
              <a:ext cx="457200" cy="649605"/>
            </a:xfrm>
            <a:custGeom>
              <a:avLst/>
              <a:gdLst/>
              <a:ahLst/>
              <a:cxnLst/>
              <a:rect l="l" t="t" r="r" b="b"/>
              <a:pathLst>
                <a:path w="457200" h="649604">
                  <a:moveTo>
                    <a:pt x="457200" y="645109"/>
                  </a:moveTo>
                  <a:lnTo>
                    <a:pt x="400367" y="643921"/>
                  </a:lnTo>
                  <a:lnTo>
                    <a:pt x="367867" y="620313"/>
                  </a:lnTo>
                  <a:lnTo>
                    <a:pt x="330580" y="569087"/>
                  </a:lnTo>
                  <a:lnTo>
                    <a:pt x="294825" y="494480"/>
                  </a:lnTo>
                  <a:lnTo>
                    <a:pt x="274904" y="445521"/>
                  </a:lnTo>
                  <a:lnTo>
                    <a:pt x="254151" y="391849"/>
                  </a:lnTo>
                  <a:lnTo>
                    <a:pt x="232965" y="335756"/>
                  </a:lnTo>
                  <a:lnTo>
                    <a:pt x="211745" y="279533"/>
                  </a:lnTo>
                  <a:lnTo>
                    <a:pt x="190889" y="225472"/>
                  </a:lnTo>
                  <a:lnTo>
                    <a:pt x="170796" y="175866"/>
                  </a:lnTo>
                  <a:lnTo>
                    <a:pt x="151864" y="133007"/>
                  </a:lnTo>
                  <a:lnTo>
                    <a:pt x="93458" y="45987"/>
                  </a:lnTo>
                  <a:lnTo>
                    <a:pt x="55006" y="20304"/>
                  </a:lnTo>
                  <a:lnTo>
                    <a:pt x="22675" y="9265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2328164" y="5892495"/>
            <a:ext cx="4825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2750" algn="l"/>
                <a:tab pos="3022600" algn="l"/>
                <a:tab pos="4603115" algn="l"/>
              </a:tabLst>
            </a:pPr>
            <a:r>
              <a:rPr dirty="0" sz="1400" spc="-25">
                <a:latin typeface="Times New Roman"/>
                <a:cs typeface="Times New Roman"/>
              </a:rPr>
              <a:t>(a)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(b)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(c)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(d)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563116" y="6272923"/>
            <a:ext cx="7124065" cy="2876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ts val="130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1.4: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Different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types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activation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functions: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(a)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threshold,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(b)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piecewise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linear,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(c)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sigmoid,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(d)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Gaussian.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Sigmoid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Activation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Function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505200" y="1828800"/>
            <a:ext cx="4733925" cy="2781300"/>
            <a:chOff x="3505200" y="1828800"/>
            <a:chExt cx="4733925" cy="27813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5200" y="1828800"/>
              <a:ext cx="4733544" cy="27813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019673" y="2386711"/>
              <a:ext cx="737870" cy="577850"/>
            </a:xfrm>
            <a:custGeom>
              <a:avLst/>
              <a:gdLst/>
              <a:ahLst/>
              <a:cxnLst/>
              <a:rect l="l" t="t" r="r" b="b"/>
              <a:pathLst>
                <a:path w="737870" h="577850">
                  <a:moveTo>
                    <a:pt x="672940" y="536601"/>
                  </a:moveTo>
                  <a:lnTo>
                    <a:pt x="654176" y="560704"/>
                  </a:lnTo>
                  <a:lnTo>
                    <a:pt x="737743" y="577468"/>
                  </a:lnTo>
                  <a:lnTo>
                    <a:pt x="721995" y="544449"/>
                  </a:lnTo>
                  <a:lnTo>
                    <a:pt x="683005" y="544449"/>
                  </a:lnTo>
                  <a:lnTo>
                    <a:pt x="672940" y="536601"/>
                  </a:lnTo>
                  <a:close/>
                </a:path>
                <a:path w="737870" h="577850">
                  <a:moveTo>
                    <a:pt x="682334" y="524535"/>
                  </a:moveTo>
                  <a:lnTo>
                    <a:pt x="672940" y="536601"/>
                  </a:lnTo>
                  <a:lnTo>
                    <a:pt x="683005" y="544449"/>
                  </a:lnTo>
                  <a:lnTo>
                    <a:pt x="692403" y="532384"/>
                  </a:lnTo>
                  <a:lnTo>
                    <a:pt x="682334" y="524535"/>
                  </a:lnTo>
                  <a:close/>
                </a:path>
                <a:path w="737870" h="577850">
                  <a:moveTo>
                    <a:pt x="701040" y="500506"/>
                  </a:moveTo>
                  <a:lnTo>
                    <a:pt x="682334" y="524535"/>
                  </a:lnTo>
                  <a:lnTo>
                    <a:pt x="692403" y="532384"/>
                  </a:lnTo>
                  <a:lnTo>
                    <a:pt x="683005" y="544449"/>
                  </a:lnTo>
                  <a:lnTo>
                    <a:pt x="721995" y="544449"/>
                  </a:lnTo>
                  <a:lnTo>
                    <a:pt x="701040" y="500506"/>
                  </a:lnTo>
                  <a:close/>
                </a:path>
                <a:path w="737870" h="577850">
                  <a:moveTo>
                    <a:pt x="9398" y="0"/>
                  </a:moveTo>
                  <a:lnTo>
                    <a:pt x="0" y="11937"/>
                  </a:lnTo>
                  <a:lnTo>
                    <a:pt x="672940" y="536601"/>
                  </a:lnTo>
                  <a:lnTo>
                    <a:pt x="682334" y="524535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780403" y="2835401"/>
            <a:ext cx="102679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Slope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)</a:t>
            </a:r>
            <a:r>
              <a:rPr dirty="0" sz="1000" spc="-10">
                <a:latin typeface="Times New Roman"/>
                <a:cs typeface="Times New Roman"/>
              </a:rPr>
              <a:t> decreased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942838" y="4480305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247894" y="1982851"/>
            <a:ext cx="70612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25" i="1">
                <a:latin typeface="Times New Roman"/>
                <a:cs typeface="Times New Roman"/>
              </a:rPr>
              <a:t>a</a:t>
            </a:r>
            <a:r>
              <a:rPr dirty="0" sz="1100" spc="-25">
                <a:latin typeface="Times New Roman"/>
                <a:cs typeface="Times New Roman"/>
              </a:rPr>
              <a:t>=2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513070" y="2462910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5" y="241426"/>
                </a:lnTo>
                <a:lnTo>
                  <a:pt x="595121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1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047490" y="3447033"/>
            <a:ext cx="3371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 i="1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=</a:t>
            </a:r>
            <a:r>
              <a:rPr dirty="0" sz="1000" spc="-20">
                <a:latin typeface="Times New Roman"/>
                <a:cs typeface="Times New Roman"/>
              </a:rPr>
              <a:t>1/3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400550" y="3552571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6" y="241426"/>
                </a:lnTo>
                <a:lnTo>
                  <a:pt x="595122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2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519929" y="3332733"/>
            <a:ext cx="3371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 i="1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=</a:t>
            </a:r>
            <a:r>
              <a:rPr dirty="0" sz="1000" spc="-20">
                <a:latin typeface="Times New Roman"/>
                <a:cs typeface="Times New Roman"/>
              </a:rPr>
              <a:t>1/2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872990" y="3438271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6" y="241426"/>
                </a:lnTo>
                <a:lnTo>
                  <a:pt x="595122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2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004053" y="3149854"/>
            <a:ext cx="23812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 i="1">
                <a:latin typeface="Times New Roman"/>
                <a:cs typeface="Times New Roman"/>
              </a:rPr>
              <a:t>a</a:t>
            </a:r>
            <a:r>
              <a:rPr dirty="0" sz="1100" spc="-25">
                <a:latin typeface="Times New Roman"/>
                <a:cs typeface="Times New Roman"/>
              </a:rPr>
              <a:t>=</a:t>
            </a:r>
            <a:r>
              <a:rPr dirty="0" sz="1000" spc="-25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246370" y="3247770"/>
            <a:ext cx="2501900" cy="949325"/>
            <a:chOff x="5246370" y="3247770"/>
            <a:chExt cx="2501900" cy="949325"/>
          </a:xfrm>
        </p:grpSpPr>
        <p:sp>
          <p:nvSpPr>
            <p:cNvPr id="26" name="object 26" descr=""/>
            <p:cNvSpPr/>
            <p:nvPr/>
          </p:nvSpPr>
          <p:spPr>
            <a:xfrm>
              <a:off x="5246370" y="3247770"/>
              <a:ext cx="595630" cy="241935"/>
            </a:xfrm>
            <a:custGeom>
              <a:avLst/>
              <a:gdLst/>
              <a:ahLst/>
              <a:cxnLst/>
              <a:rect l="l" t="t" r="r" b="b"/>
              <a:pathLst>
                <a:path w="595629" h="241935">
                  <a:moveTo>
                    <a:pt x="521664" y="211737"/>
                  </a:moveTo>
                  <a:lnTo>
                    <a:pt x="510285" y="241426"/>
                  </a:lnTo>
                  <a:lnTo>
                    <a:pt x="595121" y="233044"/>
                  </a:lnTo>
                  <a:lnTo>
                    <a:pt x="579780" y="216280"/>
                  </a:lnTo>
                  <a:lnTo>
                    <a:pt x="533526" y="216280"/>
                  </a:lnTo>
                  <a:lnTo>
                    <a:pt x="521664" y="211737"/>
                  </a:lnTo>
                  <a:close/>
                </a:path>
                <a:path w="595629" h="241935">
                  <a:moveTo>
                    <a:pt x="526239" y="199800"/>
                  </a:moveTo>
                  <a:lnTo>
                    <a:pt x="521664" y="211737"/>
                  </a:lnTo>
                  <a:lnTo>
                    <a:pt x="533526" y="216280"/>
                  </a:lnTo>
                  <a:lnTo>
                    <a:pt x="538099" y="204342"/>
                  </a:lnTo>
                  <a:lnTo>
                    <a:pt x="526239" y="199800"/>
                  </a:lnTo>
                  <a:close/>
                </a:path>
                <a:path w="595629" h="241935">
                  <a:moveTo>
                    <a:pt x="537590" y="170179"/>
                  </a:moveTo>
                  <a:lnTo>
                    <a:pt x="526239" y="199800"/>
                  </a:lnTo>
                  <a:lnTo>
                    <a:pt x="538099" y="204342"/>
                  </a:lnTo>
                  <a:lnTo>
                    <a:pt x="533526" y="216280"/>
                  </a:lnTo>
                  <a:lnTo>
                    <a:pt x="579780" y="216280"/>
                  </a:lnTo>
                  <a:lnTo>
                    <a:pt x="537590" y="170179"/>
                  </a:lnTo>
                  <a:close/>
                </a:path>
                <a:path w="595629" h="241935">
                  <a:moveTo>
                    <a:pt x="4571" y="0"/>
                  </a:moveTo>
                  <a:lnTo>
                    <a:pt x="0" y="11937"/>
                  </a:lnTo>
                  <a:lnTo>
                    <a:pt x="521664" y="211737"/>
                  </a:lnTo>
                  <a:lnTo>
                    <a:pt x="526239" y="199800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02552" y="3253739"/>
              <a:ext cx="1045844" cy="943610"/>
            </a:xfrm>
            <a:custGeom>
              <a:avLst/>
              <a:gdLst/>
              <a:ahLst/>
              <a:cxnLst/>
              <a:rect l="l" t="t" r="r" b="b"/>
              <a:pathLst>
                <a:path w="1045845" h="943610">
                  <a:moveTo>
                    <a:pt x="1045463" y="0"/>
                  </a:moveTo>
                  <a:lnTo>
                    <a:pt x="0" y="0"/>
                  </a:lnTo>
                  <a:lnTo>
                    <a:pt x="0" y="943356"/>
                  </a:lnTo>
                  <a:lnTo>
                    <a:pt x="1045463" y="943356"/>
                  </a:lnTo>
                  <a:lnTo>
                    <a:pt x="1045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734311" y="5070221"/>
            <a:ext cx="6308090" cy="27876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875"/>
              </a:lnSpc>
            </a:pPr>
            <a:r>
              <a:rPr dirty="0" sz="1600">
                <a:latin typeface="Times New Roman"/>
                <a:cs typeface="Times New Roman"/>
              </a:rPr>
              <a:t>Figure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1.5: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Sigmoid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function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various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slope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(a)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values.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45844" y="2997834"/>
            <a:ext cx="1639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Times New Roman"/>
                <a:cs typeface="Times New Roman"/>
              </a:rPr>
              <a:t>y=1/(1+exp(-</a:t>
            </a:r>
            <a:r>
              <a:rPr dirty="0" sz="1800" spc="-20" i="1">
                <a:latin typeface="Times New Roman"/>
                <a:cs typeface="Times New Roman"/>
              </a:rPr>
              <a:t>ax))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22044" y="514857"/>
            <a:ext cx="423672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Ability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of</a:t>
            </a:r>
            <a:r>
              <a:rPr dirty="0" sz="3200" spc="-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Single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Neuron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200400" y="1905000"/>
            <a:ext cx="4419600" cy="3505200"/>
          </a:xfrm>
          <a:custGeom>
            <a:avLst/>
            <a:gdLst/>
            <a:ahLst/>
            <a:cxnLst/>
            <a:rect l="l" t="t" r="r" b="b"/>
            <a:pathLst>
              <a:path w="4419600" h="3505200">
                <a:moveTo>
                  <a:pt x="0" y="1752600"/>
                </a:moveTo>
                <a:lnTo>
                  <a:pt x="639" y="1710015"/>
                </a:lnTo>
                <a:lnTo>
                  <a:pt x="2548" y="1667679"/>
                </a:lnTo>
                <a:lnTo>
                  <a:pt x="5711" y="1625605"/>
                </a:lnTo>
                <a:lnTo>
                  <a:pt x="10115" y="1583803"/>
                </a:lnTo>
                <a:lnTo>
                  <a:pt x="15745" y="1542285"/>
                </a:lnTo>
                <a:lnTo>
                  <a:pt x="22586" y="1501062"/>
                </a:lnTo>
                <a:lnTo>
                  <a:pt x="30624" y="1460146"/>
                </a:lnTo>
                <a:lnTo>
                  <a:pt x="39844" y="1419548"/>
                </a:lnTo>
                <a:lnTo>
                  <a:pt x="50233" y="1379280"/>
                </a:lnTo>
                <a:lnTo>
                  <a:pt x="61775" y="1339353"/>
                </a:lnTo>
                <a:lnTo>
                  <a:pt x="74456" y="1299779"/>
                </a:lnTo>
                <a:lnTo>
                  <a:pt x="88262" y="1260569"/>
                </a:lnTo>
                <a:lnTo>
                  <a:pt x="103177" y="1221735"/>
                </a:lnTo>
                <a:lnTo>
                  <a:pt x="119189" y="1183288"/>
                </a:lnTo>
                <a:lnTo>
                  <a:pt x="136281" y="1145239"/>
                </a:lnTo>
                <a:lnTo>
                  <a:pt x="154441" y="1107600"/>
                </a:lnTo>
                <a:lnTo>
                  <a:pt x="173652" y="1070383"/>
                </a:lnTo>
                <a:lnTo>
                  <a:pt x="193901" y="1033599"/>
                </a:lnTo>
                <a:lnTo>
                  <a:pt x="215174" y="997260"/>
                </a:lnTo>
                <a:lnTo>
                  <a:pt x="237456" y="961376"/>
                </a:lnTo>
                <a:lnTo>
                  <a:pt x="260732" y="925959"/>
                </a:lnTo>
                <a:lnTo>
                  <a:pt x="284987" y="891022"/>
                </a:lnTo>
                <a:lnTo>
                  <a:pt x="310209" y="856575"/>
                </a:lnTo>
                <a:lnTo>
                  <a:pt x="336381" y="822630"/>
                </a:lnTo>
                <a:lnTo>
                  <a:pt x="363489" y="789198"/>
                </a:lnTo>
                <a:lnTo>
                  <a:pt x="391520" y="756291"/>
                </a:lnTo>
                <a:lnTo>
                  <a:pt x="420458" y="723920"/>
                </a:lnTo>
                <a:lnTo>
                  <a:pt x="450290" y="692097"/>
                </a:lnTo>
                <a:lnTo>
                  <a:pt x="481000" y="660832"/>
                </a:lnTo>
                <a:lnTo>
                  <a:pt x="512574" y="630139"/>
                </a:lnTo>
                <a:lnTo>
                  <a:pt x="544998" y="600028"/>
                </a:lnTo>
                <a:lnTo>
                  <a:pt x="578257" y="570510"/>
                </a:lnTo>
                <a:lnTo>
                  <a:pt x="612337" y="541598"/>
                </a:lnTo>
                <a:lnTo>
                  <a:pt x="647223" y="513302"/>
                </a:lnTo>
                <a:lnTo>
                  <a:pt x="682901" y="485634"/>
                </a:lnTo>
                <a:lnTo>
                  <a:pt x="719357" y="458605"/>
                </a:lnTo>
                <a:lnTo>
                  <a:pt x="756575" y="432228"/>
                </a:lnTo>
                <a:lnTo>
                  <a:pt x="794542" y="406513"/>
                </a:lnTo>
                <a:lnTo>
                  <a:pt x="833242" y="381472"/>
                </a:lnTo>
                <a:lnTo>
                  <a:pt x="872662" y="357116"/>
                </a:lnTo>
                <a:lnTo>
                  <a:pt x="912788" y="333457"/>
                </a:lnTo>
                <a:lnTo>
                  <a:pt x="953603" y="310506"/>
                </a:lnTo>
                <a:lnTo>
                  <a:pt x="995095" y="288276"/>
                </a:lnTo>
                <a:lnTo>
                  <a:pt x="1037249" y="266776"/>
                </a:lnTo>
                <a:lnTo>
                  <a:pt x="1080049" y="246019"/>
                </a:lnTo>
                <a:lnTo>
                  <a:pt x="1123482" y="226017"/>
                </a:lnTo>
                <a:lnTo>
                  <a:pt x="1167534" y="206780"/>
                </a:lnTo>
                <a:lnTo>
                  <a:pt x="1212189" y="188320"/>
                </a:lnTo>
                <a:lnTo>
                  <a:pt x="1257434" y="170649"/>
                </a:lnTo>
                <a:lnTo>
                  <a:pt x="1303253" y="153778"/>
                </a:lnTo>
                <a:lnTo>
                  <a:pt x="1349632" y="137719"/>
                </a:lnTo>
                <a:lnTo>
                  <a:pt x="1396558" y="122483"/>
                </a:lnTo>
                <a:lnTo>
                  <a:pt x="1444015" y="108081"/>
                </a:lnTo>
                <a:lnTo>
                  <a:pt x="1491989" y="94525"/>
                </a:lnTo>
                <a:lnTo>
                  <a:pt x="1540465" y="81827"/>
                </a:lnTo>
                <a:lnTo>
                  <a:pt x="1589429" y="69998"/>
                </a:lnTo>
                <a:lnTo>
                  <a:pt x="1638867" y="59049"/>
                </a:lnTo>
                <a:lnTo>
                  <a:pt x="1688764" y="48992"/>
                </a:lnTo>
                <a:lnTo>
                  <a:pt x="1739106" y="39838"/>
                </a:lnTo>
                <a:lnTo>
                  <a:pt x="1789877" y="31599"/>
                </a:lnTo>
                <a:lnTo>
                  <a:pt x="1841065" y="24287"/>
                </a:lnTo>
                <a:lnTo>
                  <a:pt x="1892653" y="17912"/>
                </a:lnTo>
                <a:lnTo>
                  <a:pt x="1944629" y="12487"/>
                </a:lnTo>
                <a:lnTo>
                  <a:pt x="1996976" y="8022"/>
                </a:lnTo>
                <a:lnTo>
                  <a:pt x="2049681" y="4529"/>
                </a:lnTo>
                <a:lnTo>
                  <a:pt x="2102730" y="2020"/>
                </a:lnTo>
                <a:lnTo>
                  <a:pt x="2156108" y="507"/>
                </a:lnTo>
                <a:lnTo>
                  <a:pt x="2209800" y="0"/>
                </a:lnTo>
                <a:lnTo>
                  <a:pt x="2263491" y="507"/>
                </a:lnTo>
                <a:lnTo>
                  <a:pt x="2316869" y="2020"/>
                </a:lnTo>
                <a:lnTo>
                  <a:pt x="2369918" y="4529"/>
                </a:lnTo>
                <a:lnTo>
                  <a:pt x="2422623" y="8022"/>
                </a:lnTo>
                <a:lnTo>
                  <a:pt x="2474970" y="12487"/>
                </a:lnTo>
                <a:lnTo>
                  <a:pt x="2526946" y="17912"/>
                </a:lnTo>
                <a:lnTo>
                  <a:pt x="2578534" y="24287"/>
                </a:lnTo>
                <a:lnTo>
                  <a:pt x="2629722" y="31599"/>
                </a:lnTo>
                <a:lnTo>
                  <a:pt x="2680493" y="39838"/>
                </a:lnTo>
                <a:lnTo>
                  <a:pt x="2730835" y="48992"/>
                </a:lnTo>
                <a:lnTo>
                  <a:pt x="2780732" y="59049"/>
                </a:lnTo>
                <a:lnTo>
                  <a:pt x="2830170" y="69998"/>
                </a:lnTo>
                <a:lnTo>
                  <a:pt x="2879134" y="81827"/>
                </a:lnTo>
                <a:lnTo>
                  <a:pt x="2927610" y="94525"/>
                </a:lnTo>
                <a:lnTo>
                  <a:pt x="2975584" y="108081"/>
                </a:lnTo>
                <a:lnTo>
                  <a:pt x="3023041" y="122483"/>
                </a:lnTo>
                <a:lnTo>
                  <a:pt x="3069967" y="137719"/>
                </a:lnTo>
                <a:lnTo>
                  <a:pt x="3116346" y="153778"/>
                </a:lnTo>
                <a:lnTo>
                  <a:pt x="3162165" y="170649"/>
                </a:lnTo>
                <a:lnTo>
                  <a:pt x="3207410" y="188320"/>
                </a:lnTo>
                <a:lnTo>
                  <a:pt x="3252065" y="206780"/>
                </a:lnTo>
                <a:lnTo>
                  <a:pt x="3296117" y="226017"/>
                </a:lnTo>
                <a:lnTo>
                  <a:pt x="3339550" y="246019"/>
                </a:lnTo>
                <a:lnTo>
                  <a:pt x="3382350" y="266776"/>
                </a:lnTo>
                <a:lnTo>
                  <a:pt x="3424504" y="288276"/>
                </a:lnTo>
                <a:lnTo>
                  <a:pt x="3465996" y="310506"/>
                </a:lnTo>
                <a:lnTo>
                  <a:pt x="3506811" y="333457"/>
                </a:lnTo>
                <a:lnTo>
                  <a:pt x="3546937" y="357116"/>
                </a:lnTo>
                <a:lnTo>
                  <a:pt x="3586357" y="381472"/>
                </a:lnTo>
                <a:lnTo>
                  <a:pt x="3625057" y="406513"/>
                </a:lnTo>
                <a:lnTo>
                  <a:pt x="3663024" y="432228"/>
                </a:lnTo>
                <a:lnTo>
                  <a:pt x="3700242" y="458605"/>
                </a:lnTo>
                <a:lnTo>
                  <a:pt x="3736698" y="485634"/>
                </a:lnTo>
                <a:lnTo>
                  <a:pt x="3772376" y="513302"/>
                </a:lnTo>
                <a:lnTo>
                  <a:pt x="3807262" y="541598"/>
                </a:lnTo>
                <a:lnTo>
                  <a:pt x="3841342" y="570510"/>
                </a:lnTo>
                <a:lnTo>
                  <a:pt x="3874601" y="600028"/>
                </a:lnTo>
                <a:lnTo>
                  <a:pt x="3907025" y="630139"/>
                </a:lnTo>
                <a:lnTo>
                  <a:pt x="3938599" y="660832"/>
                </a:lnTo>
                <a:lnTo>
                  <a:pt x="3969309" y="692097"/>
                </a:lnTo>
                <a:lnTo>
                  <a:pt x="3999141" y="723920"/>
                </a:lnTo>
                <a:lnTo>
                  <a:pt x="4028079" y="756291"/>
                </a:lnTo>
                <a:lnTo>
                  <a:pt x="4056110" y="789198"/>
                </a:lnTo>
                <a:lnTo>
                  <a:pt x="4083218" y="822630"/>
                </a:lnTo>
                <a:lnTo>
                  <a:pt x="4109390" y="856575"/>
                </a:lnTo>
                <a:lnTo>
                  <a:pt x="4134612" y="891022"/>
                </a:lnTo>
                <a:lnTo>
                  <a:pt x="4158867" y="925959"/>
                </a:lnTo>
                <a:lnTo>
                  <a:pt x="4182143" y="961376"/>
                </a:lnTo>
                <a:lnTo>
                  <a:pt x="4204425" y="997260"/>
                </a:lnTo>
                <a:lnTo>
                  <a:pt x="4225698" y="1033599"/>
                </a:lnTo>
                <a:lnTo>
                  <a:pt x="4245947" y="1070383"/>
                </a:lnTo>
                <a:lnTo>
                  <a:pt x="4265158" y="1107600"/>
                </a:lnTo>
                <a:lnTo>
                  <a:pt x="4283318" y="1145239"/>
                </a:lnTo>
                <a:lnTo>
                  <a:pt x="4300410" y="1183288"/>
                </a:lnTo>
                <a:lnTo>
                  <a:pt x="4316422" y="1221735"/>
                </a:lnTo>
                <a:lnTo>
                  <a:pt x="4331337" y="1260569"/>
                </a:lnTo>
                <a:lnTo>
                  <a:pt x="4345143" y="1299779"/>
                </a:lnTo>
                <a:lnTo>
                  <a:pt x="4357824" y="1339353"/>
                </a:lnTo>
                <a:lnTo>
                  <a:pt x="4369366" y="1379280"/>
                </a:lnTo>
                <a:lnTo>
                  <a:pt x="4379755" y="1419548"/>
                </a:lnTo>
                <a:lnTo>
                  <a:pt x="4388975" y="1460146"/>
                </a:lnTo>
                <a:lnTo>
                  <a:pt x="4397013" y="1501062"/>
                </a:lnTo>
                <a:lnTo>
                  <a:pt x="4403854" y="1542285"/>
                </a:lnTo>
                <a:lnTo>
                  <a:pt x="4409484" y="1583803"/>
                </a:lnTo>
                <a:lnTo>
                  <a:pt x="4413888" y="1625605"/>
                </a:lnTo>
                <a:lnTo>
                  <a:pt x="4417051" y="1667679"/>
                </a:lnTo>
                <a:lnTo>
                  <a:pt x="4418960" y="1710015"/>
                </a:lnTo>
                <a:lnTo>
                  <a:pt x="4419600" y="1752600"/>
                </a:lnTo>
                <a:lnTo>
                  <a:pt x="4418960" y="1795184"/>
                </a:lnTo>
                <a:lnTo>
                  <a:pt x="4417051" y="1837520"/>
                </a:lnTo>
                <a:lnTo>
                  <a:pt x="4413888" y="1879594"/>
                </a:lnTo>
                <a:lnTo>
                  <a:pt x="4409484" y="1921396"/>
                </a:lnTo>
                <a:lnTo>
                  <a:pt x="4403854" y="1962914"/>
                </a:lnTo>
                <a:lnTo>
                  <a:pt x="4397013" y="2004137"/>
                </a:lnTo>
                <a:lnTo>
                  <a:pt x="4388975" y="2045053"/>
                </a:lnTo>
                <a:lnTo>
                  <a:pt x="4379755" y="2085651"/>
                </a:lnTo>
                <a:lnTo>
                  <a:pt x="4369366" y="2125919"/>
                </a:lnTo>
                <a:lnTo>
                  <a:pt x="4357824" y="2165846"/>
                </a:lnTo>
                <a:lnTo>
                  <a:pt x="4345143" y="2205420"/>
                </a:lnTo>
                <a:lnTo>
                  <a:pt x="4331337" y="2244630"/>
                </a:lnTo>
                <a:lnTo>
                  <a:pt x="4316422" y="2283464"/>
                </a:lnTo>
                <a:lnTo>
                  <a:pt x="4300410" y="2321911"/>
                </a:lnTo>
                <a:lnTo>
                  <a:pt x="4283318" y="2359960"/>
                </a:lnTo>
                <a:lnTo>
                  <a:pt x="4265158" y="2397599"/>
                </a:lnTo>
                <a:lnTo>
                  <a:pt x="4245947" y="2434816"/>
                </a:lnTo>
                <a:lnTo>
                  <a:pt x="4225698" y="2471600"/>
                </a:lnTo>
                <a:lnTo>
                  <a:pt x="4204425" y="2507939"/>
                </a:lnTo>
                <a:lnTo>
                  <a:pt x="4182143" y="2543823"/>
                </a:lnTo>
                <a:lnTo>
                  <a:pt x="4158867" y="2579240"/>
                </a:lnTo>
                <a:lnTo>
                  <a:pt x="4134612" y="2614177"/>
                </a:lnTo>
                <a:lnTo>
                  <a:pt x="4109390" y="2648624"/>
                </a:lnTo>
                <a:lnTo>
                  <a:pt x="4083218" y="2682569"/>
                </a:lnTo>
                <a:lnTo>
                  <a:pt x="4056110" y="2716001"/>
                </a:lnTo>
                <a:lnTo>
                  <a:pt x="4028079" y="2748908"/>
                </a:lnTo>
                <a:lnTo>
                  <a:pt x="3999141" y="2781279"/>
                </a:lnTo>
                <a:lnTo>
                  <a:pt x="3969309" y="2813102"/>
                </a:lnTo>
                <a:lnTo>
                  <a:pt x="3938599" y="2844367"/>
                </a:lnTo>
                <a:lnTo>
                  <a:pt x="3907025" y="2875060"/>
                </a:lnTo>
                <a:lnTo>
                  <a:pt x="3874601" y="2905171"/>
                </a:lnTo>
                <a:lnTo>
                  <a:pt x="3841342" y="2934689"/>
                </a:lnTo>
                <a:lnTo>
                  <a:pt x="3807262" y="2963601"/>
                </a:lnTo>
                <a:lnTo>
                  <a:pt x="3772376" y="2991897"/>
                </a:lnTo>
                <a:lnTo>
                  <a:pt x="3736698" y="3019565"/>
                </a:lnTo>
                <a:lnTo>
                  <a:pt x="3700242" y="3046594"/>
                </a:lnTo>
                <a:lnTo>
                  <a:pt x="3663024" y="3072971"/>
                </a:lnTo>
                <a:lnTo>
                  <a:pt x="3625057" y="3098686"/>
                </a:lnTo>
                <a:lnTo>
                  <a:pt x="3586357" y="3123727"/>
                </a:lnTo>
                <a:lnTo>
                  <a:pt x="3546937" y="3148083"/>
                </a:lnTo>
                <a:lnTo>
                  <a:pt x="3506811" y="3171742"/>
                </a:lnTo>
                <a:lnTo>
                  <a:pt x="3465996" y="3194693"/>
                </a:lnTo>
                <a:lnTo>
                  <a:pt x="3424504" y="3216923"/>
                </a:lnTo>
                <a:lnTo>
                  <a:pt x="3382350" y="3238423"/>
                </a:lnTo>
                <a:lnTo>
                  <a:pt x="3339550" y="3259180"/>
                </a:lnTo>
                <a:lnTo>
                  <a:pt x="3296117" y="3279182"/>
                </a:lnTo>
                <a:lnTo>
                  <a:pt x="3252065" y="3298419"/>
                </a:lnTo>
                <a:lnTo>
                  <a:pt x="3207410" y="3316879"/>
                </a:lnTo>
                <a:lnTo>
                  <a:pt x="3162165" y="3334550"/>
                </a:lnTo>
                <a:lnTo>
                  <a:pt x="3116346" y="3351421"/>
                </a:lnTo>
                <a:lnTo>
                  <a:pt x="3069967" y="3367480"/>
                </a:lnTo>
                <a:lnTo>
                  <a:pt x="3023041" y="3382716"/>
                </a:lnTo>
                <a:lnTo>
                  <a:pt x="2975584" y="3397118"/>
                </a:lnTo>
                <a:lnTo>
                  <a:pt x="2927610" y="3410674"/>
                </a:lnTo>
                <a:lnTo>
                  <a:pt x="2879134" y="3423372"/>
                </a:lnTo>
                <a:lnTo>
                  <a:pt x="2830170" y="3435201"/>
                </a:lnTo>
                <a:lnTo>
                  <a:pt x="2780732" y="3446150"/>
                </a:lnTo>
                <a:lnTo>
                  <a:pt x="2730835" y="3456207"/>
                </a:lnTo>
                <a:lnTo>
                  <a:pt x="2680493" y="3465361"/>
                </a:lnTo>
                <a:lnTo>
                  <a:pt x="2629722" y="3473600"/>
                </a:lnTo>
                <a:lnTo>
                  <a:pt x="2578534" y="3480912"/>
                </a:lnTo>
                <a:lnTo>
                  <a:pt x="2526946" y="3487287"/>
                </a:lnTo>
                <a:lnTo>
                  <a:pt x="2474970" y="3492712"/>
                </a:lnTo>
                <a:lnTo>
                  <a:pt x="2422623" y="3497177"/>
                </a:lnTo>
                <a:lnTo>
                  <a:pt x="2369918" y="3500670"/>
                </a:lnTo>
                <a:lnTo>
                  <a:pt x="2316869" y="3503179"/>
                </a:lnTo>
                <a:lnTo>
                  <a:pt x="2263491" y="3504692"/>
                </a:lnTo>
                <a:lnTo>
                  <a:pt x="2209800" y="3505200"/>
                </a:lnTo>
                <a:lnTo>
                  <a:pt x="2156108" y="3504692"/>
                </a:lnTo>
                <a:lnTo>
                  <a:pt x="2102730" y="3503179"/>
                </a:lnTo>
                <a:lnTo>
                  <a:pt x="2049681" y="3500670"/>
                </a:lnTo>
                <a:lnTo>
                  <a:pt x="1996976" y="3497177"/>
                </a:lnTo>
                <a:lnTo>
                  <a:pt x="1944629" y="3492712"/>
                </a:lnTo>
                <a:lnTo>
                  <a:pt x="1892653" y="3487287"/>
                </a:lnTo>
                <a:lnTo>
                  <a:pt x="1841065" y="3480912"/>
                </a:lnTo>
                <a:lnTo>
                  <a:pt x="1789877" y="3473600"/>
                </a:lnTo>
                <a:lnTo>
                  <a:pt x="1739106" y="3465361"/>
                </a:lnTo>
                <a:lnTo>
                  <a:pt x="1688764" y="3456207"/>
                </a:lnTo>
                <a:lnTo>
                  <a:pt x="1638867" y="3446150"/>
                </a:lnTo>
                <a:lnTo>
                  <a:pt x="1589429" y="3435201"/>
                </a:lnTo>
                <a:lnTo>
                  <a:pt x="1540465" y="3423372"/>
                </a:lnTo>
                <a:lnTo>
                  <a:pt x="1491989" y="3410674"/>
                </a:lnTo>
                <a:lnTo>
                  <a:pt x="1444015" y="3397118"/>
                </a:lnTo>
                <a:lnTo>
                  <a:pt x="1396558" y="3382716"/>
                </a:lnTo>
                <a:lnTo>
                  <a:pt x="1349632" y="3367480"/>
                </a:lnTo>
                <a:lnTo>
                  <a:pt x="1303253" y="3351421"/>
                </a:lnTo>
                <a:lnTo>
                  <a:pt x="1257434" y="3334550"/>
                </a:lnTo>
                <a:lnTo>
                  <a:pt x="1212189" y="3316879"/>
                </a:lnTo>
                <a:lnTo>
                  <a:pt x="1167534" y="3298419"/>
                </a:lnTo>
                <a:lnTo>
                  <a:pt x="1123482" y="3279182"/>
                </a:lnTo>
                <a:lnTo>
                  <a:pt x="1080049" y="3259180"/>
                </a:lnTo>
                <a:lnTo>
                  <a:pt x="1037249" y="3238423"/>
                </a:lnTo>
                <a:lnTo>
                  <a:pt x="995095" y="3216923"/>
                </a:lnTo>
                <a:lnTo>
                  <a:pt x="953603" y="3194693"/>
                </a:lnTo>
                <a:lnTo>
                  <a:pt x="912788" y="3171742"/>
                </a:lnTo>
                <a:lnTo>
                  <a:pt x="872662" y="3148083"/>
                </a:lnTo>
                <a:lnTo>
                  <a:pt x="833242" y="3123727"/>
                </a:lnTo>
                <a:lnTo>
                  <a:pt x="794542" y="3098686"/>
                </a:lnTo>
                <a:lnTo>
                  <a:pt x="756575" y="3072971"/>
                </a:lnTo>
                <a:lnTo>
                  <a:pt x="719357" y="3046594"/>
                </a:lnTo>
                <a:lnTo>
                  <a:pt x="682901" y="3019565"/>
                </a:lnTo>
                <a:lnTo>
                  <a:pt x="647223" y="2991897"/>
                </a:lnTo>
                <a:lnTo>
                  <a:pt x="612337" y="2963601"/>
                </a:lnTo>
                <a:lnTo>
                  <a:pt x="578257" y="2934689"/>
                </a:lnTo>
                <a:lnTo>
                  <a:pt x="544998" y="2905171"/>
                </a:lnTo>
                <a:lnTo>
                  <a:pt x="512574" y="2875060"/>
                </a:lnTo>
                <a:lnTo>
                  <a:pt x="481000" y="2844367"/>
                </a:lnTo>
                <a:lnTo>
                  <a:pt x="450290" y="2813102"/>
                </a:lnTo>
                <a:lnTo>
                  <a:pt x="420458" y="2781279"/>
                </a:lnTo>
                <a:lnTo>
                  <a:pt x="391520" y="2748908"/>
                </a:lnTo>
                <a:lnTo>
                  <a:pt x="363489" y="2716001"/>
                </a:lnTo>
                <a:lnTo>
                  <a:pt x="336381" y="2682569"/>
                </a:lnTo>
                <a:lnTo>
                  <a:pt x="310209" y="2648624"/>
                </a:lnTo>
                <a:lnTo>
                  <a:pt x="284987" y="2614177"/>
                </a:lnTo>
                <a:lnTo>
                  <a:pt x="260732" y="2579240"/>
                </a:lnTo>
                <a:lnTo>
                  <a:pt x="237456" y="2543823"/>
                </a:lnTo>
                <a:lnTo>
                  <a:pt x="215174" y="2507939"/>
                </a:lnTo>
                <a:lnTo>
                  <a:pt x="193901" y="2471600"/>
                </a:lnTo>
                <a:lnTo>
                  <a:pt x="173652" y="2434816"/>
                </a:lnTo>
                <a:lnTo>
                  <a:pt x="154441" y="2397599"/>
                </a:lnTo>
                <a:lnTo>
                  <a:pt x="136281" y="2359960"/>
                </a:lnTo>
                <a:lnTo>
                  <a:pt x="119189" y="2321911"/>
                </a:lnTo>
                <a:lnTo>
                  <a:pt x="103177" y="2283464"/>
                </a:lnTo>
                <a:lnTo>
                  <a:pt x="88262" y="2244630"/>
                </a:lnTo>
                <a:lnTo>
                  <a:pt x="74456" y="2205420"/>
                </a:lnTo>
                <a:lnTo>
                  <a:pt x="61775" y="2165846"/>
                </a:lnTo>
                <a:lnTo>
                  <a:pt x="50233" y="2125919"/>
                </a:lnTo>
                <a:lnTo>
                  <a:pt x="39844" y="2085651"/>
                </a:lnTo>
                <a:lnTo>
                  <a:pt x="30624" y="2045053"/>
                </a:lnTo>
                <a:lnTo>
                  <a:pt x="22586" y="2004137"/>
                </a:lnTo>
                <a:lnTo>
                  <a:pt x="15745" y="1962914"/>
                </a:lnTo>
                <a:lnTo>
                  <a:pt x="10115" y="1921396"/>
                </a:lnTo>
                <a:lnTo>
                  <a:pt x="5711" y="1879594"/>
                </a:lnTo>
                <a:lnTo>
                  <a:pt x="2548" y="1837520"/>
                </a:lnTo>
                <a:lnTo>
                  <a:pt x="639" y="1795184"/>
                </a:lnTo>
                <a:lnTo>
                  <a:pt x="0" y="1752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294607" y="3466217"/>
            <a:ext cx="2419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5">
                <a:latin typeface="Symbol"/>
                <a:cs typeface="Symbol"/>
              </a:rPr>
              <a:t>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94607" y="2943696"/>
            <a:ext cx="2419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5">
                <a:latin typeface="Symbol"/>
                <a:cs typeface="Symbol"/>
              </a:rPr>
              <a:t>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69207" y="3898538"/>
            <a:ext cx="138176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dirty="0" baseline="10185" sz="4500" spc="-592">
                <a:latin typeface="Symbol"/>
                <a:cs typeface="Symbol"/>
              </a:rPr>
              <a:t></a:t>
            </a:r>
            <a:r>
              <a:rPr dirty="0" baseline="-12962" sz="4500" spc="-592">
                <a:latin typeface="Symbol"/>
                <a:cs typeface="Symbol"/>
              </a:rPr>
              <a:t></a:t>
            </a:r>
            <a:r>
              <a:rPr dirty="0" sz="3000" spc="-395">
                <a:latin typeface="Times New Roman"/>
                <a:cs typeface="Times New Roman"/>
              </a:rPr>
              <a:t>0</a:t>
            </a:r>
            <a:r>
              <a:rPr dirty="0" sz="3000">
                <a:latin typeface="Times New Roman"/>
                <a:cs typeface="Times New Roman"/>
              </a:rPr>
              <a:t>	</a:t>
            </a:r>
            <a:r>
              <a:rPr dirty="0" sz="3000" spc="165">
                <a:latin typeface="Times New Roman"/>
                <a:cs typeface="Times New Roman"/>
              </a:rPr>
              <a:t>else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31582" y="3181429"/>
            <a:ext cx="57848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6075" indent="-333375">
              <a:lnSpc>
                <a:spcPct val="100000"/>
              </a:lnSpc>
              <a:spcBef>
                <a:spcPts val="100"/>
              </a:spcBef>
              <a:buFont typeface="Symbol"/>
              <a:buChar char=""/>
              <a:tabLst>
                <a:tab pos="346075" algn="l"/>
              </a:tabLst>
            </a:pPr>
            <a:r>
              <a:rPr dirty="0" sz="3000" spc="160">
                <a:latin typeface="Times New Roman"/>
                <a:cs typeface="Times New Roman"/>
              </a:rPr>
              <a:t>0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63583" y="2954251"/>
            <a:ext cx="1530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70" i="1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41920" y="3703543"/>
            <a:ext cx="3937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60" i="1">
                <a:latin typeface="Times New Roman"/>
                <a:cs typeface="Times New Roman"/>
              </a:rPr>
              <a:t>i</a:t>
            </a:r>
            <a:r>
              <a:rPr dirty="0" sz="1750" spc="160">
                <a:latin typeface="Symbol"/>
                <a:cs typeface="Symbol"/>
              </a:rPr>
              <a:t></a:t>
            </a:r>
            <a:r>
              <a:rPr dirty="0" sz="1750" spc="16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69624" y="3086090"/>
            <a:ext cx="126047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500" spc="445">
                <a:latin typeface="Symbol"/>
                <a:cs typeface="Symbol"/>
              </a:rPr>
              <a:t></a:t>
            </a:r>
            <a:r>
              <a:rPr dirty="0" sz="4500" spc="-615">
                <a:latin typeface="Times New Roman"/>
                <a:cs typeface="Times New Roman"/>
              </a:rPr>
              <a:t> </a:t>
            </a:r>
            <a:r>
              <a:rPr dirty="0" baseline="13888" sz="4500" spc="127" i="1">
                <a:latin typeface="Times New Roman"/>
                <a:cs typeface="Times New Roman"/>
              </a:rPr>
              <a:t>w</a:t>
            </a:r>
            <a:r>
              <a:rPr dirty="0" sz="1750" spc="85" i="1">
                <a:latin typeface="Times New Roman"/>
                <a:cs typeface="Times New Roman"/>
              </a:rPr>
              <a:t>i</a:t>
            </a:r>
            <a:r>
              <a:rPr dirty="0" sz="1750" spc="-35" i="1">
                <a:latin typeface="Times New Roman"/>
                <a:cs typeface="Times New Roman"/>
              </a:rPr>
              <a:t> </a:t>
            </a:r>
            <a:r>
              <a:rPr dirty="0" baseline="13888" sz="4500" spc="120" i="1">
                <a:latin typeface="Times New Roman"/>
                <a:cs typeface="Times New Roman"/>
              </a:rPr>
              <a:t>x</a:t>
            </a:r>
            <a:r>
              <a:rPr dirty="0" sz="1750" spc="80" i="1"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98643" y="3154546"/>
            <a:ext cx="1687830" cy="5156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467359" algn="l"/>
              </a:tabLst>
            </a:pPr>
            <a:r>
              <a:rPr dirty="0" baseline="-30381" sz="4800" spc="120" i="1">
                <a:latin typeface="Symbol"/>
                <a:cs typeface="Symbol"/>
              </a:rPr>
              <a:t></a:t>
            </a:r>
            <a:r>
              <a:rPr dirty="0" baseline="-30381" sz="4800">
                <a:latin typeface="Times New Roman"/>
                <a:cs typeface="Times New Roman"/>
              </a:rPr>
              <a:t>	</a:t>
            </a:r>
            <a:r>
              <a:rPr dirty="0" baseline="-32407" sz="4500" spc="345">
                <a:latin typeface="Symbol"/>
                <a:cs typeface="Symbol"/>
              </a:rPr>
              <a:t></a:t>
            </a:r>
            <a:r>
              <a:rPr dirty="0" baseline="-32407" sz="4500" spc="60">
                <a:latin typeface="Times New Roman"/>
                <a:cs typeface="Times New Roman"/>
              </a:rPr>
              <a:t> </a:t>
            </a:r>
            <a:r>
              <a:rPr dirty="0" sz="3000" spc="210">
                <a:latin typeface="Symbol"/>
                <a:cs typeface="Symbol"/>
              </a:rPr>
              <a:t></a:t>
            </a:r>
            <a:r>
              <a:rPr dirty="0" sz="3000" spc="210">
                <a:latin typeface="Times New Roman"/>
                <a:cs typeface="Times New Roman"/>
              </a:rPr>
              <a:t>1</a:t>
            </a:r>
            <a:r>
              <a:rPr dirty="0" sz="3000" spc="370">
                <a:latin typeface="Times New Roman"/>
                <a:cs typeface="Times New Roman"/>
              </a:rPr>
              <a:t> </a:t>
            </a:r>
            <a:r>
              <a:rPr dirty="0" sz="3000" spc="75">
                <a:latin typeface="Times New Roman"/>
                <a:cs typeface="Times New Roman"/>
              </a:rPr>
              <a:t>if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90637" y="1138237"/>
            <a:ext cx="7016115" cy="5038725"/>
            <a:chOff x="1290637" y="1138237"/>
            <a:chExt cx="7016115" cy="5038725"/>
          </a:xfrm>
        </p:grpSpPr>
        <p:sp>
          <p:nvSpPr>
            <p:cNvPr id="16" name="object 16" descr=""/>
            <p:cNvSpPr/>
            <p:nvPr/>
          </p:nvSpPr>
          <p:spPr>
            <a:xfrm>
              <a:off x="1295400" y="1143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95400" y="1143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95400" y="2286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95400" y="2286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95400" y="3429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95400" y="3429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95400" y="4572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95400" y="4572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95400" y="5715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4"/>
                  </a:lnTo>
                  <a:lnTo>
                    <a:pt x="117574" y="39041"/>
                  </a:lnTo>
                  <a:lnTo>
                    <a:pt x="78105" y="66955"/>
                  </a:lnTo>
                  <a:lnTo>
                    <a:pt x="45541" y="100788"/>
                  </a:lnTo>
                  <a:lnTo>
                    <a:pt x="20955" y="139619"/>
                  </a:lnTo>
                  <a:lnTo>
                    <a:pt x="5417" y="182529"/>
                  </a:lnTo>
                  <a:lnTo>
                    <a:pt x="0" y="228600"/>
                  </a:lnTo>
                  <a:lnTo>
                    <a:pt x="5417" y="274670"/>
                  </a:lnTo>
                  <a:lnTo>
                    <a:pt x="20955" y="317580"/>
                  </a:lnTo>
                  <a:lnTo>
                    <a:pt x="45541" y="356411"/>
                  </a:lnTo>
                  <a:lnTo>
                    <a:pt x="78105" y="390244"/>
                  </a:lnTo>
                  <a:lnTo>
                    <a:pt x="117574" y="418158"/>
                  </a:lnTo>
                  <a:lnTo>
                    <a:pt x="162877" y="439235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5"/>
                  </a:lnTo>
                  <a:lnTo>
                    <a:pt x="415825" y="418158"/>
                  </a:lnTo>
                  <a:lnTo>
                    <a:pt x="455295" y="390244"/>
                  </a:lnTo>
                  <a:lnTo>
                    <a:pt x="487858" y="356411"/>
                  </a:lnTo>
                  <a:lnTo>
                    <a:pt x="512445" y="317580"/>
                  </a:lnTo>
                  <a:lnTo>
                    <a:pt x="527982" y="274670"/>
                  </a:lnTo>
                  <a:lnTo>
                    <a:pt x="533400" y="228600"/>
                  </a:lnTo>
                  <a:lnTo>
                    <a:pt x="527982" y="182529"/>
                  </a:lnTo>
                  <a:lnTo>
                    <a:pt x="512444" y="139619"/>
                  </a:lnTo>
                  <a:lnTo>
                    <a:pt x="487858" y="100788"/>
                  </a:lnTo>
                  <a:lnTo>
                    <a:pt x="455294" y="66955"/>
                  </a:lnTo>
                  <a:lnTo>
                    <a:pt x="415825" y="39041"/>
                  </a:lnTo>
                  <a:lnTo>
                    <a:pt x="370522" y="17964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95400" y="5715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29"/>
                  </a:lnTo>
                  <a:lnTo>
                    <a:pt x="20955" y="139619"/>
                  </a:lnTo>
                  <a:lnTo>
                    <a:pt x="45541" y="100788"/>
                  </a:lnTo>
                  <a:lnTo>
                    <a:pt x="78105" y="66955"/>
                  </a:lnTo>
                  <a:lnTo>
                    <a:pt x="117574" y="39041"/>
                  </a:lnTo>
                  <a:lnTo>
                    <a:pt x="162877" y="17964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4"/>
                  </a:lnTo>
                  <a:lnTo>
                    <a:pt x="415825" y="39041"/>
                  </a:lnTo>
                  <a:lnTo>
                    <a:pt x="455294" y="66955"/>
                  </a:lnTo>
                  <a:lnTo>
                    <a:pt x="487858" y="100788"/>
                  </a:lnTo>
                  <a:lnTo>
                    <a:pt x="512444" y="139619"/>
                  </a:lnTo>
                  <a:lnTo>
                    <a:pt x="527982" y="182529"/>
                  </a:lnTo>
                  <a:lnTo>
                    <a:pt x="533400" y="228600"/>
                  </a:lnTo>
                  <a:lnTo>
                    <a:pt x="527982" y="274670"/>
                  </a:lnTo>
                  <a:lnTo>
                    <a:pt x="512445" y="317580"/>
                  </a:lnTo>
                  <a:lnTo>
                    <a:pt x="487858" y="356411"/>
                  </a:lnTo>
                  <a:lnTo>
                    <a:pt x="455295" y="390244"/>
                  </a:lnTo>
                  <a:lnTo>
                    <a:pt x="415825" y="418158"/>
                  </a:lnTo>
                  <a:lnTo>
                    <a:pt x="370522" y="439235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5"/>
                  </a:lnTo>
                  <a:lnTo>
                    <a:pt x="117574" y="418158"/>
                  </a:lnTo>
                  <a:lnTo>
                    <a:pt x="78105" y="390244"/>
                  </a:lnTo>
                  <a:lnTo>
                    <a:pt x="45541" y="356411"/>
                  </a:lnTo>
                  <a:lnTo>
                    <a:pt x="20955" y="317580"/>
                  </a:lnTo>
                  <a:lnTo>
                    <a:pt x="5417" y="27467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813179" y="1362582"/>
              <a:ext cx="6493510" cy="4591685"/>
            </a:xfrm>
            <a:custGeom>
              <a:avLst/>
              <a:gdLst/>
              <a:ahLst/>
              <a:cxnLst/>
              <a:rect l="l" t="t" r="r" b="b"/>
              <a:pathLst>
                <a:path w="6493509" h="4591685">
                  <a:moveTo>
                    <a:pt x="1387983" y="2295779"/>
                  </a:moveTo>
                  <a:lnTo>
                    <a:pt x="1382458" y="2223897"/>
                  </a:lnTo>
                  <a:lnTo>
                    <a:pt x="1378204" y="2168398"/>
                  </a:lnTo>
                  <a:lnTo>
                    <a:pt x="1345526" y="2187994"/>
                  </a:lnTo>
                  <a:lnTo>
                    <a:pt x="32766" y="0"/>
                  </a:lnTo>
                  <a:lnTo>
                    <a:pt x="0" y="19558"/>
                  </a:lnTo>
                  <a:lnTo>
                    <a:pt x="1312837" y="2207476"/>
                  </a:lnTo>
                  <a:lnTo>
                    <a:pt x="1312608" y="2207742"/>
                  </a:lnTo>
                  <a:lnTo>
                    <a:pt x="1312278" y="2207945"/>
                  </a:lnTo>
                  <a:lnTo>
                    <a:pt x="28575" y="1138174"/>
                  </a:lnTo>
                  <a:lnTo>
                    <a:pt x="4191" y="1167384"/>
                  </a:lnTo>
                  <a:lnTo>
                    <a:pt x="1288034" y="2237270"/>
                  </a:lnTo>
                  <a:lnTo>
                    <a:pt x="1283017" y="2243302"/>
                  </a:lnTo>
                  <a:lnTo>
                    <a:pt x="1273683" y="2238629"/>
                  </a:lnTo>
                  <a:lnTo>
                    <a:pt x="1273683" y="2254516"/>
                  </a:lnTo>
                  <a:lnTo>
                    <a:pt x="1263650" y="2266569"/>
                  </a:lnTo>
                  <a:lnTo>
                    <a:pt x="1273683" y="2268931"/>
                  </a:lnTo>
                  <a:lnTo>
                    <a:pt x="1273683" y="2276729"/>
                  </a:lnTo>
                  <a:lnTo>
                    <a:pt x="16383" y="2276729"/>
                  </a:lnTo>
                  <a:lnTo>
                    <a:pt x="16383" y="2314829"/>
                  </a:lnTo>
                  <a:lnTo>
                    <a:pt x="1273683" y="2314829"/>
                  </a:lnTo>
                  <a:lnTo>
                    <a:pt x="1273683" y="2322639"/>
                  </a:lnTo>
                  <a:lnTo>
                    <a:pt x="1263650" y="2324989"/>
                  </a:lnTo>
                  <a:lnTo>
                    <a:pt x="1273683" y="2337054"/>
                  </a:lnTo>
                  <a:lnTo>
                    <a:pt x="1273683" y="2352929"/>
                  </a:lnTo>
                  <a:lnTo>
                    <a:pt x="1283004" y="2348268"/>
                  </a:lnTo>
                  <a:lnTo>
                    <a:pt x="1288034" y="2354300"/>
                  </a:lnTo>
                  <a:lnTo>
                    <a:pt x="4191" y="3424174"/>
                  </a:lnTo>
                  <a:lnTo>
                    <a:pt x="28575" y="3453384"/>
                  </a:lnTo>
                  <a:lnTo>
                    <a:pt x="1312278" y="2383637"/>
                  </a:lnTo>
                  <a:lnTo>
                    <a:pt x="1312608" y="2383840"/>
                  </a:lnTo>
                  <a:lnTo>
                    <a:pt x="1312748" y="2384018"/>
                  </a:lnTo>
                  <a:lnTo>
                    <a:pt x="0" y="4571974"/>
                  </a:lnTo>
                  <a:lnTo>
                    <a:pt x="32766" y="4591583"/>
                  </a:lnTo>
                  <a:lnTo>
                    <a:pt x="1345526" y="2403576"/>
                  </a:lnTo>
                  <a:lnTo>
                    <a:pt x="1378204" y="2423160"/>
                  </a:lnTo>
                  <a:lnTo>
                    <a:pt x="1382458" y="2367661"/>
                  </a:lnTo>
                  <a:lnTo>
                    <a:pt x="1387983" y="2295779"/>
                  </a:lnTo>
                  <a:close/>
                </a:path>
                <a:path w="6493509" h="4591685">
                  <a:moveTo>
                    <a:pt x="6493383" y="2295779"/>
                  </a:moveTo>
                  <a:lnTo>
                    <a:pt x="6455283" y="2276729"/>
                  </a:lnTo>
                  <a:lnTo>
                    <a:pt x="6302883" y="2200529"/>
                  </a:lnTo>
                  <a:lnTo>
                    <a:pt x="6302883" y="2276729"/>
                  </a:lnTo>
                  <a:lnTo>
                    <a:pt x="5807583" y="2276729"/>
                  </a:lnTo>
                  <a:lnTo>
                    <a:pt x="5807583" y="2314829"/>
                  </a:lnTo>
                  <a:lnTo>
                    <a:pt x="6302883" y="2314829"/>
                  </a:lnTo>
                  <a:lnTo>
                    <a:pt x="6302883" y="2391029"/>
                  </a:lnTo>
                  <a:lnTo>
                    <a:pt x="6455283" y="2314829"/>
                  </a:lnTo>
                  <a:lnTo>
                    <a:pt x="6493383" y="2295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806194" y="1697177"/>
            <a:ext cx="389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831594" y="3603116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67814" y="386219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842770" y="4608067"/>
            <a:ext cx="3886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4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425194" y="1087881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12494" y="2231262"/>
            <a:ext cx="795020" cy="8331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318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2</a:t>
            </a:r>
            <a:endParaRPr baseline="-20833" sz="1800">
              <a:latin typeface="Times New Roman"/>
              <a:cs typeface="Times New Roman"/>
            </a:endParaRPr>
          </a:p>
          <a:p>
            <a:pPr marL="431800">
              <a:lnSpc>
                <a:spcPts val="3180"/>
              </a:lnSpc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2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450594" y="3373958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07566" y="3633038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25194" y="4517516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4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12494" y="5660847"/>
            <a:ext cx="87121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507365" algn="l"/>
              </a:tabLst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5</a:t>
            </a:r>
            <a:r>
              <a:rPr dirty="0" baseline="-20833" sz="1800" i="1">
                <a:latin typeface="Times New Roman"/>
                <a:cs typeface="Times New Roman"/>
              </a:rPr>
              <a:t>	</a:t>
            </a: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5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3500628" y="1214627"/>
            <a:ext cx="542925" cy="1204595"/>
            <a:chOff x="3500628" y="1214627"/>
            <a:chExt cx="542925" cy="1204595"/>
          </a:xfrm>
        </p:grpSpPr>
        <p:sp>
          <p:nvSpPr>
            <p:cNvPr id="38" name="object 38" descr=""/>
            <p:cNvSpPr/>
            <p:nvPr/>
          </p:nvSpPr>
          <p:spPr>
            <a:xfrm>
              <a:off x="3773424" y="1662048"/>
              <a:ext cx="125095" cy="757555"/>
            </a:xfrm>
            <a:custGeom>
              <a:avLst/>
              <a:gdLst/>
              <a:ahLst/>
              <a:cxnLst/>
              <a:rect l="l" t="t" r="r" b="b"/>
              <a:pathLst>
                <a:path w="125095" h="757555">
                  <a:moveTo>
                    <a:pt x="48601" y="644479"/>
                  </a:moveTo>
                  <a:lnTo>
                    <a:pt x="10540" y="647318"/>
                  </a:lnTo>
                  <a:lnTo>
                    <a:pt x="76200" y="757047"/>
                  </a:lnTo>
                  <a:lnTo>
                    <a:pt x="114504" y="663448"/>
                  </a:lnTo>
                  <a:lnTo>
                    <a:pt x="50037" y="663448"/>
                  </a:lnTo>
                  <a:lnTo>
                    <a:pt x="48601" y="644479"/>
                  </a:lnTo>
                  <a:close/>
                </a:path>
                <a:path w="125095" h="757555">
                  <a:moveTo>
                    <a:pt x="86574" y="641646"/>
                  </a:moveTo>
                  <a:lnTo>
                    <a:pt x="48601" y="644479"/>
                  </a:lnTo>
                  <a:lnTo>
                    <a:pt x="50037" y="663448"/>
                  </a:lnTo>
                  <a:lnTo>
                    <a:pt x="88011" y="660653"/>
                  </a:lnTo>
                  <a:lnTo>
                    <a:pt x="86574" y="641646"/>
                  </a:lnTo>
                  <a:close/>
                </a:path>
                <a:path w="125095" h="757555">
                  <a:moveTo>
                    <a:pt x="124587" y="638810"/>
                  </a:moveTo>
                  <a:lnTo>
                    <a:pt x="86574" y="641646"/>
                  </a:lnTo>
                  <a:lnTo>
                    <a:pt x="88011" y="660653"/>
                  </a:lnTo>
                  <a:lnTo>
                    <a:pt x="50037" y="663448"/>
                  </a:lnTo>
                  <a:lnTo>
                    <a:pt x="114504" y="663448"/>
                  </a:lnTo>
                  <a:lnTo>
                    <a:pt x="124587" y="638810"/>
                  </a:lnTo>
                  <a:close/>
                </a:path>
                <a:path w="125095" h="757555">
                  <a:moveTo>
                    <a:pt x="38100" y="0"/>
                  </a:moveTo>
                  <a:lnTo>
                    <a:pt x="0" y="2793"/>
                  </a:lnTo>
                  <a:lnTo>
                    <a:pt x="48601" y="644479"/>
                  </a:lnTo>
                  <a:lnTo>
                    <a:pt x="86574" y="641646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05200" y="12191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4" y="317575"/>
                  </a:lnTo>
                  <a:lnTo>
                    <a:pt x="45541" y="356406"/>
                  </a:lnTo>
                  <a:lnTo>
                    <a:pt x="78104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5" y="139624"/>
                  </a:lnTo>
                  <a:lnTo>
                    <a:pt x="487858" y="100793"/>
                  </a:lnTo>
                  <a:lnTo>
                    <a:pt x="455295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505200" y="12191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5" y="66960"/>
                  </a:lnTo>
                  <a:lnTo>
                    <a:pt x="487858" y="100793"/>
                  </a:lnTo>
                  <a:lnTo>
                    <a:pt x="512445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4" y="390239"/>
                  </a:lnTo>
                  <a:lnTo>
                    <a:pt x="45541" y="356406"/>
                  </a:lnTo>
                  <a:lnTo>
                    <a:pt x="20954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635375" y="1164081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406775" y="1697177"/>
            <a:ext cx="389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95700" y="2825140"/>
            <a:ext cx="593090" cy="14090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20"/>
              </a:lnSpc>
            </a:pPr>
            <a:r>
              <a:rPr dirty="0" sz="4000" spc="-10">
                <a:latin typeface="Arial"/>
                <a:cs typeface="Arial"/>
              </a:rPr>
              <a:t>Inputs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092575" y="1086358"/>
            <a:ext cx="31197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Arial"/>
                <a:cs typeface="Arial"/>
              </a:rPr>
              <a:t>Bias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(x</a:t>
            </a:r>
            <a:r>
              <a:rPr dirty="0" baseline="-20833" sz="2400">
                <a:latin typeface="Arial"/>
                <a:cs typeface="Arial"/>
              </a:rPr>
              <a:t>0</a:t>
            </a:r>
            <a:r>
              <a:rPr dirty="0" baseline="-20833" sz="2400" spc="254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=1,always)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298501" y="2887408"/>
            <a:ext cx="592455" cy="15500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15"/>
              </a:lnSpc>
            </a:pPr>
            <a:r>
              <a:rPr dirty="0" sz="4000" spc="-10">
                <a:latin typeface="Arial"/>
                <a:cs typeface="Arial"/>
              </a:rPr>
              <a:t>Output</a:t>
            </a:r>
            <a:endParaRPr sz="40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133857"/>
            <a:ext cx="320167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Logical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Operators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29361" y="2146554"/>
            <a:ext cx="1651000" cy="1626235"/>
          </a:xfrm>
          <a:custGeom>
            <a:avLst/>
            <a:gdLst/>
            <a:ahLst/>
            <a:cxnLst/>
            <a:rect l="l" t="t" r="r" b="b"/>
            <a:pathLst>
              <a:path w="1651000" h="1626235">
                <a:moveTo>
                  <a:pt x="0" y="0"/>
                </a:moveTo>
                <a:lnTo>
                  <a:pt x="1650492" y="16261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466720" y="3198114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2841" y="133083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60248" y="1726692"/>
            <a:ext cx="1960245" cy="1910080"/>
            <a:chOff x="460248" y="1726692"/>
            <a:chExt cx="1960245" cy="1910080"/>
          </a:xfrm>
        </p:grpSpPr>
        <p:sp>
          <p:nvSpPr>
            <p:cNvPr id="16" name="object 16" descr=""/>
            <p:cNvSpPr/>
            <p:nvPr/>
          </p:nvSpPr>
          <p:spPr>
            <a:xfrm>
              <a:off x="460248" y="1726691"/>
              <a:ext cx="1960245" cy="1790700"/>
            </a:xfrm>
            <a:custGeom>
              <a:avLst/>
              <a:gdLst/>
              <a:ahLst/>
              <a:cxnLst/>
              <a:rect l="l" t="t" r="r" b="b"/>
              <a:pathLst>
                <a:path w="1960245" h="17907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44450" y="16002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0245" h="1790700">
                  <a:moveTo>
                    <a:pt x="1959864" y="1752600"/>
                  </a:moveTo>
                  <a:lnTo>
                    <a:pt x="1947164" y="1746250"/>
                  </a:lnTo>
                  <a:lnTo>
                    <a:pt x="1883664" y="1714500"/>
                  </a:lnTo>
                  <a:lnTo>
                    <a:pt x="1883664" y="1746250"/>
                  </a:lnTo>
                  <a:lnTo>
                    <a:pt x="199644" y="1746250"/>
                  </a:lnTo>
                  <a:lnTo>
                    <a:pt x="199644" y="1758950"/>
                  </a:lnTo>
                  <a:lnTo>
                    <a:pt x="1883664" y="1758950"/>
                  </a:lnTo>
                  <a:lnTo>
                    <a:pt x="1883664" y="1790700"/>
                  </a:lnTo>
                  <a:lnTo>
                    <a:pt x="1947164" y="1758950"/>
                  </a:lnTo>
                  <a:lnTo>
                    <a:pt x="195986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88592" y="33268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88592" y="33268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745995" y="3280409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41185" y="3322129"/>
            <a:ext cx="314325" cy="314325"/>
            <a:chOff x="341185" y="3322129"/>
            <a:chExt cx="314325" cy="314325"/>
          </a:xfrm>
        </p:grpSpPr>
        <p:sp>
          <p:nvSpPr>
            <p:cNvPr id="21" name="object 21" descr=""/>
            <p:cNvSpPr/>
            <p:nvPr/>
          </p:nvSpPr>
          <p:spPr>
            <a:xfrm>
              <a:off x="345947" y="33268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5947" y="33268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15442" y="3280409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41185" y="1976437"/>
            <a:ext cx="314325" cy="314325"/>
            <a:chOff x="341185" y="1976437"/>
            <a:chExt cx="314325" cy="314325"/>
          </a:xfrm>
        </p:grpSpPr>
        <p:sp>
          <p:nvSpPr>
            <p:cNvPr id="25" name="object 25" descr=""/>
            <p:cNvSpPr/>
            <p:nvPr/>
          </p:nvSpPr>
          <p:spPr>
            <a:xfrm>
              <a:off x="345947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5947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02742" y="1933397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674685" y="2026729"/>
            <a:ext cx="314325" cy="314325"/>
            <a:chOff x="1674685" y="2026729"/>
            <a:chExt cx="314325" cy="314325"/>
          </a:xfrm>
        </p:grpSpPr>
        <p:sp>
          <p:nvSpPr>
            <p:cNvPr id="29" name="object 29" descr=""/>
            <p:cNvSpPr/>
            <p:nvPr/>
          </p:nvSpPr>
          <p:spPr>
            <a:xfrm>
              <a:off x="1679448" y="20314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79448" y="20314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736598" y="19846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61694" y="2478786"/>
            <a:ext cx="3803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337302" y="32233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203448" y="10894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73552" y="1467611"/>
            <a:ext cx="2086610" cy="2195195"/>
            <a:chOff x="3273552" y="1467611"/>
            <a:chExt cx="2086610" cy="2195195"/>
          </a:xfrm>
        </p:grpSpPr>
        <p:sp>
          <p:nvSpPr>
            <p:cNvPr id="36" name="object 36" descr=""/>
            <p:cNvSpPr/>
            <p:nvPr/>
          </p:nvSpPr>
          <p:spPr>
            <a:xfrm>
              <a:off x="3273552" y="1467611"/>
              <a:ext cx="2086610" cy="2075814"/>
            </a:xfrm>
            <a:custGeom>
              <a:avLst/>
              <a:gdLst/>
              <a:ahLst/>
              <a:cxnLst/>
              <a:rect l="l" t="t" r="r" b="b"/>
              <a:pathLst>
                <a:path w="2086610" h="2075814">
                  <a:moveTo>
                    <a:pt x="2086356" y="2037588"/>
                  </a:moveTo>
                  <a:lnTo>
                    <a:pt x="2073656" y="2031238"/>
                  </a:lnTo>
                  <a:lnTo>
                    <a:pt x="2010156" y="1999488"/>
                  </a:lnTo>
                  <a:lnTo>
                    <a:pt x="2010156" y="2031238"/>
                  </a:lnTo>
                  <a:lnTo>
                    <a:pt x="44450" y="2031238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31238"/>
                  </a:lnTo>
                  <a:lnTo>
                    <a:pt x="28956" y="2031238"/>
                  </a:lnTo>
                  <a:lnTo>
                    <a:pt x="28956" y="2043938"/>
                  </a:lnTo>
                  <a:lnTo>
                    <a:pt x="31750" y="2043938"/>
                  </a:lnTo>
                  <a:lnTo>
                    <a:pt x="31750" y="2057400"/>
                  </a:lnTo>
                  <a:lnTo>
                    <a:pt x="44450" y="2057400"/>
                  </a:lnTo>
                  <a:lnTo>
                    <a:pt x="44450" y="2043938"/>
                  </a:lnTo>
                  <a:lnTo>
                    <a:pt x="2010156" y="2043938"/>
                  </a:lnTo>
                  <a:lnTo>
                    <a:pt x="2010156" y="2075688"/>
                  </a:lnTo>
                  <a:lnTo>
                    <a:pt x="2073656" y="2043938"/>
                  </a:lnTo>
                  <a:lnTo>
                    <a:pt x="2086356" y="2037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597908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597908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655058" y="33053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145345" y="3348037"/>
            <a:ext cx="314325" cy="314325"/>
            <a:chOff x="3145345" y="3348037"/>
            <a:chExt cx="314325" cy="314325"/>
          </a:xfrm>
        </p:grpSpPr>
        <p:sp>
          <p:nvSpPr>
            <p:cNvPr id="41" name="object 41" descr=""/>
            <p:cNvSpPr/>
            <p:nvPr/>
          </p:nvSpPr>
          <p:spPr>
            <a:xfrm>
              <a:off x="3150107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50107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206876" y="33053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145345" y="2052637"/>
            <a:ext cx="314325" cy="314325"/>
            <a:chOff x="3145345" y="2052637"/>
            <a:chExt cx="314325" cy="314325"/>
          </a:xfrm>
        </p:grpSpPr>
        <p:sp>
          <p:nvSpPr>
            <p:cNvPr id="45" name="object 45" descr=""/>
            <p:cNvSpPr/>
            <p:nvPr/>
          </p:nvSpPr>
          <p:spPr>
            <a:xfrm>
              <a:off x="3150107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50107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206876" y="201028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555045" y="2052637"/>
            <a:ext cx="314325" cy="314325"/>
            <a:chOff x="4555045" y="2052637"/>
            <a:chExt cx="314325" cy="314325"/>
          </a:xfrm>
        </p:grpSpPr>
        <p:sp>
          <p:nvSpPr>
            <p:cNvPr id="49" name="object 49" descr=""/>
            <p:cNvSpPr/>
            <p:nvPr/>
          </p:nvSpPr>
          <p:spPr>
            <a:xfrm>
              <a:off x="4559808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559808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4629658" y="2010283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080002" y="2310511"/>
            <a:ext cx="5537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3150870" y="1829561"/>
            <a:ext cx="2057400" cy="1847214"/>
          </a:xfrm>
          <a:custGeom>
            <a:avLst/>
            <a:gdLst/>
            <a:ahLst/>
            <a:cxnLst/>
            <a:rect l="l" t="t" r="r" b="b"/>
            <a:pathLst>
              <a:path w="2057400" h="1847214">
                <a:moveTo>
                  <a:pt x="0" y="0"/>
                </a:moveTo>
                <a:lnTo>
                  <a:pt x="2057400" y="18470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2619120" y="5776671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97941" y="3909441"/>
            <a:ext cx="304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612648" y="4305300"/>
            <a:ext cx="1960245" cy="1790700"/>
          </a:xfrm>
          <a:custGeom>
            <a:avLst/>
            <a:gdLst/>
            <a:ahLst/>
            <a:cxnLst/>
            <a:rect l="l" t="t" r="r" b="b"/>
            <a:pathLst>
              <a:path w="1960245" h="1790700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1600200"/>
                </a:lnTo>
                <a:lnTo>
                  <a:pt x="44450" y="1600200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1960245" h="1790700">
                <a:moveTo>
                  <a:pt x="1959864" y="1752600"/>
                </a:moveTo>
                <a:lnTo>
                  <a:pt x="1947164" y="1746250"/>
                </a:lnTo>
                <a:lnTo>
                  <a:pt x="1883664" y="1714500"/>
                </a:lnTo>
                <a:lnTo>
                  <a:pt x="1883664" y="1746250"/>
                </a:lnTo>
                <a:lnTo>
                  <a:pt x="199644" y="1746250"/>
                </a:lnTo>
                <a:lnTo>
                  <a:pt x="199644" y="1758950"/>
                </a:lnTo>
                <a:lnTo>
                  <a:pt x="1883664" y="1758950"/>
                </a:lnTo>
                <a:lnTo>
                  <a:pt x="1883664" y="1790700"/>
                </a:lnTo>
                <a:lnTo>
                  <a:pt x="1947164" y="1758950"/>
                </a:lnTo>
                <a:lnTo>
                  <a:pt x="1959864" y="1752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790143" y="5492292"/>
            <a:ext cx="5651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Times New Roman"/>
                <a:cs typeface="Times New Roman"/>
              </a:rPr>
              <a:t>NOR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976437" y="4503229"/>
            <a:ext cx="314325" cy="314325"/>
            <a:chOff x="1976437" y="4503229"/>
            <a:chExt cx="314325" cy="314325"/>
          </a:xfrm>
        </p:grpSpPr>
        <p:sp>
          <p:nvSpPr>
            <p:cNvPr id="59" name="object 59" descr=""/>
            <p:cNvSpPr/>
            <p:nvPr/>
          </p:nvSpPr>
          <p:spPr>
            <a:xfrm>
              <a:off x="1981200" y="45079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981200" y="45079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2038350" y="4461764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478345" y="5862637"/>
            <a:ext cx="314325" cy="314325"/>
            <a:chOff x="478345" y="5862637"/>
            <a:chExt cx="314325" cy="314325"/>
          </a:xfrm>
        </p:grpSpPr>
        <p:sp>
          <p:nvSpPr>
            <p:cNvPr id="63" name="object 63" descr=""/>
            <p:cNvSpPr/>
            <p:nvPr/>
          </p:nvSpPr>
          <p:spPr>
            <a:xfrm>
              <a:off x="483108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3108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31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1" y="7769"/>
                  </a:lnTo>
                  <a:lnTo>
                    <a:pt x="152400" y="0"/>
                  </a:lnTo>
                  <a:lnTo>
                    <a:pt x="200568" y="7769"/>
                  </a:lnTo>
                  <a:lnTo>
                    <a:pt x="242403" y="29405"/>
                  </a:lnTo>
                  <a:lnTo>
                    <a:pt x="275394" y="62396"/>
                  </a:lnTo>
                  <a:lnTo>
                    <a:pt x="297030" y="104231"/>
                  </a:lnTo>
                  <a:lnTo>
                    <a:pt x="304800" y="152400"/>
                  </a:lnTo>
                  <a:lnTo>
                    <a:pt x="297030" y="200568"/>
                  </a:lnTo>
                  <a:lnTo>
                    <a:pt x="275394" y="242403"/>
                  </a:lnTo>
                  <a:lnTo>
                    <a:pt x="242403" y="275394"/>
                  </a:lnTo>
                  <a:lnTo>
                    <a:pt x="200568" y="297030"/>
                  </a:lnTo>
                  <a:lnTo>
                    <a:pt x="152400" y="304800"/>
                  </a:lnTo>
                  <a:lnTo>
                    <a:pt x="104231" y="297030"/>
                  </a:lnTo>
                  <a:lnTo>
                    <a:pt x="62396" y="275394"/>
                  </a:lnTo>
                  <a:lnTo>
                    <a:pt x="29405" y="242403"/>
                  </a:lnTo>
                  <a:lnTo>
                    <a:pt x="7769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539292" y="58208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478345" y="4491037"/>
            <a:ext cx="314325" cy="314325"/>
            <a:chOff x="478345" y="4491037"/>
            <a:chExt cx="314325" cy="314325"/>
          </a:xfrm>
        </p:grpSpPr>
        <p:sp>
          <p:nvSpPr>
            <p:cNvPr id="67" name="object 67" descr=""/>
            <p:cNvSpPr/>
            <p:nvPr/>
          </p:nvSpPr>
          <p:spPr>
            <a:xfrm>
              <a:off x="483108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83108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551992" y="4448936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2002345" y="5862637"/>
            <a:ext cx="314325" cy="314325"/>
            <a:chOff x="2002345" y="5862637"/>
            <a:chExt cx="314325" cy="314325"/>
          </a:xfrm>
        </p:grpSpPr>
        <p:sp>
          <p:nvSpPr>
            <p:cNvPr id="71" name="object 71" descr=""/>
            <p:cNvSpPr/>
            <p:nvPr/>
          </p:nvSpPr>
          <p:spPr>
            <a:xfrm>
              <a:off x="2007107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007107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2063623" y="58208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327659" y="4491037"/>
            <a:ext cx="4706620" cy="1853564"/>
            <a:chOff x="327659" y="4491037"/>
            <a:chExt cx="4706620" cy="1853564"/>
          </a:xfrm>
        </p:grpSpPr>
        <p:sp>
          <p:nvSpPr>
            <p:cNvPr id="75" name="object 75" descr=""/>
            <p:cNvSpPr/>
            <p:nvPr/>
          </p:nvSpPr>
          <p:spPr>
            <a:xfrm>
              <a:off x="346709" y="4652010"/>
              <a:ext cx="1940560" cy="1673860"/>
            </a:xfrm>
            <a:custGeom>
              <a:avLst/>
              <a:gdLst/>
              <a:ahLst/>
              <a:cxnLst/>
              <a:rect l="l" t="t" r="r" b="b"/>
              <a:pathLst>
                <a:path w="1940560" h="1673860">
                  <a:moveTo>
                    <a:pt x="0" y="0"/>
                  </a:moveTo>
                  <a:lnTo>
                    <a:pt x="1940052" y="1673352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7244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7244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4781803" y="44489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3480053" y="4277105"/>
            <a:ext cx="1804670" cy="1790700"/>
          </a:xfrm>
          <a:custGeom>
            <a:avLst/>
            <a:gdLst/>
            <a:ahLst/>
            <a:cxnLst/>
            <a:rect l="l" t="t" r="r" b="b"/>
            <a:pathLst>
              <a:path w="1804670" h="1790700">
                <a:moveTo>
                  <a:pt x="0" y="0"/>
                </a:moveTo>
                <a:lnTo>
                  <a:pt x="1804416" y="17907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5616955" y="5628538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483102" y="376161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635502" y="3938397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3584447" y="4157471"/>
            <a:ext cx="1960245" cy="1910080"/>
            <a:chOff x="3584447" y="4157471"/>
            <a:chExt cx="1960245" cy="1910080"/>
          </a:xfrm>
        </p:grpSpPr>
        <p:sp>
          <p:nvSpPr>
            <p:cNvPr id="84" name="object 84" descr=""/>
            <p:cNvSpPr/>
            <p:nvPr/>
          </p:nvSpPr>
          <p:spPr>
            <a:xfrm>
              <a:off x="3584448" y="4157471"/>
              <a:ext cx="1960245" cy="1790700"/>
            </a:xfrm>
            <a:custGeom>
              <a:avLst/>
              <a:gdLst/>
              <a:ahLst/>
              <a:cxnLst/>
              <a:rect l="l" t="t" r="r" b="b"/>
              <a:pathLst>
                <a:path w="1960245" h="17907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44450" y="16002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0245" h="1790700">
                  <a:moveTo>
                    <a:pt x="1959864" y="1752600"/>
                  </a:moveTo>
                  <a:lnTo>
                    <a:pt x="1947164" y="1746250"/>
                  </a:lnTo>
                  <a:lnTo>
                    <a:pt x="1883664" y="1714500"/>
                  </a:lnTo>
                  <a:lnTo>
                    <a:pt x="1883664" y="1746250"/>
                  </a:lnTo>
                  <a:lnTo>
                    <a:pt x="199644" y="1746250"/>
                  </a:lnTo>
                  <a:lnTo>
                    <a:pt x="199644" y="1758950"/>
                  </a:lnTo>
                  <a:lnTo>
                    <a:pt x="1883664" y="1758950"/>
                  </a:lnTo>
                  <a:lnTo>
                    <a:pt x="1883664" y="1790700"/>
                  </a:lnTo>
                  <a:lnTo>
                    <a:pt x="1947164" y="1758950"/>
                  </a:lnTo>
                  <a:lnTo>
                    <a:pt x="195986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750307" y="575767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399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799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399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750307" y="575767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399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799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4807458" y="5711444"/>
            <a:ext cx="1089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dirty="0" sz="2400" spc="-50">
                <a:latin typeface="Symbol"/>
                <a:cs typeface="Symbol"/>
              </a:rPr>
              <a:t>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1736" sz="2400" spc="-75">
                <a:latin typeface="Times New Roman"/>
                <a:cs typeface="Times New Roman"/>
              </a:rPr>
              <a:t>1</a:t>
            </a:r>
            <a:endParaRPr baseline="1736" sz="2400">
              <a:latin typeface="Times New Roman"/>
              <a:cs typeface="Times New Roman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3465385" y="4491037"/>
            <a:ext cx="314325" cy="314325"/>
            <a:chOff x="3465385" y="4491037"/>
            <a:chExt cx="314325" cy="314325"/>
          </a:xfrm>
        </p:grpSpPr>
        <p:sp>
          <p:nvSpPr>
            <p:cNvPr id="89" name="object 89" descr=""/>
            <p:cNvSpPr/>
            <p:nvPr/>
          </p:nvSpPr>
          <p:spPr>
            <a:xfrm>
              <a:off x="3470147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470147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3527552" y="44489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686047" y="5206746"/>
            <a:ext cx="763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NAND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3474529" y="5710237"/>
            <a:ext cx="314325" cy="314325"/>
            <a:chOff x="3474529" y="5710237"/>
            <a:chExt cx="314325" cy="314325"/>
          </a:xfrm>
        </p:grpSpPr>
        <p:sp>
          <p:nvSpPr>
            <p:cNvPr id="94" name="object 94" descr=""/>
            <p:cNvSpPr/>
            <p:nvPr/>
          </p:nvSpPr>
          <p:spPr>
            <a:xfrm>
              <a:off x="3479291" y="5715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479291" y="5715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3536950" y="56684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5696711" y="1635251"/>
            <a:ext cx="2331720" cy="2220595"/>
            <a:chOff x="5696711" y="1635251"/>
            <a:chExt cx="2331720" cy="2220595"/>
          </a:xfrm>
        </p:grpSpPr>
        <p:sp>
          <p:nvSpPr>
            <p:cNvPr id="98" name="object 98" descr=""/>
            <p:cNvSpPr/>
            <p:nvPr/>
          </p:nvSpPr>
          <p:spPr>
            <a:xfrm>
              <a:off x="5715761" y="2210561"/>
              <a:ext cx="1651000" cy="1626235"/>
            </a:xfrm>
            <a:custGeom>
              <a:avLst/>
              <a:gdLst/>
              <a:ahLst/>
              <a:cxnLst/>
              <a:rect l="l" t="t" r="r" b="b"/>
              <a:pathLst>
                <a:path w="1651000" h="1626235">
                  <a:moveTo>
                    <a:pt x="0" y="0"/>
                  </a:moveTo>
                  <a:lnTo>
                    <a:pt x="1650491" y="162610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067044" y="1635251"/>
              <a:ext cx="1961514" cy="1870075"/>
            </a:xfrm>
            <a:custGeom>
              <a:avLst/>
              <a:gdLst/>
              <a:ahLst/>
              <a:cxnLst/>
              <a:rect l="l" t="t" r="r" b="b"/>
              <a:pathLst>
                <a:path w="1961515" h="187007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760220"/>
                  </a:lnTo>
                  <a:lnTo>
                    <a:pt x="44450" y="176022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1515" h="1870075">
                  <a:moveTo>
                    <a:pt x="1961388" y="1831848"/>
                  </a:moveTo>
                  <a:lnTo>
                    <a:pt x="1948688" y="1825498"/>
                  </a:lnTo>
                  <a:lnTo>
                    <a:pt x="1885188" y="1793748"/>
                  </a:lnTo>
                  <a:lnTo>
                    <a:pt x="1885188" y="1825498"/>
                  </a:lnTo>
                  <a:lnTo>
                    <a:pt x="201168" y="1825498"/>
                  </a:lnTo>
                  <a:lnTo>
                    <a:pt x="201168" y="1838198"/>
                  </a:lnTo>
                  <a:lnTo>
                    <a:pt x="1885188" y="1838198"/>
                  </a:lnTo>
                  <a:lnTo>
                    <a:pt x="1885188" y="1869948"/>
                  </a:lnTo>
                  <a:lnTo>
                    <a:pt x="1948688" y="1838198"/>
                  </a:lnTo>
                  <a:lnTo>
                    <a:pt x="1961388" y="1831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315200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315200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8074786" y="31852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940805" y="11656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7373239" y="32672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5947981" y="3309937"/>
            <a:ext cx="314325" cy="314325"/>
            <a:chOff x="5947981" y="3309937"/>
            <a:chExt cx="314325" cy="314325"/>
          </a:xfrm>
        </p:grpSpPr>
        <p:sp>
          <p:nvSpPr>
            <p:cNvPr id="106" name="object 106" descr=""/>
            <p:cNvSpPr/>
            <p:nvPr/>
          </p:nvSpPr>
          <p:spPr>
            <a:xfrm>
              <a:off x="5952744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952744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6023483" y="3267278"/>
            <a:ext cx="1676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5938837" y="1976437"/>
            <a:ext cx="314325" cy="314325"/>
            <a:chOff x="5938837" y="1976437"/>
            <a:chExt cx="314325" cy="314325"/>
          </a:xfrm>
        </p:grpSpPr>
        <p:sp>
          <p:nvSpPr>
            <p:cNvPr id="110" name="object 110" descr=""/>
            <p:cNvSpPr/>
            <p:nvPr/>
          </p:nvSpPr>
          <p:spPr>
            <a:xfrm>
              <a:off x="59436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9436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6001258" y="1933397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391783" y="2595829"/>
            <a:ext cx="5651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XOR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7310437" y="2052637"/>
            <a:ext cx="314325" cy="314325"/>
            <a:chOff x="7310437" y="2052637"/>
            <a:chExt cx="314325" cy="314325"/>
          </a:xfrm>
        </p:grpSpPr>
        <p:sp>
          <p:nvSpPr>
            <p:cNvPr id="115" name="object 115" descr=""/>
            <p:cNvSpPr/>
            <p:nvPr/>
          </p:nvSpPr>
          <p:spPr>
            <a:xfrm>
              <a:off x="73152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3152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 txBox="1"/>
          <p:nvPr/>
        </p:nvSpPr>
        <p:spPr>
          <a:xfrm>
            <a:off x="7373239" y="201028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5956553" y="1651254"/>
            <a:ext cx="1975485" cy="1931035"/>
          </a:xfrm>
          <a:custGeom>
            <a:avLst/>
            <a:gdLst/>
            <a:ahLst/>
            <a:cxnLst/>
            <a:rect l="l" t="t" r="r" b="b"/>
            <a:pathLst>
              <a:path w="1975484" h="1931035">
                <a:moveTo>
                  <a:pt x="0" y="0"/>
                </a:moveTo>
                <a:lnTo>
                  <a:pt x="1975103" y="19309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 txBox="1"/>
          <p:nvPr/>
        </p:nvSpPr>
        <p:spPr>
          <a:xfrm>
            <a:off x="8386064" y="566237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8538464" y="583915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6010528" y="3509264"/>
            <a:ext cx="304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5879591" y="3886200"/>
            <a:ext cx="2490470" cy="2170430"/>
            <a:chOff x="5879591" y="3886200"/>
            <a:chExt cx="2490470" cy="2170430"/>
          </a:xfrm>
        </p:grpSpPr>
        <p:sp>
          <p:nvSpPr>
            <p:cNvPr id="123" name="object 123" descr=""/>
            <p:cNvSpPr/>
            <p:nvPr/>
          </p:nvSpPr>
          <p:spPr>
            <a:xfrm>
              <a:off x="5879592" y="3886199"/>
              <a:ext cx="2490470" cy="2077720"/>
            </a:xfrm>
            <a:custGeom>
              <a:avLst/>
              <a:gdLst/>
              <a:ahLst/>
              <a:cxnLst/>
              <a:rect l="l" t="t" r="r" b="b"/>
              <a:pathLst>
                <a:path w="2490470" h="2077720">
                  <a:moveTo>
                    <a:pt x="2490216" y="2039112"/>
                  </a:moveTo>
                  <a:lnTo>
                    <a:pt x="2477516" y="2032762"/>
                  </a:lnTo>
                  <a:lnTo>
                    <a:pt x="2414016" y="2001012"/>
                  </a:lnTo>
                  <a:lnTo>
                    <a:pt x="2414016" y="2032762"/>
                  </a:lnTo>
                  <a:lnTo>
                    <a:pt x="231902" y="2032762"/>
                  </a:lnTo>
                  <a:lnTo>
                    <a:pt x="231902" y="76200"/>
                  </a:lnTo>
                  <a:lnTo>
                    <a:pt x="263652" y="76200"/>
                  </a:lnTo>
                  <a:lnTo>
                    <a:pt x="257302" y="63500"/>
                  </a:lnTo>
                  <a:lnTo>
                    <a:pt x="225552" y="0"/>
                  </a:lnTo>
                  <a:lnTo>
                    <a:pt x="187452" y="76200"/>
                  </a:lnTo>
                  <a:lnTo>
                    <a:pt x="219202" y="76200"/>
                  </a:lnTo>
                  <a:lnTo>
                    <a:pt x="219202" y="2032762"/>
                  </a:lnTo>
                  <a:lnTo>
                    <a:pt x="0" y="2032762"/>
                  </a:lnTo>
                  <a:lnTo>
                    <a:pt x="0" y="2045462"/>
                  </a:lnTo>
                  <a:lnTo>
                    <a:pt x="219202" y="2045462"/>
                  </a:lnTo>
                  <a:lnTo>
                    <a:pt x="219202" y="2057400"/>
                  </a:lnTo>
                  <a:lnTo>
                    <a:pt x="231902" y="2057400"/>
                  </a:lnTo>
                  <a:lnTo>
                    <a:pt x="231902" y="2045462"/>
                  </a:lnTo>
                  <a:lnTo>
                    <a:pt x="2414016" y="2045462"/>
                  </a:lnTo>
                  <a:lnTo>
                    <a:pt x="2414016" y="2077212"/>
                  </a:lnTo>
                  <a:lnTo>
                    <a:pt x="2477516" y="2045462"/>
                  </a:lnTo>
                  <a:lnTo>
                    <a:pt x="2490216" y="2039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607807" y="574700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607807" y="574700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 descr=""/>
          <p:cNvSpPr txBox="1"/>
          <p:nvPr/>
        </p:nvSpPr>
        <p:spPr>
          <a:xfrm>
            <a:off x="7665211" y="570016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5938837" y="4350829"/>
            <a:ext cx="314325" cy="314325"/>
            <a:chOff x="5938837" y="4350829"/>
            <a:chExt cx="314325" cy="314325"/>
          </a:xfrm>
        </p:grpSpPr>
        <p:sp>
          <p:nvSpPr>
            <p:cNvPr id="128" name="object 128" descr=""/>
            <p:cNvSpPr/>
            <p:nvPr/>
          </p:nvSpPr>
          <p:spPr>
            <a:xfrm>
              <a:off x="5943600" y="43555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943600" y="43555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 txBox="1"/>
          <p:nvPr/>
        </p:nvSpPr>
        <p:spPr>
          <a:xfrm>
            <a:off x="6001258" y="4309364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7348537" y="4472749"/>
            <a:ext cx="314325" cy="314325"/>
            <a:chOff x="7348537" y="4472749"/>
            <a:chExt cx="314325" cy="314325"/>
          </a:xfrm>
        </p:grpSpPr>
        <p:sp>
          <p:nvSpPr>
            <p:cNvPr id="132" name="object 132" descr=""/>
            <p:cNvSpPr/>
            <p:nvPr/>
          </p:nvSpPr>
          <p:spPr>
            <a:xfrm>
              <a:off x="7353300" y="44775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353300" y="44775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7424039" y="4430014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7227061" y="4844541"/>
            <a:ext cx="723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XNOR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5861303" y="3965447"/>
            <a:ext cx="2388235" cy="2135505"/>
            <a:chOff x="5861303" y="3965447"/>
            <a:chExt cx="2388235" cy="2135505"/>
          </a:xfrm>
        </p:grpSpPr>
        <p:sp>
          <p:nvSpPr>
            <p:cNvPr id="137" name="object 137" descr=""/>
            <p:cNvSpPr/>
            <p:nvPr/>
          </p:nvSpPr>
          <p:spPr>
            <a:xfrm>
              <a:off x="5880353" y="3984497"/>
              <a:ext cx="2350135" cy="2033270"/>
            </a:xfrm>
            <a:custGeom>
              <a:avLst/>
              <a:gdLst/>
              <a:ahLst/>
              <a:cxnLst/>
              <a:rect l="l" t="t" r="r" b="b"/>
              <a:pathLst>
                <a:path w="2350134" h="2033270">
                  <a:moveTo>
                    <a:pt x="0" y="0"/>
                  </a:moveTo>
                  <a:lnTo>
                    <a:pt x="2350007" y="203301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5943599" y="5791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5943599" y="5791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 descr=""/>
          <p:cNvSpPr txBox="1"/>
          <p:nvPr/>
        </p:nvSpPr>
        <p:spPr>
          <a:xfrm>
            <a:off x="6013958" y="5744667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5817870" y="4572761"/>
            <a:ext cx="1762125" cy="1554480"/>
          </a:xfrm>
          <a:custGeom>
            <a:avLst/>
            <a:gdLst/>
            <a:ahLst/>
            <a:cxnLst/>
            <a:rect l="l" t="t" r="r" b="b"/>
            <a:pathLst>
              <a:path w="1762125" h="1554479">
                <a:moveTo>
                  <a:pt x="0" y="0"/>
                </a:moveTo>
                <a:lnTo>
                  <a:pt x="1761744" y="155448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6137783" y="5416092"/>
            <a:ext cx="723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XNOR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133857"/>
            <a:ext cx="320167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Logical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Operators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06092" y="154025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06092" y="2302510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101595" y="1303019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3000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3000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589741" y="178856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89741" y="147214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64341" y="2050369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172314" y="1478533"/>
            <a:ext cx="260350" cy="5168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0795">
              <a:lnSpc>
                <a:spcPts val="935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dirty="0" sz="2700" spc="-1280">
                <a:latin typeface="Symbol"/>
                <a:cs typeface="Symbol"/>
              </a:rPr>
              <a:t>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197142" y="1932285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15725" y="1616106"/>
            <a:ext cx="8077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dirty="0" sz="1800" spc="-40" i="1">
                <a:latin typeface="Times New Roman"/>
                <a:cs typeface="Times New Roman"/>
              </a:rPr>
              <a:t>w</a:t>
            </a:r>
            <a:r>
              <a:rPr dirty="0" baseline="-23809" sz="1575" spc="-60" i="1">
                <a:latin typeface="Times New Roman"/>
                <a:cs typeface="Times New Roman"/>
              </a:rPr>
              <a:t>i</a:t>
            </a:r>
            <a:r>
              <a:rPr dirty="0" baseline="-23809" sz="1575" spc="-82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baseline="-23809" sz="1575" i="1">
                <a:latin typeface="Times New Roman"/>
                <a:cs typeface="Times New Roman"/>
              </a:rPr>
              <a:t>i</a:t>
            </a:r>
            <a:r>
              <a:rPr dirty="0" baseline="-23809" sz="1575" spc="562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156395" y="1603566"/>
            <a:ext cx="92964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0701" sz="2850" i="1">
                <a:latin typeface="Symbol"/>
                <a:cs typeface="Symbol"/>
              </a:rPr>
              <a:t></a:t>
            </a:r>
            <a:r>
              <a:rPr dirty="0" baseline="-30701" sz="2850" spc="307">
                <a:latin typeface="Times New Roman"/>
                <a:cs typeface="Times New Roman"/>
              </a:rPr>
              <a:t> </a:t>
            </a:r>
            <a:r>
              <a:rPr dirty="0" baseline="-32407" sz="2700">
                <a:latin typeface="Symbol"/>
                <a:cs typeface="Symbol"/>
              </a:rPr>
              <a:t></a:t>
            </a:r>
            <a:r>
              <a:rPr dirty="0" baseline="-32407" sz="27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437005" y="612457"/>
            <a:ext cx="3637279" cy="1774189"/>
            <a:chOff x="1437005" y="612457"/>
            <a:chExt cx="3637279" cy="1774189"/>
          </a:xfrm>
        </p:grpSpPr>
        <p:sp>
          <p:nvSpPr>
            <p:cNvPr id="23" name="object 23" descr=""/>
            <p:cNvSpPr/>
            <p:nvPr/>
          </p:nvSpPr>
          <p:spPr>
            <a:xfrm>
              <a:off x="1437005" y="1068450"/>
              <a:ext cx="3637279" cy="1318260"/>
            </a:xfrm>
            <a:custGeom>
              <a:avLst/>
              <a:gdLst/>
              <a:ahLst/>
              <a:cxnLst/>
              <a:rect l="l" t="t" r="r" b="b"/>
              <a:pathLst>
                <a:path w="3637279" h="1318260">
                  <a:moveTo>
                    <a:pt x="665607" y="883031"/>
                  </a:moveTo>
                  <a:lnTo>
                    <a:pt x="644690" y="840740"/>
                  </a:lnTo>
                  <a:lnTo>
                    <a:pt x="608965" y="768477"/>
                  </a:lnTo>
                  <a:lnTo>
                    <a:pt x="585965" y="798842"/>
                  </a:lnTo>
                  <a:lnTo>
                    <a:pt x="23114" y="372491"/>
                  </a:lnTo>
                  <a:lnTo>
                    <a:pt x="0" y="402971"/>
                  </a:lnTo>
                  <a:lnTo>
                    <a:pt x="562978" y="829195"/>
                  </a:lnTo>
                  <a:lnTo>
                    <a:pt x="540004" y="859536"/>
                  </a:lnTo>
                  <a:lnTo>
                    <a:pt x="665607" y="883031"/>
                  </a:lnTo>
                  <a:close/>
                </a:path>
                <a:path w="3637279" h="1318260">
                  <a:moveTo>
                    <a:pt x="665607" y="883031"/>
                  </a:moveTo>
                  <a:lnTo>
                    <a:pt x="538480" y="896620"/>
                  </a:lnTo>
                  <a:lnTo>
                    <a:pt x="559054" y="928674"/>
                  </a:lnTo>
                  <a:lnTo>
                    <a:pt x="1270" y="1286129"/>
                  </a:lnTo>
                  <a:lnTo>
                    <a:pt x="21844" y="1318133"/>
                  </a:lnTo>
                  <a:lnTo>
                    <a:pt x="579628" y="960729"/>
                  </a:lnTo>
                  <a:lnTo>
                    <a:pt x="600202" y="992759"/>
                  </a:lnTo>
                  <a:lnTo>
                    <a:pt x="644550" y="918337"/>
                  </a:lnTo>
                  <a:lnTo>
                    <a:pt x="665607" y="883031"/>
                  </a:lnTo>
                  <a:close/>
                </a:path>
                <a:path w="3637279" h="1318260">
                  <a:moveTo>
                    <a:pt x="1053719" y="308991"/>
                  </a:moveTo>
                  <a:lnTo>
                    <a:pt x="1015657" y="310184"/>
                  </a:lnTo>
                  <a:lnTo>
                    <a:pt x="1005967" y="0"/>
                  </a:lnTo>
                  <a:lnTo>
                    <a:pt x="967867" y="1270"/>
                  </a:lnTo>
                  <a:lnTo>
                    <a:pt x="977557" y="311365"/>
                  </a:lnTo>
                  <a:lnTo>
                    <a:pt x="939546" y="312547"/>
                  </a:lnTo>
                  <a:lnTo>
                    <a:pt x="1000252" y="424942"/>
                  </a:lnTo>
                  <a:lnTo>
                    <a:pt x="1043876" y="330327"/>
                  </a:lnTo>
                  <a:lnTo>
                    <a:pt x="1053719" y="308991"/>
                  </a:lnTo>
                  <a:close/>
                </a:path>
                <a:path w="3637279" h="1318260">
                  <a:moveTo>
                    <a:pt x="3637153" y="883031"/>
                  </a:moveTo>
                  <a:lnTo>
                    <a:pt x="3599053" y="863981"/>
                  </a:lnTo>
                  <a:lnTo>
                    <a:pt x="3446653" y="787781"/>
                  </a:lnTo>
                  <a:lnTo>
                    <a:pt x="3446653" y="863981"/>
                  </a:lnTo>
                  <a:lnTo>
                    <a:pt x="2951353" y="863981"/>
                  </a:lnTo>
                  <a:lnTo>
                    <a:pt x="2951353" y="902081"/>
                  </a:lnTo>
                  <a:lnTo>
                    <a:pt x="3446653" y="902081"/>
                  </a:lnTo>
                  <a:lnTo>
                    <a:pt x="3446653" y="978281"/>
                  </a:lnTo>
                  <a:lnTo>
                    <a:pt x="3599053" y="902081"/>
                  </a:lnTo>
                  <a:lnTo>
                    <a:pt x="3637153" y="88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38172" y="6172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38172" y="6172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268347" y="576199"/>
            <a:ext cx="728345" cy="661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3220"/>
              </a:lnSpc>
              <a:spcBef>
                <a:spcPts val="105"/>
              </a:spcBef>
            </a:pPr>
            <a:r>
              <a:rPr dirty="0" baseline="9920" sz="4200" spc="-1875" i="1">
                <a:latin typeface="Times New Roman"/>
                <a:cs typeface="Times New Roman"/>
              </a:rPr>
              <a:t>x</a:t>
            </a:r>
            <a:r>
              <a:rPr dirty="0" sz="3200" spc="-229" i="1">
                <a:latin typeface="Times New Roman"/>
                <a:cs typeface="Times New Roman"/>
              </a:rPr>
              <a:t>x</a:t>
            </a:r>
            <a:r>
              <a:rPr dirty="0" baseline="2314" sz="1800" spc="-622" i="1">
                <a:latin typeface="Times New Roman"/>
                <a:cs typeface="Times New Roman"/>
              </a:rPr>
              <a:t>0</a:t>
            </a:r>
            <a:r>
              <a:rPr dirty="0" baseline="-21367" sz="1950" spc="-270" i="1">
                <a:latin typeface="Times New Roman"/>
                <a:cs typeface="Times New Roman"/>
              </a:rPr>
              <a:t>0</a:t>
            </a:r>
            <a:endParaRPr baseline="-21367" sz="1950">
              <a:latin typeface="Times New Roman"/>
              <a:cs typeface="Times New Roman"/>
            </a:endParaRPr>
          </a:p>
          <a:p>
            <a:pPr marL="285750">
              <a:lnSpc>
                <a:spcPts val="1780"/>
              </a:lnSpc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0.5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09637" y="1222057"/>
            <a:ext cx="542925" cy="466725"/>
            <a:chOff x="909637" y="1222057"/>
            <a:chExt cx="542925" cy="466725"/>
          </a:xfrm>
        </p:grpSpPr>
        <p:sp>
          <p:nvSpPr>
            <p:cNvPr id="28" name="object 28" descr=""/>
            <p:cNvSpPr/>
            <p:nvPr/>
          </p:nvSpPr>
          <p:spPr>
            <a:xfrm>
              <a:off x="914400" y="12268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14400" y="12268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044244" y="117208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09637" y="2136457"/>
            <a:ext cx="542925" cy="466725"/>
            <a:chOff x="909637" y="2136457"/>
            <a:chExt cx="542925" cy="466725"/>
          </a:xfrm>
        </p:grpSpPr>
        <p:sp>
          <p:nvSpPr>
            <p:cNvPr id="32" name="object 32" descr=""/>
            <p:cNvSpPr/>
            <p:nvPr/>
          </p:nvSpPr>
          <p:spPr>
            <a:xfrm>
              <a:off x="914400" y="214122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14400" y="214122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069644" y="2086736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26616" y="234581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67225" y="1444574"/>
            <a:ext cx="4838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98219" y="6333845"/>
            <a:ext cx="429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1.0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2007107" y="5562600"/>
            <a:ext cx="2293620" cy="1295400"/>
          </a:xfrm>
          <a:custGeom>
            <a:avLst/>
            <a:gdLst/>
            <a:ahLst/>
            <a:cxnLst/>
            <a:rect l="l" t="t" r="r" b="b"/>
            <a:pathLst>
              <a:path w="2293620" h="1295400">
                <a:moveTo>
                  <a:pt x="0" y="647700"/>
                </a:moveTo>
                <a:lnTo>
                  <a:pt x="6305" y="579369"/>
                </a:lnTo>
                <a:lnTo>
                  <a:pt x="24800" y="513088"/>
                </a:lnTo>
                <a:lnTo>
                  <a:pt x="54850" y="449215"/>
                </a:lnTo>
                <a:lnTo>
                  <a:pt x="95821" y="388108"/>
                </a:lnTo>
                <a:lnTo>
                  <a:pt x="120203" y="358704"/>
                </a:lnTo>
                <a:lnTo>
                  <a:pt x="147078" y="330125"/>
                </a:lnTo>
                <a:lnTo>
                  <a:pt x="176366" y="302417"/>
                </a:lnTo>
                <a:lnTo>
                  <a:pt x="207988" y="275624"/>
                </a:lnTo>
                <a:lnTo>
                  <a:pt x="241864" y="249792"/>
                </a:lnTo>
                <a:lnTo>
                  <a:pt x="277916" y="224964"/>
                </a:lnTo>
                <a:lnTo>
                  <a:pt x="316063" y="201186"/>
                </a:lnTo>
                <a:lnTo>
                  <a:pt x="356228" y="178502"/>
                </a:lnTo>
                <a:lnTo>
                  <a:pt x="398330" y="156957"/>
                </a:lnTo>
                <a:lnTo>
                  <a:pt x="442290" y="136596"/>
                </a:lnTo>
                <a:lnTo>
                  <a:pt x="488030" y="117464"/>
                </a:lnTo>
                <a:lnTo>
                  <a:pt x="535469" y="99605"/>
                </a:lnTo>
                <a:lnTo>
                  <a:pt x="584528" y="83064"/>
                </a:lnTo>
                <a:lnTo>
                  <a:pt x="635129" y="67886"/>
                </a:lnTo>
                <a:lnTo>
                  <a:pt x="687192" y="54116"/>
                </a:lnTo>
                <a:lnTo>
                  <a:pt x="740637" y="41798"/>
                </a:lnTo>
                <a:lnTo>
                  <a:pt x="795385" y="30977"/>
                </a:lnTo>
                <a:lnTo>
                  <a:pt x="851358" y="21698"/>
                </a:lnTo>
                <a:lnTo>
                  <a:pt x="908476" y="14006"/>
                </a:lnTo>
                <a:lnTo>
                  <a:pt x="966659" y="7945"/>
                </a:lnTo>
                <a:lnTo>
                  <a:pt x="1025829" y="3561"/>
                </a:lnTo>
                <a:lnTo>
                  <a:pt x="1085905" y="897"/>
                </a:lnTo>
                <a:lnTo>
                  <a:pt x="1146810" y="0"/>
                </a:lnTo>
                <a:lnTo>
                  <a:pt x="1207714" y="897"/>
                </a:lnTo>
                <a:lnTo>
                  <a:pt x="1267790" y="3561"/>
                </a:lnTo>
                <a:lnTo>
                  <a:pt x="1326960" y="7945"/>
                </a:lnTo>
                <a:lnTo>
                  <a:pt x="1385143" y="14006"/>
                </a:lnTo>
                <a:lnTo>
                  <a:pt x="1442261" y="21698"/>
                </a:lnTo>
                <a:lnTo>
                  <a:pt x="1498234" y="30977"/>
                </a:lnTo>
                <a:lnTo>
                  <a:pt x="1552982" y="41798"/>
                </a:lnTo>
                <a:lnTo>
                  <a:pt x="1606427" y="54116"/>
                </a:lnTo>
                <a:lnTo>
                  <a:pt x="1658490" y="67886"/>
                </a:lnTo>
                <a:lnTo>
                  <a:pt x="1709091" y="83064"/>
                </a:lnTo>
                <a:lnTo>
                  <a:pt x="1758150" y="99605"/>
                </a:lnTo>
                <a:lnTo>
                  <a:pt x="1805589" y="117464"/>
                </a:lnTo>
                <a:lnTo>
                  <a:pt x="1851329" y="136596"/>
                </a:lnTo>
                <a:lnTo>
                  <a:pt x="1895289" y="156957"/>
                </a:lnTo>
                <a:lnTo>
                  <a:pt x="1937391" y="178502"/>
                </a:lnTo>
                <a:lnTo>
                  <a:pt x="1977556" y="201186"/>
                </a:lnTo>
                <a:lnTo>
                  <a:pt x="2015703" y="224964"/>
                </a:lnTo>
                <a:lnTo>
                  <a:pt x="2051755" y="249792"/>
                </a:lnTo>
                <a:lnTo>
                  <a:pt x="2085631" y="275624"/>
                </a:lnTo>
                <a:lnTo>
                  <a:pt x="2117253" y="302417"/>
                </a:lnTo>
                <a:lnTo>
                  <a:pt x="2146541" y="330125"/>
                </a:lnTo>
                <a:lnTo>
                  <a:pt x="2173416" y="358704"/>
                </a:lnTo>
                <a:lnTo>
                  <a:pt x="2197798" y="388108"/>
                </a:lnTo>
                <a:lnTo>
                  <a:pt x="2238769" y="449215"/>
                </a:lnTo>
                <a:lnTo>
                  <a:pt x="2268819" y="513088"/>
                </a:lnTo>
                <a:lnTo>
                  <a:pt x="2287314" y="579369"/>
                </a:lnTo>
                <a:lnTo>
                  <a:pt x="2293620" y="647700"/>
                </a:lnTo>
                <a:lnTo>
                  <a:pt x="2292030" y="682099"/>
                </a:lnTo>
                <a:lnTo>
                  <a:pt x="2279550" y="749449"/>
                </a:lnTo>
                <a:lnTo>
                  <a:pt x="2255198" y="814571"/>
                </a:lnTo>
                <a:lnTo>
                  <a:pt x="2219609" y="877106"/>
                </a:lnTo>
                <a:lnTo>
                  <a:pt x="2173416" y="936695"/>
                </a:lnTo>
                <a:lnTo>
                  <a:pt x="2146541" y="965274"/>
                </a:lnTo>
                <a:lnTo>
                  <a:pt x="2117253" y="992982"/>
                </a:lnTo>
                <a:lnTo>
                  <a:pt x="2085631" y="1019774"/>
                </a:lnTo>
                <a:lnTo>
                  <a:pt x="2051755" y="1045607"/>
                </a:lnTo>
                <a:lnTo>
                  <a:pt x="2015703" y="1070435"/>
                </a:lnTo>
                <a:lnTo>
                  <a:pt x="1977556" y="1094213"/>
                </a:lnTo>
                <a:lnTo>
                  <a:pt x="1937391" y="1116897"/>
                </a:lnTo>
                <a:lnTo>
                  <a:pt x="1895289" y="1138442"/>
                </a:lnTo>
                <a:lnTo>
                  <a:pt x="1851329" y="1158803"/>
                </a:lnTo>
                <a:lnTo>
                  <a:pt x="1805589" y="1177935"/>
                </a:lnTo>
                <a:lnTo>
                  <a:pt x="1758150" y="1195794"/>
                </a:lnTo>
                <a:lnTo>
                  <a:pt x="1709091" y="1212335"/>
                </a:lnTo>
                <a:lnTo>
                  <a:pt x="1658490" y="1227513"/>
                </a:lnTo>
                <a:lnTo>
                  <a:pt x="1606427" y="1241283"/>
                </a:lnTo>
                <a:lnTo>
                  <a:pt x="1552982" y="1253601"/>
                </a:lnTo>
                <a:lnTo>
                  <a:pt x="1498234" y="1264421"/>
                </a:lnTo>
                <a:lnTo>
                  <a:pt x="1442261" y="1273700"/>
                </a:lnTo>
                <a:lnTo>
                  <a:pt x="1385143" y="1281392"/>
                </a:lnTo>
                <a:lnTo>
                  <a:pt x="1326960" y="1287453"/>
                </a:lnTo>
                <a:lnTo>
                  <a:pt x="1267790" y="1291837"/>
                </a:lnTo>
                <a:lnTo>
                  <a:pt x="1207714" y="1294501"/>
                </a:lnTo>
                <a:lnTo>
                  <a:pt x="1146810" y="1295399"/>
                </a:lnTo>
                <a:lnTo>
                  <a:pt x="1085905" y="1294501"/>
                </a:lnTo>
                <a:lnTo>
                  <a:pt x="1025829" y="1291837"/>
                </a:lnTo>
                <a:lnTo>
                  <a:pt x="966659" y="1287453"/>
                </a:lnTo>
                <a:lnTo>
                  <a:pt x="908476" y="1281392"/>
                </a:lnTo>
                <a:lnTo>
                  <a:pt x="851358" y="1273700"/>
                </a:lnTo>
                <a:lnTo>
                  <a:pt x="795385" y="1264421"/>
                </a:lnTo>
                <a:lnTo>
                  <a:pt x="740637" y="1253601"/>
                </a:lnTo>
                <a:lnTo>
                  <a:pt x="687192" y="1241283"/>
                </a:lnTo>
                <a:lnTo>
                  <a:pt x="635129" y="1227513"/>
                </a:lnTo>
                <a:lnTo>
                  <a:pt x="584528" y="1212335"/>
                </a:lnTo>
                <a:lnTo>
                  <a:pt x="535469" y="1195794"/>
                </a:lnTo>
                <a:lnTo>
                  <a:pt x="488030" y="1177935"/>
                </a:lnTo>
                <a:lnTo>
                  <a:pt x="442290" y="1158803"/>
                </a:lnTo>
                <a:lnTo>
                  <a:pt x="398330" y="1138442"/>
                </a:lnTo>
                <a:lnTo>
                  <a:pt x="356228" y="1116897"/>
                </a:lnTo>
                <a:lnTo>
                  <a:pt x="316063" y="1094213"/>
                </a:lnTo>
                <a:lnTo>
                  <a:pt x="277916" y="1070435"/>
                </a:lnTo>
                <a:lnTo>
                  <a:pt x="241864" y="1045607"/>
                </a:lnTo>
                <a:lnTo>
                  <a:pt x="207988" y="1019774"/>
                </a:lnTo>
                <a:lnTo>
                  <a:pt x="176366" y="992982"/>
                </a:lnTo>
                <a:lnTo>
                  <a:pt x="147078" y="965274"/>
                </a:lnTo>
                <a:lnTo>
                  <a:pt x="120203" y="936695"/>
                </a:lnTo>
                <a:lnTo>
                  <a:pt x="95821" y="907291"/>
                </a:lnTo>
                <a:lnTo>
                  <a:pt x="54850" y="846184"/>
                </a:lnTo>
                <a:lnTo>
                  <a:pt x="24800" y="782311"/>
                </a:lnTo>
                <a:lnTo>
                  <a:pt x="6305" y="716030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2497720" y="604814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497720" y="573172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472320" y="6309948"/>
            <a:ext cx="76898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97720" y="5875686"/>
            <a:ext cx="47180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71024" y="5738113"/>
            <a:ext cx="93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106471" y="6191864"/>
            <a:ext cx="220979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81589" y="5817951"/>
            <a:ext cx="654050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8150" algn="l"/>
                <a:tab pos="602615" algn="l"/>
              </a:tabLst>
            </a:pPr>
            <a:r>
              <a:rPr dirty="0" baseline="1028" sz="4050" spc="-75">
                <a:latin typeface="Symbol"/>
                <a:cs typeface="Symbol"/>
              </a:rPr>
              <a:t></a:t>
            </a:r>
            <a:r>
              <a:rPr dirty="0" baseline="1028" sz="4050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363725" y="5875686"/>
            <a:ext cx="74612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i="1">
                <a:latin typeface="Times New Roman"/>
                <a:cs typeface="Times New Roman"/>
              </a:rPr>
              <a:t>w</a:t>
            </a:r>
            <a:r>
              <a:rPr dirty="0" sz="1800" spc="-3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47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088868" y="5996127"/>
            <a:ext cx="38100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i="1">
                <a:latin typeface="Symbol"/>
                <a:cs typeface="Symbol"/>
              </a:rPr>
              <a:t></a:t>
            </a:r>
            <a:r>
              <a:rPr dirty="0" sz="1900" spc="155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1497330" y="4872037"/>
            <a:ext cx="3491865" cy="1434465"/>
            <a:chOff x="1497330" y="4872037"/>
            <a:chExt cx="3491865" cy="1434465"/>
          </a:xfrm>
        </p:grpSpPr>
        <p:sp>
          <p:nvSpPr>
            <p:cNvPr id="49" name="object 49" descr=""/>
            <p:cNvSpPr/>
            <p:nvPr/>
          </p:nvSpPr>
          <p:spPr>
            <a:xfrm>
              <a:off x="1497330" y="5320537"/>
              <a:ext cx="3491865" cy="986155"/>
            </a:xfrm>
            <a:custGeom>
              <a:avLst/>
              <a:gdLst/>
              <a:ahLst/>
              <a:cxnLst/>
              <a:rect l="l" t="t" r="r" b="b"/>
              <a:pathLst>
                <a:path w="3491865" h="986154">
                  <a:moveTo>
                    <a:pt x="510921" y="890587"/>
                  </a:moveTo>
                  <a:lnTo>
                    <a:pt x="396875" y="833081"/>
                  </a:lnTo>
                  <a:lnTo>
                    <a:pt x="396735" y="871194"/>
                  </a:lnTo>
                  <a:lnTo>
                    <a:pt x="0" y="869950"/>
                  </a:lnTo>
                  <a:lnTo>
                    <a:pt x="0" y="908050"/>
                  </a:lnTo>
                  <a:lnTo>
                    <a:pt x="396608" y="909294"/>
                  </a:lnTo>
                  <a:lnTo>
                    <a:pt x="396494" y="947381"/>
                  </a:lnTo>
                  <a:lnTo>
                    <a:pt x="473125" y="909345"/>
                  </a:lnTo>
                  <a:lnTo>
                    <a:pt x="510921" y="890587"/>
                  </a:lnTo>
                  <a:close/>
                </a:path>
                <a:path w="3491865" h="986154">
                  <a:moveTo>
                    <a:pt x="901700" y="316369"/>
                  </a:moveTo>
                  <a:lnTo>
                    <a:pt x="863536" y="317500"/>
                  </a:lnTo>
                  <a:lnTo>
                    <a:pt x="854202" y="0"/>
                  </a:lnTo>
                  <a:lnTo>
                    <a:pt x="816102" y="1016"/>
                  </a:lnTo>
                  <a:lnTo>
                    <a:pt x="825436" y="318617"/>
                  </a:lnTo>
                  <a:lnTo>
                    <a:pt x="787400" y="319735"/>
                  </a:lnTo>
                  <a:lnTo>
                    <a:pt x="847852" y="432308"/>
                  </a:lnTo>
                  <a:lnTo>
                    <a:pt x="891806" y="337654"/>
                  </a:lnTo>
                  <a:lnTo>
                    <a:pt x="901700" y="316369"/>
                  </a:lnTo>
                  <a:close/>
                </a:path>
                <a:path w="3491865" h="986154">
                  <a:moveTo>
                    <a:pt x="3491865" y="890524"/>
                  </a:moveTo>
                  <a:lnTo>
                    <a:pt x="3453765" y="871474"/>
                  </a:lnTo>
                  <a:lnTo>
                    <a:pt x="3301365" y="795274"/>
                  </a:lnTo>
                  <a:lnTo>
                    <a:pt x="3301365" y="871474"/>
                  </a:lnTo>
                  <a:lnTo>
                    <a:pt x="2804160" y="871474"/>
                  </a:lnTo>
                  <a:lnTo>
                    <a:pt x="2804160" y="909574"/>
                  </a:lnTo>
                  <a:lnTo>
                    <a:pt x="3301365" y="909574"/>
                  </a:lnTo>
                  <a:lnTo>
                    <a:pt x="3301365" y="985774"/>
                  </a:lnTo>
                  <a:lnTo>
                    <a:pt x="3453765" y="909574"/>
                  </a:lnTo>
                  <a:lnTo>
                    <a:pt x="3491865" y="890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045208" y="4876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045208" y="4876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2174494" y="4822012"/>
            <a:ext cx="584200" cy="71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3195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  <a:p>
            <a:pPr marL="226695">
              <a:lnSpc>
                <a:spcPts val="2235"/>
              </a:lnSpc>
            </a:pPr>
            <a:r>
              <a:rPr dirty="0" sz="2000" spc="-25" b="1" i="1">
                <a:latin typeface="Times New Roman"/>
                <a:cs typeface="Times New Roman"/>
              </a:rPr>
              <a:t>0.0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956881" y="5975413"/>
            <a:ext cx="544830" cy="466725"/>
            <a:chOff x="956881" y="5975413"/>
            <a:chExt cx="544830" cy="466725"/>
          </a:xfrm>
        </p:grpSpPr>
        <p:sp>
          <p:nvSpPr>
            <p:cNvPr id="54" name="object 54" descr=""/>
            <p:cNvSpPr/>
            <p:nvPr/>
          </p:nvSpPr>
          <p:spPr>
            <a:xfrm>
              <a:off x="961644" y="5980176"/>
              <a:ext cx="535305" cy="457200"/>
            </a:xfrm>
            <a:custGeom>
              <a:avLst/>
              <a:gdLst/>
              <a:ahLst/>
              <a:cxnLst/>
              <a:rect l="l" t="t" r="r" b="b"/>
              <a:pathLst>
                <a:path w="535305" h="457200">
                  <a:moveTo>
                    <a:pt x="267462" y="0"/>
                  </a:moveTo>
                  <a:lnTo>
                    <a:pt x="213559" y="4644"/>
                  </a:lnTo>
                  <a:lnTo>
                    <a:pt x="163354" y="17964"/>
                  </a:lnTo>
                  <a:lnTo>
                    <a:pt x="117922" y="39041"/>
                  </a:lnTo>
                  <a:lnTo>
                    <a:pt x="78338" y="66955"/>
                  </a:lnTo>
                  <a:lnTo>
                    <a:pt x="45678" y="100788"/>
                  </a:lnTo>
                  <a:lnTo>
                    <a:pt x="21018" y="139619"/>
                  </a:lnTo>
                  <a:lnTo>
                    <a:pt x="5433" y="182529"/>
                  </a:lnTo>
                  <a:lnTo>
                    <a:pt x="0" y="228600"/>
                  </a:lnTo>
                  <a:lnTo>
                    <a:pt x="5433" y="274670"/>
                  </a:lnTo>
                  <a:lnTo>
                    <a:pt x="21018" y="317580"/>
                  </a:lnTo>
                  <a:lnTo>
                    <a:pt x="45678" y="356411"/>
                  </a:lnTo>
                  <a:lnTo>
                    <a:pt x="78338" y="390244"/>
                  </a:lnTo>
                  <a:lnTo>
                    <a:pt x="117922" y="418158"/>
                  </a:lnTo>
                  <a:lnTo>
                    <a:pt x="163354" y="439235"/>
                  </a:lnTo>
                  <a:lnTo>
                    <a:pt x="213559" y="452555"/>
                  </a:lnTo>
                  <a:lnTo>
                    <a:pt x="267462" y="457200"/>
                  </a:lnTo>
                  <a:lnTo>
                    <a:pt x="321360" y="452555"/>
                  </a:lnTo>
                  <a:lnTo>
                    <a:pt x="371564" y="439235"/>
                  </a:lnTo>
                  <a:lnTo>
                    <a:pt x="416996" y="418158"/>
                  </a:lnTo>
                  <a:lnTo>
                    <a:pt x="456580" y="390244"/>
                  </a:lnTo>
                  <a:lnTo>
                    <a:pt x="489241" y="356411"/>
                  </a:lnTo>
                  <a:lnTo>
                    <a:pt x="513903" y="317580"/>
                  </a:lnTo>
                  <a:lnTo>
                    <a:pt x="529489" y="274670"/>
                  </a:lnTo>
                  <a:lnTo>
                    <a:pt x="534924" y="228600"/>
                  </a:lnTo>
                  <a:lnTo>
                    <a:pt x="529489" y="182529"/>
                  </a:lnTo>
                  <a:lnTo>
                    <a:pt x="513903" y="139619"/>
                  </a:lnTo>
                  <a:lnTo>
                    <a:pt x="489241" y="100788"/>
                  </a:lnTo>
                  <a:lnTo>
                    <a:pt x="456580" y="66955"/>
                  </a:lnTo>
                  <a:lnTo>
                    <a:pt x="416996" y="39041"/>
                  </a:lnTo>
                  <a:lnTo>
                    <a:pt x="371564" y="17964"/>
                  </a:lnTo>
                  <a:lnTo>
                    <a:pt x="321360" y="4644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61644" y="5980176"/>
              <a:ext cx="535305" cy="457200"/>
            </a:xfrm>
            <a:custGeom>
              <a:avLst/>
              <a:gdLst/>
              <a:ahLst/>
              <a:cxnLst/>
              <a:rect l="l" t="t" r="r" b="b"/>
              <a:pathLst>
                <a:path w="535305" h="457200">
                  <a:moveTo>
                    <a:pt x="0" y="228600"/>
                  </a:moveTo>
                  <a:lnTo>
                    <a:pt x="5433" y="182529"/>
                  </a:lnTo>
                  <a:lnTo>
                    <a:pt x="21018" y="139619"/>
                  </a:lnTo>
                  <a:lnTo>
                    <a:pt x="45678" y="100788"/>
                  </a:lnTo>
                  <a:lnTo>
                    <a:pt x="78338" y="66955"/>
                  </a:lnTo>
                  <a:lnTo>
                    <a:pt x="117922" y="39041"/>
                  </a:lnTo>
                  <a:lnTo>
                    <a:pt x="163354" y="17964"/>
                  </a:lnTo>
                  <a:lnTo>
                    <a:pt x="213559" y="4644"/>
                  </a:lnTo>
                  <a:lnTo>
                    <a:pt x="267462" y="0"/>
                  </a:lnTo>
                  <a:lnTo>
                    <a:pt x="321360" y="4644"/>
                  </a:lnTo>
                  <a:lnTo>
                    <a:pt x="371564" y="17964"/>
                  </a:lnTo>
                  <a:lnTo>
                    <a:pt x="416996" y="39041"/>
                  </a:lnTo>
                  <a:lnTo>
                    <a:pt x="456580" y="66955"/>
                  </a:lnTo>
                  <a:lnTo>
                    <a:pt x="489241" y="100788"/>
                  </a:lnTo>
                  <a:lnTo>
                    <a:pt x="513903" y="139619"/>
                  </a:lnTo>
                  <a:lnTo>
                    <a:pt x="529489" y="182529"/>
                  </a:lnTo>
                  <a:lnTo>
                    <a:pt x="534924" y="228600"/>
                  </a:lnTo>
                  <a:lnTo>
                    <a:pt x="529489" y="274670"/>
                  </a:lnTo>
                  <a:lnTo>
                    <a:pt x="513903" y="317580"/>
                  </a:lnTo>
                  <a:lnTo>
                    <a:pt x="489241" y="356411"/>
                  </a:lnTo>
                  <a:lnTo>
                    <a:pt x="456580" y="390244"/>
                  </a:lnTo>
                  <a:lnTo>
                    <a:pt x="416996" y="418158"/>
                  </a:lnTo>
                  <a:lnTo>
                    <a:pt x="371564" y="439235"/>
                  </a:lnTo>
                  <a:lnTo>
                    <a:pt x="321360" y="452555"/>
                  </a:lnTo>
                  <a:lnTo>
                    <a:pt x="267462" y="457200"/>
                  </a:lnTo>
                  <a:lnTo>
                    <a:pt x="213559" y="452555"/>
                  </a:lnTo>
                  <a:lnTo>
                    <a:pt x="163354" y="439235"/>
                  </a:lnTo>
                  <a:lnTo>
                    <a:pt x="117922" y="418158"/>
                  </a:lnTo>
                  <a:lnTo>
                    <a:pt x="78338" y="390244"/>
                  </a:lnTo>
                  <a:lnTo>
                    <a:pt x="45678" y="356411"/>
                  </a:lnTo>
                  <a:lnTo>
                    <a:pt x="21018" y="317580"/>
                  </a:lnTo>
                  <a:lnTo>
                    <a:pt x="5433" y="27467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092098" y="592602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303267" y="5665419"/>
            <a:ext cx="669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5468111" y="522731"/>
            <a:ext cx="2476500" cy="2476500"/>
            <a:chOff x="5468111" y="522731"/>
            <a:chExt cx="2476500" cy="2476500"/>
          </a:xfrm>
        </p:grpSpPr>
        <p:sp>
          <p:nvSpPr>
            <p:cNvPr id="59" name="object 59" descr=""/>
            <p:cNvSpPr/>
            <p:nvPr/>
          </p:nvSpPr>
          <p:spPr>
            <a:xfrm>
              <a:off x="5638799" y="693419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2133600" y="0"/>
                  </a:moveTo>
                  <a:lnTo>
                    <a:pt x="0" y="0"/>
                  </a:lnTo>
                  <a:lnTo>
                    <a:pt x="2133600" y="21336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638799" y="693419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0" y="2133600"/>
                  </a:lnTo>
                  <a:lnTo>
                    <a:pt x="2133600" y="213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D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487161" y="541781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0" y="0"/>
                  </a:moveTo>
                  <a:lnTo>
                    <a:pt x="2438399" y="2438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741284" y="197853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870828" y="258521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023228" y="43530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048755" y="659891"/>
            <a:ext cx="1638300" cy="1757680"/>
            <a:chOff x="6048755" y="659891"/>
            <a:chExt cx="1638300" cy="1757680"/>
          </a:xfrm>
        </p:grpSpPr>
        <p:sp>
          <p:nvSpPr>
            <p:cNvPr id="66" name="object 66" descr=""/>
            <p:cNvSpPr/>
            <p:nvPr/>
          </p:nvSpPr>
          <p:spPr>
            <a:xfrm>
              <a:off x="6048756" y="659891"/>
              <a:ext cx="1638300" cy="1638300"/>
            </a:xfrm>
            <a:custGeom>
              <a:avLst/>
              <a:gdLst/>
              <a:ahLst/>
              <a:cxnLst/>
              <a:rect l="l" t="t" r="r" b="b"/>
              <a:pathLst>
                <a:path w="1638300" h="1638300">
                  <a:moveTo>
                    <a:pt x="1638300" y="1600200"/>
                  </a:moveTo>
                  <a:lnTo>
                    <a:pt x="1625600" y="1593850"/>
                  </a:lnTo>
                  <a:lnTo>
                    <a:pt x="1562100" y="1562100"/>
                  </a:lnTo>
                  <a:lnTo>
                    <a:pt x="1562100" y="1593850"/>
                  </a:lnTo>
                  <a:lnTo>
                    <a:pt x="44450" y="15938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38100" y="1600200"/>
                  </a:lnTo>
                  <a:lnTo>
                    <a:pt x="38100" y="1606550"/>
                  </a:lnTo>
                  <a:lnTo>
                    <a:pt x="1562100" y="1606550"/>
                  </a:lnTo>
                  <a:lnTo>
                    <a:pt x="1562100" y="1638300"/>
                  </a:lnTo>
                  <a:lnTo>
                    <a:pt x="1625600" y="1606550"/>
                  </a:lnTo>
                  <a:lnTo>
                    <a:pt x="1638300" y="160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229855" y="21076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229855" y="21076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7287259" y="20608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5929693" y="2102929"/>
            <a:ext cx="314325" cy="314325"/>
            <a:chOff x="5929693" y="2102929"/>
            <a:chExt cx="314325" cy="314325"/>
          </a:xfrm>
        </p:grpSpPr>
        <p:sp>
          <p:nvSpPr>
            <p:cNvPr id="71" name="object 71" descr=""/>
            <p:cNvSpPr/>
            <p:nvPr/>
          </p:nvSpPr>
          <p:spPr>
            <a:xfrm>
              <a:off x="5934455" y="21076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934455" y="21076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5991859" y="20608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5929693" y="807529"/>
            <a:ext cx="314325" cy="314325"/>
            <a:chOff x="5929693" y="807529"/>
            <a:chExt cx="314325" cy="314325"/>
          </a:xfrm>
        </p:grpSpPr>
        <p:sp>
          <p:nvSpPr>
            <p:cNvPr id="75" name="object 75" descr=""/>
            <p:cNvSpPr/>
            <p:nvPr/>
          </p:nvSpPr>
          <p:spPr>
            <a:xfrm>
              <a:off x="5934455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934455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5991859" y="764870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7225093" y="807529"/>
            <a:ext cx="314325" cy="314325"/>
            <a:chOff x="7225093" y="807529"/>
            <a:chExt cx="314325" cy="314325"/>
          </a:xfrm>
        </p:grpSpPr>
        <p:sp>
          <p:nvSpPr>
            <p:cNvPr id="79" name="object 79" descr=""/>
            <p:cNvSpPr/>
            <p:nvPr/>
          </p:nvSpPr>
          <p:spPr>
            <a:xfrm>
              <a:off x="7229856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229856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7287259" y="764870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531356" y="1257680"/>
            <a:ext cx="447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541144" y="390088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541144" y="4663566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2135123" y="3642359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3000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3000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2623269" y="412790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623269" y="381148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597869" y="4389708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623269" y="3955446"/>
            <a:ext cx="470534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295079" y="3817873"/>
            <a:ext cx="93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230670" y="4271624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205842" y="3897711"/>
            <a:ext cx="652780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6880" algn="l"/>
                <a:tab pos="601345" algn="l"/>
              </a:tabLst>
            </a:pPr>
            <a:r>
              <a:rPr dirty="0" baseline="1028" sz="4050" spc="-75">
                <a:latin typeface="Symbol"/>
                <a:cs typeface="Symbol"/>
              </a:rPr>
              <a:t></a:t>
            </a:r>
            <a:r>
              <a:rPr dirty="0" baseline="1028" sz="4050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3487353" y="3955446"/>
            <a:ext cx="7442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i="1">
                <a:latin typeface="Times New Roman"/>
                <a:cs typeface="Times New Roman"/>
              </a:rPr>
              <a:t>w</a:t>
            </a:r>
            <a:r>
              <a:rPr dirty="0" sz="1800" spc="-3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47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2215323" y="4075941"/>
            <a:ext cx="38036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i="1">
                <a:latin typeface="Symbol"/>
                <a:cs typeface="Symbol"/>
              </a:rPr>
              <a:t></a:t>
            </a:r>
            <a:r>
              <a:rPr dirty="0" sz="1900" spc="155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1470533" y="2951797"/>
            <a:ext cx="3637279" cy="1774189"/>
            <a:chOff x="1470533" y="2951797"/>
            <a:chExt cx="3637279" cy="1774189"/>
          </a:xfrm>
        </p:grpSpPr>
        <p:sp>
          <p:nvSpPr>
            <p:cNvPr id="96" name="object 96" descr=""/>
            <p:cNvSpPr/>
            <p:nvPr/>
          </p:nvSpPr>
          <p:spPr>
            <a:xfrm>
              <a:off x="1470533" y="3398773"/>
              <a:ext cx="3637279" cy="1327150"/>
            </a:xfrm>
            <a:custGeom>
              <a:avLst/>
              <a:gdLst/>
              <a:ahLst/>
              <a:cxnLst/>
              <a:rect l="l" t="t" r="r" b="b"/>
              <a:pathLst>
                <a:path w="3637279" h="1327150">
                  <a:moveTo>
                    <a:pt x="665607" y="892048"/>
                  </a:moveTo>
                  <a:lnTo>
                    <a:pt x="644690" y="849757"/>
                  </a:lnTo>
                  <a:lnTo>
                    <a:pt x="608965" y="777494"/>
                  </a:lnTo>
                  <a:lnTo>
                    <a:pt x="585965" y="807859"/>
                  </a:lnTo>
                  <a:lnTo>
                    <a:pt x="23114" y="381508"/>
                  </a:lnTo>
                  <a:lnTo>
                    <a:pt x="0" y="411988"/>
                  </a:lnTo>
                  <a:lnTo>
                    <a:pt x="562978" y="838212"/>
                  </a:lnTo>
                  <a:lnTo>
                    <a:pt x="540004" y="868553"/>
                  </a:lnTo>
                  <a:lnTo>
                    <a:pt x="665607" y="892048"/>
                  </a:lnTo>
                  <a:close/>
                </a:path>
                <a:path w="3637279" h="1327150">
                  <a:moveTo>
                    <a:pt x="665607" y="892048"/>
                  </a:moveTo>
                  <a:lnTo>
                    <a:pt x="538480" y="905637"/>
                  </a:lnTo>
                  <a:lnTo>
                    <a:pt x="559054" y="937691"/>
                  </a:lnTo>
                  <a:lnTo>
                    <a:pt x="1270" y="1295146"/>
                  </a:lnTo>
                  <a:lnTo>
                    <a:pt x="21844" y="1327150"/>
                  </a:lnTo>
                  <a:lnTo>
                    <a:pt x="579628" y="969746"/>
                  </a:lnTo>
                  <a:lnTo>
                    <a:pt x="600202" y="1001776"/>
                  </a:lnTo>
                  <a:lnTo>
                    <a:pt x="644550" y="927354"/>
                  </a:lnTo>
                  <a:lnTo>
                    <a:pt x="665607" y="892048"/>
                  </a:lnTo>
                  <a:close/>
                </a:path>
                <a:path w="3637279" h="1327150">
                  <a:moveTo>
                    <a:pt x="1054862" y="316357"/>
                  </a:moveTo>
                  <a:lnTo>
                    <a:pt x="1016825" y="317500"/>
                  </a:lnTo>
                  <a:lnTo>
                    <a:pt x="1007491" y="0"/>
                  </a:lnTo>
                  <a:lnTo>
                    <a:pt x="969391" y="1016"/>
                  </a:lnTo>
                  <a:lnTo>
                    <a:pt x="978725" y="318655"/>
                  </a:lnTo>
                  <a:lnTo>
                    <a:pt x="940689" y="319786"/>
                  </a:lnTo>
                  <a:lnTo>
                    <a:pt x="1001141" y="432308"/>
                  </a:lnTo>
                  <a:lnTo>
                    <a:pt x="1044968" y="337693"/>
                  </a:lnTo>
                  <a:lnTo>
                    <a:pt x="1054862" y="316357"/>
                  </a:lnTo>
                  <a:close/>
                </a:path>
                <a:path w="3637279" h="1327150">
                  <a:moveTo>
                    <a:pt x="3637153" y="892048"/>
                  </a:moveTo>
                  <a:lnTo>
                    <a:pt x="3599053" y="872998"/>
                  </a:lnTo>
                  <a:lnTo>
                    <a:pt x="3446653" y="796798"/>
                  </a:lnTo>
                  <a:lnTo>
                    <a:pt x="3446653" y="872998"/>
                  </a:lnTo>
                  <a:lnTo>
                    <a:pt x="2951353" y="872998"/>
                  </a:lnTo>
                  <a:lnTo>
                    <a:pt x="2951353" y="911098"/>
                  </a:lnTo>
                  <a:lnTo>
                    <a:pt x="3446653" y="911098"/>
                  </a:lnTo>
                  <a:lnTo>
                    <a:pt x="3446653" y="987298"/>
                  </a:lnTo>
                  <a:lnTo>
                    <a:pt x="3599053" y="911098"/>
                  </a:lnTo>
                  <a:lnTo>
                    <a:pt x="3637153" y="892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2171700" y="295656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171700" y="295656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2288794" y="2901187"/>
            <a:ext cx="73025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313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  <a:p>
            <a:pPr marL="299720">
              <a:lnSpc>
                <a:spcPts val="2170"/>
              </a:lnSpc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1.5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943165" y="3561397"/>
            <a:ext cx="542925" cy="466725"/>
            <a:chOff x="943165" y="3561397"/>
            <a:chExt cx="542925" cy="466725"/>
          </a:xfrm>
        </p:grpSpPr>
        <p:sp>
          <p:nvSpPr>
            <p:cNvPr id="101" name="object 101" descr=""/>
            <p:cNvSpPr/>
            <p:nvPr/>
          </p:nvSpPr>
          <p:spPr>
            <a:xfrm>
              <a:off x="947927" y="35661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947927" y="35661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1077467" y="351048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943165" y="4475797"/>
            <a:ext cx="542925" cy="466725"/>
            <a:chOff x="943165" y="4475797"/>
            <a:chExt cx="542925" cy="466725"/>
          </a:xfrm>
        </p:grpSpPr>
        <p:sp>
          <p:nvSpPr>
            <p:cNvPr id="105" name="object 105" descr=""/>
            <p:cNvSpPr/>
            <p:nvPr/>
          </p:nvSpPr>
          <p:spPr>
            <a:xfrm>
              <a:off x="947927" y="44805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47927" y="44805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 txBox="1"/>
          <p:nvPr/>
        </p:nvSpPr>
        <p:spPr>
          <a:xfrm>
            <a:off x="1102867" y="4425441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259839" y="468452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4500753" y="3594861"/>
            <a:ext cx="684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0" name="object 110" descr=""/>
          <p:cNvGrpSpPr/>
          <p:nvPr/>
        </p:nvGrpSpPr>
        <p:grpSpPr>
          <a:xfrm>
            <a:off x="5571744" y="3124200"/>
            <a:ext cx="2133600" cy="2133600"/>
            <a:chOff x="5571744" y="3124200"/>
            <a:chExt cx="2133600" cy="2133600"/>
          </a:xfrm>
        </p:grpSpPr>
        <p:sp>
          <p:nvSpPr>
            <p:cNvPr id="111" name="object 111" descr=""/>
            <p:cNvSpPr/>
            <p:nvPr/>
          </p:nvSpPr>
          <p:spPr>
            <a:xfrm>
              <a:off x="5571744" y="312420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2133600" y="0"/>
                  </a:moveTo>
                  <a:lnTo>
                    <a:pt x="0" y="0"/>
                  </a:lnTo>
                  <a:lnTo>
                    <a:pt x="2133600" y="21336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571744" y="312420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0" y="2133600"/>
                  </a:lnTo>
                  <a:lnTo>
                    <a:pt x="2133600" y="213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D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7861807" y="474764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8014461" y="492442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5702553" y="26137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5772911" y="2991611"/>
            <a:ext cx="2085339" cy="2195195"/>
            <a:chOff x="5772911" y="2991611"/>
            <a:chExt cx="2085339" cy="2195195"/>
          </a:xfrm>
        </p:grpSpPr>
        <p:sp>
          <p:nvSpPr>
            <p:cNvPr id="117" name="object 117" descr=""/>
            <p:cNvSpPr/>
            <p:nvPr/>
          </p:nvSpPr>
          <p:spPr>
            <a:xfrm>
              <a:off x="5772912" y="2991611"/>
              <a:ext cx="2085339" cy="2075814"/>
            </a:xfrm>
            <a:custGeom>
              <a:avLst/>
              <a:gdLst/>
              <a:ahLst/>
              <a:cxnLst/>
              <a:rect l="l" t="t" r="r" b="b"/>
              <a:pathLst>
                <a:path w="2085340" h="2075814">
                  <a:moveTo>
                    <a:pt x="2084832" y="2037588"/>
                  </a:moveTo>
                  <a:lnTo>
                    <a:pt x="2072132" y="2031238"/>
                  </a:lnTo>
                  <a:lnTo>
                    <a:pt x="2008632" y="1999488"/>
                  </a:lnTo>
                  <a:lnTo>
                    <a:pt x="2008632" y="2031238"/>
                  </a:lnTo>
                  <a:lnTo>
                    <a:pt x="44450" y="2031238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31238"/>
                  </a:lnTo>
                  <a:lnTo>
                    <a:pt x="27432" y="2031238"/>
                  </a:lnTo>
                  <a:lnTo>
                    <a:pt x="27432" y="2043938"/>
                  </a:lnTo>
                  <a:lnTo>
                    <a:pt x="31750" y="2043938"/>
                  </a:lnTo>
                  <a:lnTo>
                    <a:pt x="31750" y="2057400"/>
                  </a:lnTo>
                  <a:lnTo>
                    <a:pt x="44450" y="2057400"/>
                  </a:lnTo>
                  <a:lnTo>
                    <a:pt x="44450" y="2043938"/>
                  </a:lnTo>
                  <a:lnTo>
                    <a:pt x="2008632" y="2043938"/>
                  </a:lnTo>
                  <a:lnTo>
                    <a:pt x="2008632" y="2075688"/>
                  </a:lnTo>
                  <a:lnTo>
                    <a:pt x="2072132" y="2043938"/>
                  </a:lnTo>
                  <a:lnTo>
                    <a:pt x="2084832" y="2037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9433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9433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7001636" y="4829632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5643181" y="4872037"/>
            <a:ext cx="314325" cy="314325"/>
            <a:chOff x="5643181" y="4872037"/>
            <a:chExt cx="314325" cy="314325"/>
          </a:xfrm>
        </p:grpSpPr>
        <p:sp>
          <p:nvSpPr>
            <p:cNvPr id="122" name="object 122" descr=""/>
            <p:cNvSpPr/>
            <p:nvPr/>
          </p:nvSpPr>
          <p:spPr>
            <a:xfrm>
              <a:off x="56479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6479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 descr=""/>
          <p:cNvSpPr txBox="1"/>
          <p:nvPr/>
        </p:nvSpPr>
        <p:spPr>
          <a:xfrm>
            <a:off x="5705983" y="4829632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5643181" y="3576637"/>
            <a:ext cx="314325" cy="314325"/>
            <a:chOff x="5643181" y="3576637"/>
            <a:chExt cx="314325" cy="314325"/>
          </a:xfrm>
        </p:grpSpPr>
        <p:sp>
          <p:nvSpPr>
            <p:cNvPr id="126" name="object 126" descr=""/>
            <p:cNvSpPr/>
            <p:nvPr/>
          </p:nvSpPr>
          <p:spPr>
            <a:xfrm>
              <a:off x="5647944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5647944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 descr=""/>
          <p:cNvSpPr txBox="1"/>
          <p:nvPr/>
        </p:nvSpPr>
        <p:spPr>
          <a:xfrm>
            <a:off x="5705983" y="35345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9" name="object 129" descr=""/>
          <p:cNvGrpSpPr/>
          <p:nvPr/>
        </p:nvGrpSpPr>
        <p:grpSpPr>
          <a:xfrm>
            <a:off x="6938581" y="3576637"/>
            <a:ext cx="314325" cy="314325"/>
            <a:chOff x="6938581" y="3576637"/>
            <a:chExt cx="314325" cy="314325"/>
          </a:xfrm>
        </p:grpSpPr>
        <p:sp>
          <p:nvSpPr>
            <p:cNvPr id="130" name="object 130" descr=""/>
            <p:cNvSpPr/>
            <p:nvPr/>
          </p:nvSpPr>
          <p:spPr>
            <a:xfrm>
              <a:off x="6943343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943343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7001636" y="35345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6109208" y="4290441"/>
            <a:ext cx="684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4" name="object 134" descr=""/>
          <p:cNvSpPr/>
          <p:nvPr/>
        </p:nvSpPr>
        <p:spPr>
          <a:xfrm>
            <a:off x="5420105" y="2972561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24384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Nonlinear</a:t>
            </a:r>
            <a:r>
              <a:rPr dirty="0" sz="3200" spc="-9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Problem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07870" y="211780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2718" y="275183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2718" y="351353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568196" y="2514600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2999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2999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056341" y="300014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56341" y="268372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30941" y="3261948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38914" y="2690113"/>
            <a:ext cx="260350" cy="5168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0795">
              <a:lnSpc>
                <a:spcPts val="935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dirty="0" sz="2700" spc="-1280">
                <a:latin typeface="Symbol"/>
                <a:cs typeface="Symbol"/>
              </a:rPr>
              <a:t>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63742" y="3143865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82325" y="2827686"/>
            <a:ext cx="8077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dirty="0" sz="1800" spc="-40" i="1">
                <a:latin typeface="Times New Roman"/>
                <a:cs typeface="Times New Roman"/>
              </a:rPr>
              <a:t>w</a:t>
            </a:r>
            <a:r>
              <a:rPr dirty="0" baseline="-23809" sz="1575" spc="-60" i="1">
                <a:latin typeface="Times New Roman"/>
                <a:cs typeface="Times New Roman"/>
              </a:rPr>
              <a:t>i</a:t>
            </a:r>
            <a:r>
              <a:rPr dirty="0" baseline="-23809" sz="1575" spc="-82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baseline="-23809" sz="1575" i="1">
                <a:latin typeface="Times New Roman"/>
                <a:cs typeface="Times New Roman"/>
              </a:rPr>
              <a:t>i</a:t>
            </a:r>
            <a:r>
              <a:rPr dirty="0" baseline="-23809" sz="1575" spc="562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22995" y="2815146"/>
            <a:ext cx="92964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0701" sz="2850" i="1">
                <a:latin typeface="Symbol"/>
                <a:cs typeface="Symbol"/>
              </a:rPr>
              <a:t></a:t>
            </a:r>
            <a:r>
              <a:rPr dirty="0" baseline="-30701" sz="2850" spc="307">
                <a:latin typeface="Times New Roman"/>
                <a:cs typeface="Times New Roman"/>
              </a:rPr>
              <a:t> </a:t>
            </a:r>
            <a:r>
              <a:rPr dirty="0" baseline="-32407" sz="2700">
                <a:latin typeface="Symbol"/>
                <a:cs typeface="Symbol"/>
              </a:rPr>
              <a:t></a:t>
            </a:r>
            <a:r>
              <a:rPr dirty="0" baseline="-32407" sz="27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903655" y="1824037"/>
            <a:ext cx="3637279" cy="1774189"/>
            <a:chOff x="903655" y="1824037"/>
            <a:chExt cx="3637279" cy="1774189"/>
          </a:xfrm>
        </p:grpSpPr>
        <p:sp>
          <p:nvSpPr>
            <p:cNvPr id="24" name="object 24" descr=""/>
            <p:cNvSpPr/>
            <p:nvPr/>
          </p:nvSpPr>
          <p:spPr>
            <a:xfrm>
              <a:off x="903655" y="2272537"/>
              <a:ext cx="3637279" cy="1325880"/>
            </a:xfrm>
            <a:custGeom>
              <a:avLst/>
              <a:gdLst/>
              <a:ahLst/>
              <a:cxnLst/>
              <a:rect l="l" t="t" r="r" b="b"/>
              <a:pathLst>
                <a:path w="3637279" h="1325879">
                  <a:moveTo>
                    <a:pt x="665556" y="890524"/>
                  </a:moveTo>
                  <a:lnTo>
                    <a:pt x="644639" y="848233"/>
                  </a:lnTo>
                  <a:lnTo>
                    <a:pt x="608914" y="775970"/>
                  </a:lnTo>
                  <a:lnTo>
                    <a:pt x="585914" y="806335"/>
                  </a:lnTo>
                  <a:lnTo>
                    <a:pt x="23012" y="379984"/>
                  </a:lnTo>
                  <a:lnTo>
                    <a:pt x="0" y="410464"/>
                  </a:lnTo>
                  <a:lnTo>
                    <a:pt x="562927" y="836688"/>
                  </a:lnTo>
                  <a:lnTo>
                    <a:pt x="539953" y="867029"/>
                  </a:lnTo>
                  <a:lnTo>
                    <a:pt x="665556" y="890524"/>
                  </a:lnTo>
                  <a:close/>
                </a:path>
                <a:path w="3637279" h="1325879">
                  <a:moveTo>
                    <a:pt x="665556" y="890524"/>
                  </a:moveTo>
                  <a:lnTo>
                    <a:pt x="538429" y="904113"/>
                  </a:lnTo>
                  <a:lnTo>
                    <a:pt x="559003" y="936167"/>
                  </a:lnTo>
                  <a:lnTo>
                    <a:pt x="1231" y="1293622"/>
                  </a:lnTo>
                  <a:lnTo>
                    <a:pt x="21780" y="1325626"/>
                  </a:lnTo>
                  <a:lnTo>
                    <a:pt x="579577" y="968222"/>
                  </a:lnTo>
                  <a:lnTo>
                    <a:pt x="600151" y="1000252"/>
                  </a:lnTo>
                  <a:lnTo>
                    <a:pt x="644499" y="925830"/>
                  </a:lnTo>
                  <a:lnTo>
                    <a:pt x="665556" y="890524"/>
                  </a:lnTo>
                  <a:close/>
                </a:path>
                <a:path w="3637279" h="1325879">
                  <a:moveTo>
                    <a:pt x="1054811" y="316357"/>
                  </a:moveTo>
                  <a:lnTo>
                    <a:pt x="1016774" y="317500"/>
                  </a:lnTo>
                  <a:lnTo>
                    <a:pt x="1007440" y="0"/>
                  </a:lnTo>
                  <a:lnTo>
                    <a:pt x="969340" y="1016"/>
                  </a:lnTo>
                  <a:lnTo>
                    <a:pt x="978674" y="318655"/>
                  </a:lnTo>
                  <a:lnTo>
                    <a:pt x="940638" y="319786"/>
                  </a:lnTo>
                  <a:lnTo>
                    <a:pt x="1001090" y="432308"/>
                  </a:lnTo>
                  <a:lnTo>
                    <a:pt x="1044917" y="337693"/>
                  </a:lnTo>
                  <a:lnTo>
                    <a:pt x="1054811" y="316357"/>
                  </a:lnTo>
                  <a:close/>
                </a:path>
                <a:path w="3637279" h="1325879">
                  <a:moveTo>
                    <a:pt x="3637102" y="890524"/>
                  </a:moveTo>
                  <a:lnTo>
                    <a:pt x="3599002" y="871474"/>
                  </a:lnTo>
                  <a:lnTo>
                    <a:pt x="3446602" y="795274"/>
                  </a:lnTo>
                  <a:lnTo>
                    <a:pt x="3446602" y="871474"/>
                  </a:lnTo>
                  <a:lnTo>
                    <a:pt x="2951302" y="871474"/>
                  </a:lnTo>
                  <a:lnTo>
                    <a:pt x="2951302" y="909574"/>
                  </a:lnTo>
                  <a:lnTo>
                    <a:pt x="3446602" y="909574"/>
                  </a:lnTo>
                  <a:lnTo>
                    <a:pt x="3446602" y="985774"/>
                  </a:lnTo>
                  <a:lnTo>
                    <a:pt x="3599002" y="909574"/>
                  </a:lnTo>
                  <a:lnTo>
                    <a:pt x="3637102" y="890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04772" y="1828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04772" y="1828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734947" y="1773377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76237" y="2433637"/>
            <a:ext cx="542925" cy="466725"/>
            <a:chOff x="376237" y="2433637"/>
            <a:chExt cx="542925" cy="466725"/>
          </a:xfrm>
        </p:grpSpPr>
        <p:sp>
          <p:nvSpPr>
            <p:cNvPr id="29" name="object 29" descr=""/>
            <p:cNvSpPr/>
            <p:nvPr/>
          </p:nvSpPr>
          <p:spPr>
            <a:xfrm>
              <a:off x="381000" y="24384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49" y="452555"/>
                  </a:lnTo>
                  <a:lnTo>
                    <a:pt x="370511" y="439233"/>
                  </a:lnTo>
                  <a:lnTo>
                    <a:pt x="415814" y="418154"/>
                  </a:lnTo>
                  <a:lnTo>
                    <a:pt x="455285" y="390239"/>
                  </a:lnTo>
                  <a:lnTo>
                    <a:pt x="487851" y="356406"/>
                  </a:lnTo>
                  <a:lnTo>
                    <a:pt x="512441" y="317575"/>
                  </a:lnTo>
                  <a:lnTo>
                    <a:pt x="527981" y="274666"/>
                  </a:lnTo>
                  <a:lnTo>
                    <a:pt x="533400" y="228600"/>
                  </a:lnTo>
                  <a:lnTo>
                    <a:pt x="527981" y="182533"/>
                  </a:lnTo>
                  <a:lnTo>
                    <a:pt x="512441" y="139624"/>
                  </a:lnTo>
                  <a:lnTo>
                    <a:pt x="487851" y="100793"/>
                  </a:lnTo>
                  <a:lnTo>
                    <a:pt x="455285" y="66960"/>
                  </a:lnTo>
                  <a:lnTo>
                    <a:pt x="415814" y="39045"/>
                  </a:lnTo>
                  <a:lnTo>
                    <a:pt x="370511" y="17966"/>
                  </a:lnTo>
                  <a:lnTo>
                    <a:pt x="320449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81000" y="24384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49" y="4644"/>
                  </a:lnTo>
                  <a:lnTo>
                    <a:pt x="370511" y="17966"/>
                  </a:lnTo>
                  <a:lnTo>
                    <a:pt x="415814" y="39045"/>
                  </a:lnTo>
                  <a:lnTo>
                    <a:pt x="455285" y="66960"/>
                  </a:lnTo>
                  <a:lnTo>
                    <a:pt x="487851" y="100793"/>
                  </a:lnTo>
                  <a:lnTo>
                    <a:pt x="512441" y="139624"/>
                  </a:lnTo>
                  <a:lnTo>
                    <a:pt x="527981" y="182533"/>
                  </a:lnTo>
                  <a:lnTo>
                    <a:pt x="533400" y="228600"/>
                  </a:lnTo>
                  <a:lnTo>
                    <a:pt x="527981" y="274666"/>
                  </a:lnTo>
                  <a:lnTo>
                    <a:pt x="512441" y="317575"/>
                  </a:lnTo>
                  <a:lnTo>
                    <a:pt x="487851" y="356406"/>
                  </a:lnTo>
                  <a:lnTo>
                    <a:pt x="455285" y="390239"/>
                  </a:lnTo>
                  <a:lnTo>
                    <a:pt x="415814" y="418154"/>
                  </a:lnTo>
                  <a:lnTo>
                    <a:pt x="370511" y="439233"/>
                  </a:lnTo>
                  <a:lnTo>
                    <a:pt x="320449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35940" y="2383662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92912" y="2642742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76237" y="3348037"/>
            <a:ext cx="542925" cy="466725"/>
            <a:chOff x="376237" y="3348037"/>
            <a:chExt cx="542925" cy="466725"/>
          </a:xfrm>
        </p:grpSpPr>
        <p:sp>
          <p:nvSpPr>
            <p:cNvPr id="34" name="object 34" descr=""/>
            <p:cNvSpPr/>
            <p:nvPr/>
          </p:nvSpPr>
          <p:spPr>
            <a:xfrm>
              <a:off x="381000" y="3352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49" y="452555"/>
                  </a:lnTo>
                  <a:lnTo>
                    <a:pt x="370511" y="439233"/>
                  </a:lnTo>
                  <a:lnTo>
                    <a:pt x="415814" y="418154"/>
                  </a:lnTo>
                  <a:lnTo>
                    <a:pt x="455285" y="390239"/>
                  </a:lnTo>
                  <a:lnTo>
                    <a:pt x="487851" y="356406"/>
                  </a:lnTo>
                  <a:lnTo>
                    <a:pt x="512441" y="317575"/>
                  </a:lnTo>
                  <a:lnTo>
                    <a:pt x="527981" y="274666"/>
                  </a:lnTo>
                  <a:lnTo>
                    <a:pt x="533400" y="228600"/>
                  </a:lnTo>
                  <a:lnTo>
                    <a:pt x="527981" y="182533"/>
                  </a:lnTo>
                  <a:lnTo>
                    <a:pt x="512441" y="139624"/>
                  </a:lnTo>
                  <a:lnTo>
                    <a:pt x="487851" y="100793"/>
                  </a:lnTo>
                  <a:lnTo>
                    <a:pt x="455285" y="66960"/>
                  </a:lnTo>
                  <a:lnTo>
                    <a:pt x="415814" y="39045"/>
                  </a:lnTo>
                  <a:lnTo>
                    <a:pt x="370511" y="17966"/>
                  </a:lnTo>
                  <a:lnTo>
                    <a:pt x="320449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1000" y="3352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49" y="4644"/>
                  </a:lnTo>
                  <a:lnTo>
                    <a:pt x="370511" y="17966"/>
                  </a:lnTo>
                  <a:lnTo>
                    <a:pt x="415814" y="39045"/>
                  </a:lnTo>
                  <a:lnTo>
                    <a:pt x="455285" y="66960"/>
                  </a:lnTo>
                  <a:lnTo>
                    <a:pt x="487851" y="100793"/>
                  </a:lnTo>
                  <a:lnTo>
                    <a:pt x="512441" y="139624"/>
                  </a:lnTo>
                  <a:lnTo>
                    <a:pt x="527981" y="182533"/>
                  </a:lnTo>
                  <a:lnTo>
                    <a:pt x="533400" y="228600"/>
                  </a:lnTo>
                  <a:lnTo>
                    <a:pt x="527981" y="274666"/>
                  </a:lnTo>
                  <a:lnTo>
                    <a:pt x="512441" y="317575"/>
                  </a:lnTo>
                  <a:lnTo>
                    <a:pt x="487851" y="356406"/>
                  </a:lnTo>
                  <a:lnTo>
                    <a:pt x="455285" y="390239"/>
                  </a:lnTo>
                  <a:lnTo>
                    <a:pt x="415814" y="418154"/>
                  </a:lnTo>
                  <a:lnTo>
                    <a:pt x="370511" y="439233"/>
                  </a:lnTo>
                  <a:lnTo>
                    <a:pt x="320449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35940" y="3297758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92912" y="3556838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933825" y="2656459"/>
            <a:ext cx="686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XOR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59740" y="5209794"/>
            <a:ext cx="8037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No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arrangement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work,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not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linearly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separable.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Require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two</a:t>
            </a:r>
            <a:r>
              <a:rPr dirty="0" sz="1800" spc="-5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boundary</a:t>
            </a:r>
            <a:r>
              <a:rPr dirty="0" sz="1800" spc="-4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lines.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903209" y="3421507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932678" y="13942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829300" y="1645920"/>
            <a:ext cx="2095500" cy="2214880"/>
            <a:chOff x="5829300" y="1645920"/>
            <a:chExt cx="2095500" cy="2214880"/>
          </a:xfrm>
        </p:grpSpPr>
        <p:sp>
          <p:nvSpPr>
            <p:cNvPr id="43" name="object 43" descr=""/>
            <p:cNvSpPr/>
            <p:nvPr/>
          </p:nvSpPr>
          <p:spPr>
            <a:xfrm>
              <a:off x="5829300" y="1645919"/>
              <a:ext cx="2095500" cy="2095500"/>
            </a:xfrm>
            <a:custGeom>
              <a:avLst/>
              <a:gdLst/>
              <a:ahLst/>
              <a:cxnLst/>
              <a:rect l="l" t="t" r="r" b="b"/>
              <a:pathLst>
                <a:path w="2095500" h="2095500">
                  <a:moveTo>
                    <a:pt x="2095500" y="2057400"/>
                  </a:moveTo>
                  <a:lnTo>
                    <a:pt x="2082800" y="2051050"/>
                  </a:lnTo>
                  <a:lnTo>
                    <a:pt x="2019300" y="2019300"/>
                  </a:lnTo>
                  <a:lnTo>
                    <a:pt x="2019300" y="2051050"/>
                  </a:lnTo>
                  <a:lnTo>
                    <a:pt x="44450" y="20510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57400"/>
                  </a:lnTo>
                  <a:lnTo>
                    <a:pt x="38100" y="2057400"/>
                  </a:lnTo>
                  <a:lnTo>
                    <a:pt x="38100" y="2063750"/>
                  </a:lnTo>
                  <a:lnTo>
                    <a:pt x="2019300" y="2063750"/>
                  </a:lnTo>
                  <a:lnTo>
                    <a:pt x="2019300" y="2095500"/>
                  </a:lnTo>
                  <a:lnTo>
                    <a:pt x="2082800" y="2063750"/>
                  </a:lnTo>
                  <a:lnTo>
                    <a:pt x="2095500" y="2057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04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0104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068439" y="350380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710237" y="3546157"/>
            <a:ext cx="314325" cy="314325"/>
            <a:chOff x="5710237" y="3546157"/>
            <a:chExt cx="314325" cy="314325"/>
          </a:xfrm>
        </p:grpSpPr>
        <p:sp>
          <p:nvSpPr>
            <p:cNvPr id="48" name="object 48" descr=""/>
            <p:cNvSpPr/>
            <p:nvPr/>
          </p:nvSpPr>
          <p:spPr>
            <a:xfrm>
              <a:off x="57150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7150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5772658" y="350380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710237" y="2250757"/>
            <a:ext cx="314325" cy="314325"/>
            <a:chOff x="5710237" y="2250757"/>
            <a:chExt cx="314325" cy="314325"/>
          </a:xfrm>
        </p:grpSpPr>
        <p:sp>
          <p:nvSpPr>
            <p:cNvPr id="52" name="object 52" descr=""/>
            <p:cNvSpPr/>
            <p:nvPr/>
          </p:nvSpPr>
          <p:spPr>
            <a:xfrm>
              <a:off x="57150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7150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772658" y="2207716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005637" y="2250757"/>
            <a:ext cx="314325" cy="314325"/>
            <a:chOff x="7005637" y="2250757"/>
            <a:chExt cx="314325" cy="314325"/>
          </a:xfrm>
        </p:grpSpPr>
        <p:sp>
          <p:nvSpPr>
            <p:cNvPr id="56" name="object 56" descr=""/>
            <p:cNvSpPr/>
            <p:nvPr/>
          </p:nvSpPr>
          <p:spPr>
            <a:xfrm>
              <a:off x="70104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0104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068439" y="2207716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51828" y="2811907"/>
            <a:ext cx="668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452221" y="1908673"/>
            <a:ext cx="2143760" cy="2384425"/>
            <a:chOff x="5452221" y="1908673"/>
            <a:chExt cx="2143760" cy="2384425"/>
          </a:xfrm>
        </p:grpSpPr>
        <p:sp>
          <p:nvSpPr>
            <p:cNvPr id="61" name="object 61" descr=""/>
            <p:cNvSpPr/>
            <p:nvPr/>
          </p:nvSpPr>
          <p:spPr>
            <a:xfrm>
              <a:off x="5456983" y="1913436"/>
              <a:ext cx="2134235" cy="2374900"/>
            </a:xfrm>
            <a:custGeom>
              <a:avLst/>
              <a:gdLst/>
              <a:ahLst/>
              <a:cxnLst/>
              <a:rect l="l" t="t" r="r" b="b"/>
              <a:pathLst>
                <a:path w="2134234" h="2374900">
                  <a:moveTo>
                    <a:pt x="271534" y="0"/>
                  </a:moveTo>
                  <a:lnTo>
                    <a:pt x="212275" y="5447"/>
                  </a:lnTo>
                  <a:lnTo>
                    <a:pt x="159028" y="20296"/>
                  </a:lnTo>
                  <a:lnTo>
                    <a:pt x="112291" y="44812"/>
                  </a:lnTo>
                  <a:lnTo>
                    <a:pt x="72744" y="79064"/>
                  </a:lnTo>
                  <a:lnTo>
                    <a:pt x="41794" y="121832"/>
                  </a:lnTo>
                  <a:lnTo>
                    <a:pt x="19480" y="172422"/>
                  </a:lnTo>
                  <a:lnTo>
                    <a:pt x="5613" y="230305"/>
                  </a:lnTo>
                  <a:lnTo>
                    <a:pt x="0" y="294950"/>
                  </a:lnTo>
                  <a:lnTo>
                    <a:pt x="228" y="329643"/>
                  </a:lnTo>
                  <a:lnTo>
                    <a:pt x="6636" y="403438"/>
                  </a:lnTo>
                  <a:lnTo>
                    <a:pt x="12767" y="442408"/>
                  </a:lnTo>
                  <a:lnTo>
                    <a:pt x="20818" y="482671"/>
                  </a:lnTo>
                  <a:lnTo>
                    <a:pt x="30765" y="524161"/>
                  </a:lnTo>
                  <a:lnTo>
                    <a:pt x="42583" y="566811"/>
                  </a:lnTo>
                  <a:lnTo>
                    <a:pt x="56249" y="610556"/>
                  </a:lnTo>
                  <a:lnTo>
                    <a:pt x="71739" y="655329"/>
                  </a:lnTo>
                  <a:lnTo>
                    <a:pt x="89028" y="701064"/>
                  </a:lnTo>
                  <a:lnTo>
                    <a:pt x="108093" y="747694"/>
                  </a:lnTo>
                  <a:lnTo>
                    <a:pt x="128910" y="795154"/>
                  </a:lnTo>
                  <a:lnTo>
                    <a:pt x="151455" y="843377"/>
                  </a:lnTo>
                  <a:lnTo>
                    <a:pt x="175704" y="892297"/>
                  </a:lnTo>
                  <a:lnTo>
                    <a:pt x="201633" y="941848"/>
                  </a:lnTo>
                  <a:lnTo>
                    <a:pt x="229217" y="991963"/>
                  </a:lnTo>
                  <a:lnTo>
                    <a:pt x="258434" y="1042576"/>
                  </a:lnTo>
                  <a:lnTo>
                    <a:pt x="289258" y="1093622"/>
                  </a:lnTo>
                  <a:lnTo>
                    <a:pt x="321666" y="1145033"/>
                  </a:lnTo>
                  <a:lnTo>
                    <a:pt x="355635" y="1196743"/>
                  </a:lnTo>
                  <a:lnTo>
                    <a:pt x="391139" y="1248687"/>
                  </a:lnTo>
                  <a:lnTo>
                    <a:pt x="428155" y="1300798"/>
                  </a:lnTo>
                  <a:lnTo>
                    <a:pt x="466660" y="1353009"/>
                  </a:lnTo>
                  <a:lnTo>
                    <a:pt x="506628" y="1405255"/>
                  </a:lnTo>
                  <a:lnTo>
                    <a:pt x="548037" y="1457469"/>
                  </a:lnTo>
                  <a:lnTo>
                    <a:pt x="590862" y="1509585"/>
                  </a:lnTo>
                  <a:lnTo>
                    <a:pt x="635079" y="1561537"/>
                  </a:lnTo>
                  <a:lnTo>
                    <a:pt x="680185" y="1612719"/>
                  </a:lnTo>
                  <a:lnTo>
                    <a:pt x="725652" y="1662546"/>
                  </a:lnTo>
                  <a:lnTo>
                    <a:pt x="771417" y="1710986"/>
                  </a:lnTo>
                  <a:lnTo>
                    <a:pt x="817419" y="1758005"/>
                  </a:lnTo>
                  <a:lnTo>
                    <a:pt x="863595" y="1803570"/>
                  </a:lnTo>
                  <a:lnTo>
                    <a:pt x="909883" y="1847648"/>
                  </a:lnTo>
                  <a:lnTo>
                    <a:pt x="956222" y="1890206"/>
                  </a:lnTo>
                  <a:lnTo>
                    <a:pt x="1002549" y="1931210"/>
                  </a:lnTo>
                  <a:lnTo>
                    <a:pt x="1048801" y="1970628"/>
                  </a:lnTo>
                  <a:lnTo>
                    <a:pt x="1094918" y="2008426"/>
                  </a:lnTo>
                  <a:lnTo>
                    <a:pt x="1140836" y="2044571"/>
                  </a:lnTo>
                  <a:lnTo>
                    <a:pt x="1186494" y="2079029"/>
                  </a:lnTo>
                  <a:lnTo>
                    <a:pt x="1231830" y="2111769"/>
                  </a:lnTo>
                  <a:lnTo>
                    <a:pt x="1276781" y="2142755"/>
                  </a:lnTo>
                  <a:lnTo>
                    <a:pt x="1321285" y="2171956"/>
                  </a:lnTo>
                  <a:lnTo>
                    <a:pt x="1365281" y="2199338"/>
                  </a:lnTo>
                  <a:lnTo>
                    <a:pt x="1408706" y="2224868"/>
                  </a:lnTo>
                  <a:lnTo>
                    <a:pt x="1451498" y="2248512"/>
                  </a:lnTo>
                  <a:lnTo>
                    <a:pt x="1493596" y="2270238"/>
                  </a:lnTo>
                  <a:lnTo>
                    <a:pt x="1534936" y="2290012"/>
                  </a:lnTo>
                  <a:lnTo>
                    <a:pt x="1575457" y="2307801"/>
                  </a:lnTo>
                  <a:lnTo>
                    <a:pt x="1615096" y="2323573"/>
                  </a:lnTo>
                  <a:lnTo>
                    <a:pt x="1653793" y="2337293"/>
                  </a:lnTo>
                  <a:lnTo>
                    <a:pt x="1691484" y="2348928"/>
                  </a:lnTo>
                  <a:lnTo>
                    <a:pt x="1763601" y="2365813"/>
                  </a:lnTo>
                  <a:lnTo>
                    <a:pt x="1830951" y="2373961"/>
                  </a:lnTo>
                  <a:lnTo>
                    <a:pt x="1862683" y="2374677"/>
                  </a:lnTo>
                  <a:lnTo>
                    <a:pt x="1893037" y="2373109"/>
                  </a:lnTo>
                  <a:lnTo>
                    <a:pt x="1949363" y="2362989"/>
                  </a:lnTo>
                  <a:lnTo>
                    <a:pt x="1999432" y="2343336"/>
                  </a:lnTo>
                  <a:lnTo>
                    <a:pt x="2042747" y="2313885"/>
                  </a:lnTo>
                  <a:lnTo>
                    <a:pt x="2078068" y="2275228"/>
                  </a:lnTo>
                  <a:lnTo>
                    <a:pt x="2104659" y="2228486"/>
                  </a:lnTo>
                  <a:lnTo>
                    <a:pt x="2122709" y="2174188"/>
                  </a:lnTo>
                  <a:lnTo>
                    <a:pt x="2132412" y="2112864"/>
                  </a:lnTo>
                  <a:lnTo>
                    <a:pt x="2134193" y="2079733"/>
                  </a:lnTo>
                  <a:lnTo>
                    <a:pt x="2133959" y="2045044"/>
                  </a:lnTo>
                  <a:lnTo>
                    <a:pt x="2127541" y="1971258"/>
                  </a:lnTo>
                  <a:lnTo>
                    <a:pt x="2121405" y="1932293"/>
                  </a:lnTo>
                  <a:lnTo>
                    <a:pt x="2113350" y="1892035"/>
                  </a:lnTo>
                  <a:lnTo>
                    <a:pt x="2103399" y="1850551"/>
                  </a:lnTo>
                  <a:lnTo>
                    <a:pt x="2091578" y="1807906"/>
                  </a:lnTo>
                  <a:lnTo>
                    <a:pt x="2077909" y="1764166"/>
                  </a:lnTo>
                  <a:lnTo>
                    <a:pt x="2062416" y="1719398"/>
                  </a:lnTo>
                  <a:lnTo>
                    <a:pt x="2045124" y="1673669"/>
                  </a:lnTo>
                  <a:lnTo>
                    <a:pt x="2026057" y="1627044"/>
                  </a:lnTo>
                  <a:lnTo>
                    <a:pt x="2005238" y="1579589"/>
                  </a:lnTo>
                  <a:lnTo>
                    <a:pt x="1982691" y="1531371"/>
                  </a:lnTo>
                  <a:lnTo>
                    <a:pt x="1958441" y="1482456"/>
                  </a:lnTo>
                  <a:lnTo>
                    <a:pt x="1932511" y="1432910"/>
                  </a:lnTo>
                  <a:lnTo>
                    <a:pt x="1904925" y="1382799"/>
                  </a:lnTo>
                  <a:lnTo>
                    <a:pt x="1875708" y="1332190"/>
                  </a:lnTo>
                  <a:lnTo>
                    <a:pt x="1844883" y="1281149"/>
                  </a:lnTo>
                  <a:lnTo>
                    <a:pt x="1812474" y="1229742"/>
                  </a:lnTo>
                  <a:lnTo>
                    <a:pt x="1778505" y="1178035"/>
                  </a:lnTo>
                  <a:lnTo>
                    <a:pt x="1743000" y="1126094"/>
                  </a:lnTo>
                  <a:lnTo>
                    <a:pt x="1705984" y="1073986"/>
                  </a:lnTo>
                  <a:lnTo>
                    <a:pt x="1667479" y="1021777"/>
                  </a:lnTo>
                  <a:lnTo>
                    <a:pt x="1627510" y="969533"/>
                  </a:lnTo>
                  <a:lnTo>
                    <a:pt x="1586102" y="917320"/>
                  </a:lnTo>
                  <a:lnTo>
                    <a:pt x="1543277" y="865205"/>
                  </a:lnTo>
                  <a:lnTo>
                    <a:pt x="1499060" y="813253"/>
                  </a:lnTo>
                  <a:lnTo>
                    <a:pt x="1453964" y="762071"/>
                  </a:lnTo>
                  <a:lnTo>
                    <a:pt x="1408506" y="712243"/>
                  </a:lnTo>
                  <a:lnTo>
                    <a:pt x="1362748" y="663802"/>
                  </a:lnTo>
                  <a:lnTo>
                    <a:pt x="1316754" y="616781"/>
                  </a:lnTo>
                  <a:lnTo>
                    <a:pt x="1270583" y="571214"/>
                  </a:lnTo>
                  <a:lnTo>
                    <a:pt x="1224300" y="527133"/>
                  </a:lnTo>
                  <a:lnTo>
                    <a:pt x="1177966" y="484572"/>
                  </a:lnTo>
                  <a:lnTo>
                    <a:pt x="1131643" y="443564"/>
                  </a:lnTo>
                  <a:lnTo>
                    <a:pt x="1085393" y="404143"/>
                  </a:lnTo>
                  <a:lnTo>
                    <a:pt x="1039279" y="366341"/>
                  </a:lnTo>
                  <a:lnTo>
                    <a:pt x="993362" y="330192"/>
                  </a:lnTo>
                  <a:lnTo>
                    <a:pt x="947706" y="295728"/>
                  </a:lnTo>
                  <a:lnTo>
                    <a:pt x="902371" y="262984"/>
                  </a:lnTo>
                  <a:lnTo>
                    <a:pt x="857421" y="231993"/>
                  </a:lnTo>
                  <a:lnTo>
                    <a:pt x="812917" y="202787"/>
                  </a:lnTo>
                  <a:lnTo>
                    <a:pt x="768921" y="175400"/>
                  </a:lnTo>
                  <a:lnTo>
                    <a:pt x="725496" y="149865"/>
                  </a:lnTo>
                  <a:lnTo>
                    <a:pt x="682704" y="126215"/>
                  </a:lnTo>
                  <a:lnTo>
                    <a:pt x="640607" y="104484"/>
                  </a:lnTo>
                  <a:lnTo>
                    <a:pt x="599267" y="84705"/>
                  </a:lnTo>
                  <a:lnTo>
                    <a:pt x="558746" y="66910"/>
                  </a:lnTo>
                  <a:lnTo>
                    <a:pt x="519107" y="51134"/>
                  </a:lnTo>
                  <a:lnTo>
                    <a:pt x="480411" y="37409"/>
                  </a:lnTo>
                  <a:lnTo>
                    <a:pt x="442721" y="25769"/>
                  </a:lnTo>
                  <a:lnTo>
                    <a:pt x="370607" y="8875"/>
                  </a:lnTo>
                  <a:lnTo>
                    <a:pt x="303262" y="718"/>
                  </a:lnTo>
                  <a:lnTo>
                    <a:pt x="271534" y="0"/>
                  </a:lnTo>
                  <a:close/>
                </a:path>
              </a:pathLst>
            </a:custGeom>
            <a:solidFill>
              <a:srgbClr val="00E3A8">
                <a:alpha val="3882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56983" y="1913436"/>
              <a:ext cx="2134235" cy="2374900"/>
            </a:xfrm>
            <a:custGeom>
              <a:avLst/>
              <a:gdLst/>
              <a:ahLst/>
              <a:cxnLst/>
              <a:rect l="l" t="t" r="r" b="b"/>
              <a:pathLst>
                <a:path w="2134234" h="2374900">
                  <a:moveTo>
                    <a:pt x="635079" y="1561537"/>
                  </a:moveTo>
                  <a:lnTo>
                    <a:pt x="590862" y="1509585"/>
                  </a:lnTo>
                  <a:lnTo>
                    <a:pt x="548037" y="1457469"/>
                  </a:lnTo>
                  <a:lnTo>
                    <a:pt x="506628" y="1405255"/>
                  </a:lnTo>
                  <a:lnTo>
                    <a:pt x="466660" y="1353009"/>
                  </a:lnTo>
                  <a:lnTo>
                    <a:pt x="428155" y="1300798"/>
                  </a:lnTo>
                  <a:lnTo>
                    <a:pt x="391139" y="1248687"/>
                  </a:lnTo>
                  <a:lnTo>
                    <a:pt x="355635" y="1196743"/>
                  </a:lnTo>
                  <a:lnTo>
                    <a:pt x="321666" y="1145033"/>
                  </a:lnTo>
                  <a:lnTo>
                    <a:pt x="289258" y="1093622"/>
                  </a:lnTo>
                  <a:lnTo>
                    <a:pt x="258434" y="1042576"/>
                  </a:lnTo>
                  <a:lnTo>
                    <a:pt x="229217" y="991963"/>
                  </a:lnTo>
                  <a:lnTo>
                    <a:pt x="201633" y="941848"/>
                  </a:lnTo>
                  <a:lnTo>
                    <a:pt x="175704" y="892297"/>
                  </a:lnTo>
                  <a:lnTo>
                    <a:pt x="151455" y="843377"/>
                  </a:lnTo>
                  <a:lnTo>
                    <a:pt x="128910" y="795154"/>
                  </a:lnTo>
                  <a:lnTo>
                    <a:pt x="108093" y="747694"/>
                  </a:lnTo>
                  <a:lnTo>
                    <a:pt x="89028" y="701064"/>
                  </a:lnTo>
                  <a:lnTo>
                    <a:pt x="71739" y="655329"/>
                  </a:lnTo>
                  <a:lnTo>
                    <a:pt x="56249" y="610556"/>
                  </a:lnTo>
                  <a:lnTo>
                    <a:pt x="42583" y="566811"/>
                  </a:lnTo>
                  <a:lnTo>
                    <a:pt x="30765" y="524161"/>
                  </a:lnTo>
                  <a:lnTo>
                    <a:pt x="20818" y="482671"/>
                  </a:lnTo>
                  <a:lnTo>
                    <a:pt x="12767" y="442408"/>
                  </a:lnTo>
                  <a:lnTo>
                    <a:pt x="6636" y="403438"/>
                  </a:lnTo>
                  <a:lnTo>
                    <a:pt x="228" y="329643"/>
                  </a:lnTo>
                  <a:lnTo>
                    <a:pt x="0" y="294950"/>
                  </a:lnTo>
                  <a:lnTo>
                    <a:pt x="1786" y="261816"/>
                  </a:lnTo>
                  <a:lnTo>
                    <a:pt x="11503" y="200485"/>
                  </a:lnTo>
                  <a:lnTo>
                    <a:pt x="29569" y="146182"/>
                  </a:lnTo>
                  <a:lnTo>
                    <a:pt x="56177" y="99437"/>
                  </a:lnTo>
                  <a:lnTo>
                    <a:pt x="91519" y="60778"/>
                  </a:lnTo>
                  <a:lnTo>
                    <a:pt x="134815" y="31329"/>
                  </a:lnTo>
                  <a:lnTo>
                    <a:pt x="184869" y="11680"/>
                  </a:lnTo>
                  <a:lnTo>
                    <a:pt x="241184" y="1565"/>
                  </a:lnTo>
                  <a:lnTo>
                    <a:pt x="271534" y="0"/>
                  </a:lnTo>
                  <a:lnTo>
                    <a:pt x="303262" y="718"/>
                  </a:lnTo>
                  <a:lnTo>
                    <a:pt x="370607" y="8875"/>
                  </a:lnTo>
                  <a:lnTo>
                    <a:pt x="442721" y="25769"/>
                  </a:lnTo>
                  <a:lnTo>
                    <a:pt x="480411" y="37409"/>
                  </a:lnTo>
                  <a:lnTo>
                    <a:pt x="519107" y="51134"/>
                  </a:lnTo>
                  <a:lnTo>
                    <a:pt x="558746" y="66910"/>
                  </a:lnTo>
                  <a:lnTo>
                    <a:pt x="599267" y="84705"/>
                  </a:lnTo>
                  <a:lnTo>
                    <a:pt x="640607" y="104484"/>
                  </a:lnTo>
                  <a:lnTo>
                    <a:pt x="682704" y="126215"/>
                  </a:lnTo>
                  <a:lnTo>
                    <a:pt x="725496" y="149865"/>
                  </a:lnTo>
                  <a:lnTo>
                    <a:pt x="768921" y="175400"/>
                  </a:lnTo>
                  <a:lnTo>
                    <a:pt x="812917" y="202787"/>
                  </a:lnTo>
                  <a:lnTo>
                    <a:pt x="857421" y="231993"/>
                  </a:lnTo>
                  <a:lnTo>
                    <a:pt x="902371" y="262984"/>
                  </a:lnTo>
                  <a:lnTo>
                    <a:pt x="947706" y="295728"/>
                  </a:lnTo>
                  <a:lnTo>
                    <a:pt x="993362" y="330192"/>
                  </a:lnTo>
                  <a:lnTo>
                    <a:pt x="1039279" y="366341"/>
                  </a:lnTo>
                  <a:lnTo>
                    <a:pt x="1085393" y="404143"/>
                  </a:lnTo>
                  <a:lnTo>
                    <a:pt x="1131643" y="443564"/>
                  </a:lnTo>
                  <a:lnTo>
                    <a:pt x="1177966" y="484572"/>
                  </a:lnTo>
                  <a:lnTo>
                    <a:pt x="1224300" y="527133"/>
                  </a:lnTo>
                  <a:lnTo>
                    <a:pt x="1270583" y="571214"/>
                  </a:lnTo>
                  <a:lnTo>
                    <a:pt x="1316754" y="616781"/>
                  </a:lnTo>
                  <a:lnTo>
                    <a:pt x="1362748" y="663802"/>
                  </a:lnTo>
                  <a:lnTo>
                    <a:pt x="1408506" y="712243"/>
                  </a:lnTo>
                  <a:lnTo>
                    <a:pt x="1453964" y="762071"/>
                  </a:lnTo>
                  <a:lnTo>
                    <a:pt x="1499060" y="813253"/>
                  </a:lnTo>
                  <a:lnTo>
                    <a:pt x="1543277" y="865205"/>
                  </a:lnTo>
                  <a:lnTo>
                    <a:pt x="1586102" y="917320"/>
                  </a:lnTo>
                  <a:lnTo>
                    <a:pt x="1627510" y="969533"/>
                  </a:lnTo>
                  <a:lnTo>
                    <a:pt x="1667479" y="1021777"/>
                  </a:lnTo>
                  <a:lnTo>
                    <a:pt x="1705984" y="1073986"/>
                  </a:lnTo>
                  <a:lnTo>
                    <a:pt x="1743000" y="1126094"/>
                  </a:lnTo>
                  <a:lnTo>
                    <a:pt x="1778505" y="1178035"/>
                  </a:lnTo>
                  <a:lnTo>
                    <a:pt x="1812474" y="1229742"/>
                  </a:lnTo>
                  <a:lnTo>
                    <a:pt x="1844883" y="1281149"/>
                  </a:lnTo>
                  <a:lnTo>
                    <a:pt x="1875708" y="1332190"/>
                  </a:lnTo>
                  <a:lnTo>
                    <a:pt x="1904925" y="1382799"/>
                  </a:lnTo>
                  <a:lnTo>
                    <a:pt x="1932511" y="1432910"/>
                  </a:lnTo>
                  <a:lnTo>
                    <a:pt x="1958441" y="1482456"/>
                  </a:lnTo>
                  <a:lnTo>
                    <a:pt x="1982691" y="1531371"/>
                  </a:lnTo>
                  <a:lnTo>
                    <a:pt x="2005238" y="1579589"/>
                  </a:lnTo>
                  <a:lnTo>
                    <a:pt x="2026057" y="1627044"/>
                  </a:lnTo>
                  <a:lnTo>
                    <a:pt x="2045124" y="1673669"/>
                  </a:lnTo>
                  <a:lnTo>
                    <a:pt x="2062416" y="1719398"/>
                  </a:lnTo>
                  <a:lnTo>
                    <a:pt x="2077909" y="1764166"/>
                  </a:lnTo>
                  <a:lnTo>
                    <a:pt x="2091578" y="1807906"/>
                  </a:lnTo>
                  <a:lnTo>
                    <a:pt x="2103399" y="1850551"/>
                  </a:lnTo>
                  <a:lnTo>
                    <a:pt x="2113350" y="1892035"/>
                  </a:lnTo>
                  <a:lnTo>
                    <a:pt x="2121405" y="1932293"/>
                  </a:lnTo>
                  <a:lnTo>
                    <a:pt x="2127541" y="1971258"/>
                  </a:lnTo>
                  <a:lnTo>
                    <a:pt x="2133959" y="2045044"/>
                  </a:lnTo>
                  <a:lnTo>
                    <a:pt x="2134193" y="2079733"/>
                  </a:lnTo>
                  <a:lnTo>
                    <a:pt x="2132412" y="2112864"/>
                  </a:lnTo>
                  <a:lnTo>
                    <a:pt x="2122709" y="2174188"/>
                  </a:lnTo>
                  <a:lnTo>
                    <a:pt x="2104659" y="2228486"/>
                  </a:lnTo>
                  <a:lnTo>
                    <a:pt x="2078068" y="2275228"/>
                  </a:lnTo>
                  <a:lnTo>
                    <a:pt x="2042747" y="2313885"/>
                  </a:lnTo>
                  <a:lnTo>
                    <a:pt x="1999432" y="2343336"/>
                  </a:lnTo>
                  <a:lnTo>
                    <a:pt x="1949363" y="2362989"/>
                  </a:lnTo>
                  <a:lnTo>
                    <a:pt x="1893037" y="2373109"/>
                  </a:lnTo>
                  <a:lnTo>
                    <a:pt x="1862683" y="2374677"/>
                  </a:lnTo>
                  <a:lnTo>
                    <a:pt x="1830951" y="2373961"/>
                  </a:lnTo>
                  <a:lnTo>
                    <a:pt x="1763601" y="2365813"/>
                  </a:lnTo>
                  <a:lnTo>
                    <a:pt x="1691484" y="2348928"/>
                  </a:lnTo>
                  <a:lnTo>
                    <a:pt x="1653793" y="2337293"/>
                  </a:lnTo>
                  <a:lnTo>
                    <a:pt x="1615096" y="2323573"/>
                  </a:lnTo>
                  <a:lnTo>
                    <a:pt x="1575457" y="2307801"/>
                  </a:lnTo>
                  <a:lnTo>
                    <a:pt x="1534936" y="2290012"/>
                  </a:lnTo>
                  <a:lnTo>
                    <a:pt x="1493596" y="2270238"/>
                  </a:lnTo>
                  <a:lnTo>
                    <a:pt x="1451498" y="2248512"/>
                  </a:lnTo>
                  <a:lnTo>
                    <a:pt x="1408706" y="2224868"/>
                  </a:lnTo>
                  <a:lnTo>
                    <a:pt x="1365281" y="2199338"/>
                  </a:lnTo>
                  <a:lnTo>
                    <a:pt x="1321285" y="2171956"/>
                  </a:lnTo>
                  <a:lnTo>
                    <a:pt x="1276781" y="2142755"/>
                  </a:lnTo>
                  <a:lnTo>
                    <a:pt x="1231830" y="2111769"/>
                  </a:lnTo>
                  <a:lnTo>
                    <a:pt x="1186494" y="2079029"/>
                  </a:lnTo>
                  <a:lnTo>
                    <a:pt x="1140836" y="2044571"/>
                  </a:lnTo>
                  <a:lnTo>
                    <a:pt x="1094918" y="2008426"/>
                  </a:lnTo>
                  <a:lnTo>
                    <a:pt x="1048801" y="1970628"/>
                  </a:lnTo>
                  <a:lnTo>
                    <a:pt x="1002549" y="1931210"/>
                  </a:lnTo>
                  <a:lnTo>
                    <a:pt x="956222" y="1890206"/>
                  </a:lnTo>
                  <a:lnTo>
                    <a:pt x="909883" y="1847648"/>
                  </a:lnTo>
                  <a:lnTo>
                    <a:pt x="863595" y="1803570"/>
                  </a:lnTo>
                  <a:lnTo>
                    <a:pt x="817419" y="1758005"/>
                  </a:lnTo>
                  <a:lnTo>
                    <a:pt x="771417" y="1710986"/>
                  </a:lnTo>
                  <a:lnTo>
                    <a:pt x="725652" y="1662546"/>
                  </a:lnTo>
                  <a:lnTo>
                    <a:pt x="680185" y="1612719"/>
                  </a:lnTo>
                  <a:lnTo>
                    <a:pt x="635079" y="15615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7437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MCSE</a:t>
            </a:r>
            <a:r>
              <a:rPr dirty="0" spc="-60"/>
              <a:t> </a:t>
            </a:r>
            <a:r>
              <a:rPr dirty="0"/>
              <a:t>666:</a:t>
            </a:r>
            <a:r>
              <a:rPr dirty="0" spc="-65"/>
              <a:t> </a:t>
            </a:r>
            <a:r>
              <a:rPr dirty="0"/>
              <a:t>Pattern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Speech</a:t>
            </a:r>
            <a:r>
              <a:rPr dirty="0" spc="-4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7210" y="1774951"/>
            <a:ext cx="857885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Introduction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formal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pattern </a:t>
            </a:r>
            <a:r>
              <a:rPr dirty="0" sz="2000">
                <a:latin typeface="Arial"/>
                <a:cs typeface="Arial"/>
              </a:rPr>
              <a:t>description;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higher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dimensional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grammars;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syntax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procedure;</a:t>
            </a:r>
            <a:r>
              <a:rPr dirty="0" sz="2000" spc="4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stochastic</a:t>
            </a:r>
            <a:r>
              <a:rPr dirty="0" sz="2000" spc="45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4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parsing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error-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automata;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cluster</a:t>
            </a:r>
            <a:r>
              <a:rPr dirty="0" sz="2000" spc="229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grammatical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inference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2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recognition;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texture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7210" y="3908805"/>
            <a:ext cx="19265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7805" algn="l"/>
              </a:tabLst>
            </a:pPr>
            <a:r>
              <a:rPr dirty="0" sz="2000" spc="-10">
                <a:latin typeface="Arial"/>
                <a:cs typeface="Arial"/>
              </a:rPr>
              <a:t>processing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7210" y="3604005"/>
            <a:ext cx="8577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8365" marR="5080" indent="-21463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2131060" algn="l"/>
                <a:tab pos="3394710" algn="l"/>
                <a:tab pos="3647440" algn="l"/>
                <a:tab pos="4429760" algn="l"/>
                <a:tab pos="5093970" algn="l"/>
                <a:tab pos="5778500" algn="l"/>
                <a:tab pos="5988685" algn="l"/>
                <a:tab pos="7534275" algn="l"/>
                <a:tab pos="7900034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signal: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production,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perception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characterization;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signal analysis;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pattern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comparison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techniques: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distortion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7210" y="4213605"/>
            <a:ext cx="857885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spectral-</a:t>
            </a:r>
            <a:r>
              <a:rPr dirty="0" sz="2000">
                <a:latin typeface="Arial"/>
                <a:cs typeface="Arial"/>
              </a:rPr>
              <a:t>distortion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alignment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normalization;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implementation: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source-</a:t>
            </a:r>
            <a:r>
              <a:rPr dirty="0" sz="2000">
                <a:latin typeface="Arial"/>
                <a:cs typeface="Arial"/>
              </a:rPr>
              <a:t>coding,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template </a:t>
            </a:r>
            <a:r>
              <a:rPr dirty="0" sz="2000">
                <a:latin typeface="Arial"/>
                <a:cs typeface="Arial"/>
              </a:rPr>
              <a:t>training,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analysis;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continuous </a:t>
            </a:r>
            <a:r>
              <a:rPr dirty="0" sz="2000">
                <a:latin typeface="Arial"/>
                <a:cs typeface="Arial"/>
              </a:rPr>
              <a:t>speech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recognition: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sub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units,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11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modeling,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context- </a:t>
            </a:r>
            <a:r>
              <a:rPr dirty="0" sz="2000">
                <a:latin typeface="Arial"/>
                <a:cs typeface="Arial"/>
              </a:rPr>
              <a:t>dependent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units;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oriented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models.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68895" y="1292352"/>
            <a:ext cx="7234555" cy="401320"/>
          </a:xfrm>
          <a:custGeom>
            <a:avLst/>
            <a:gdLst/>
            <a:ahLst/>
            <a:cxnLst/>
            <a:rect l="l" t="t" r="r" b="b"/>
            <a:pathLst>
              <a:path w="7234555" h="401319">
                <a:moveTo>
                  <a:pt x="7234428" y="0"/>
                </a:moveTo>
                <a:lnTo>
                  <a:pt x="0" y="0"/>
                </a:lnTo>
                <a:lnTo>
                  <a:pt x="0" y="400812"/>
                </a:lnTo>
                <a:lnTo>
                  <a:pt x="7234428" y="400812"/>
                </a:lnTo>
                <a:lnTo>
                  <a:pt x="72344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68895" y="1443227"/>
            <a:ext cx="7234555" cy="25019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70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SUB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MCSE</a:t>
            </a:r>
            <a:r>
              <a:rPr dirty="0" sz="2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666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Syllabus</a:t>
            </a:r>
            <a:r>
              <a:rPr dirty="0" sz="2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Course</a:t>
            </a:r>
            <a:r>
              <a:rPr dirty="0" sz="2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FF"/>
                </a:solidFill>
                <a:latin typeface="Arial"/>
                <a:cs typeface="Arial"/>
              </a:rPr>
              <a:t>Outline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XOR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solution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Higher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Dimension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07340" y="6200343"/>
            <a:ext cx="8364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An</a:t>
            </a:r>
            <a:r>
              <a:rPr dirty="0" sz="1800" spc="1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additional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dimension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(input)</a:t>
            </a:r>
            <a:r>
              <a:rPr dirty="0" sz="1800" spc="-4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converts</a:t>
            </a:r>
            <a:r>
              <a:rPr dirty="0" sz="1800" spc="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the</a:t>
            </a:r>
            <a:r>
              <a:rPr dirty="0" sz="1800" spc="-3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problem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to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linearly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separable.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00100" y="2004060"/>
            <a:ext cx="2194560" cy="2280285"/>
            <a:chOff x="800100" y="2004060"/>
            <a:chExt cx="2194560" cy="2280285"/>
          </a:xfrm>
        </p:grpSpPr>
        <p:sp>
          <p:nvSpPr>
            <p:cNvPr id="15" name="object 15" descr=""/>
            <p:cNvSpPr/>
            <p:nvPr/>
          </p:nvSpPr>
          <p:spPr>
            <a:xfrm>
              <a:off x="807720" y="2011680"/>
              <a:ext cx="2179320" cy="2265045"/>
            </a:xfrm>
            <a:custGeom>
              <a:avLst/>
              <a:gdLst/>
              <a:ahLst/>
              <a:cxnLst/>
              <a:rect l="l" t="t" r="r" b="b"/>
              <a:pathLst>
                <a:path w="2179320" h="2265045">
                  <a:moveTo>
                    <a:pt x="0" y="906907"/>
                  </a:moveTo>
                  <a:lnTo>
                    <a:pt x="906907" y="0"/>
                  </a:lnTo>
                  <a:lnTo>
                    <a:pt x="2179320" y="0"/>
                  </a:lnTo>
                  <a:lnTo>
                    <a:pt x="2179320" y="1357757"/>
                  </a:lnTo>
                  <a:lnTo>
                    <a:pt x="1272413" y="2264664"/>
                  </a:lnTo>
                  <a:lnTo>
                    <a:pt x="0" y="2264664"/>
                  </a:lnTo>
                  <a:lnTo>
                    <a:pt x="0" y="906907"/>
                  </a:lnTo>
                  <a:close/>
                </a:path>
                <a:path w="2179320" h="2265045">
                  <a:moveTo>
                    <a:pt x="0" y="906907"/>
                  </a:moveTo>
                  <a:lnTo>
                    <a:pt x="1272413" y="906907"/>
                  </a:lnTo>
                  <a:lnTo>
                    <a:pt x="2179320" y="0"/>
                  </a:lnTo>
                </a:path>
                <a:path w="2179320" h="2265045">
                  <a:moveTo>
                    <a:pt x="1272413" y="906907"/>
                  </a:moveTo>
                  <a:lnTo>
                    <a:pt x="1272413" y="2264664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07720" y="2028444"/>
              <a:ext cx="2173605" cy="2248535"/>
            </a:xfrm>
            <a:custGeom>
              <a:avLst/>
              <a:gdLst/>
              <a:ahLst/>
              <a:cxnLst/>
              <a:rect l="l" t="t" r="r" b="b"/>
              <a:pathLst>
                <a:path w="2173605" h="2248535">
                  <a:moveTo>
                    <a:pt x="908304" y="0"/>
                  </a:moveTo>
                  <a:lnTo>
                    <a:pt x="908304" y="1336293"/>
                  </a:lnTo>
                </a:path>
                <a:path w="2173605" h="2248535">
                  <a:moveTo>
                    <a:pt x="902207" y="1336547"/>
                  </a:moveTo>
                  <a:lnTo>
                    <a:pt x="2173224" y="1336547"/>
                  </a:lnTo>
                </a:path>
                <a:path w="2173605" h="2248535">
                  <a:moveTo>
                    <a:pt x="0" y="2248407"/>
                  </a:moveTo>
                  <a:lnTo>
                    <a:pt x="902207" y="1336547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99948" y="4284345"/>
            <a:ext cx="4279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(0,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0,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46579" y="4284345"/>
            <a:ext cx="428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(1,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0,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95565" y="2491549"/>
            <a:ext cx="1890395" cy="1790064"/>
            <a:chOff x="1095565" y="2491549"/>
            <a:chExt cx="1890395" cy="1790064"/>
          </a:xfrm>
        </p:grpSpPr>
        <p:sp>
          <p:nvSpPr>
            <p:cNvPr id="20" name="object 20" descr=""/>
            <p:cNvSpPr/>
            <p:nvPr/>
          </p:nvSpPr>
          <p:spPr>
            <a:xfrm>
              <a:off x="1100327" y="2496311"/>
              <a:ext cx="1880870" cy="1780539"/>
            </a:xfrm>
            <a:custGeom>
              <a:avLst/>
              <a:gdLst/>
              <a:ahLst/>
              <a:cxnLst/>
              <a:rect l="l" t="t" r="r" b="b"/>
              <a:pathLst>
                <a:path w="1880870" h="1780539">
                  <a:moveTo>
                    <a:pt x="1880615" y="0"/>
                  </a:moveTo>
                  <a:lnTo>
                    <a:pt x="610870" y="599439"/>
                  </a:lnTo>
                  <a:lnTo>
                    <a:pt x="17970" y="1486408"/>
                  </a:lnTo>
                  <a:lnTo>
                    <a:pt x="0" y="1780032"/>
                  </a:lnTo>
                  <a:lnTo>
                    <a:pt x="994155" y="1339595"/>
                  </a:lnTo>
                  <a:lnTo>
                    <a:pt x="1880615" y="0"/>
                  </a:lnTo>
                  <a:close/>
                </a:path>
              </a:pathLst>
            </a:custGeom>
            <a:solidFill>
              <a:srgbClr val="7E7E7E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00327" y="2496311"/>
              <a:ext cx="1880870" cy="1780539"/>
            </a:xfrm>
            <a:custGeom>
              <a:avLst/>
              <a:gdLst/>
              <a:ahLst/>
              <a:cxnLst/>
              <a:rect l="l" t="t" r="r" b="b"/>
              <a:pathLst>
                <a:path w="1880870" h="1780539">
                  <a:moveTo>
                    <a:pt x="610870" y="599439"/>
                  </a:moveTo>
                  <a:lnTo>
                    <a:pt x="17970" y="1486408"/>
                  </a:lnTo>
                  <a:lnTo>
                    <a:pt x="0" y="1780032"/>
                  </a:lnTo>
                  <a:lnTo>
                    <a:pt x="994155" y="1339595"/>
                  </a:lnTo>
                  <a:lnTo>
                    <a:pt x="1880615" y="0"/>
                  </a:lnTo>
                  <a:lnTo>
                    <a:pt x="610870" y="5994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52322" y="3920693"/>
            <a:ext cx="958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657982" y="1726918"/>
            <a:ext cx="513080" cy="4679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550"/>
              </a:spcBef>
            </a:pPr>
            <a:r>
              <a:rPr dirty="0" sz="1000">
                <a:latin typeface="Times New Roman"/>
                <a:cs typeface="Times New Roman"/>
              </a:rPr>
              <a:t>(1,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1,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100" spc="-5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50492" y="3377184"/>
            <a:ext cx="426720" cy="193675"/>
          </a:xfrm>
          <a:prstGeom prst="rect">
            <a:avLst/>
          </a:prstGeom>
          <a:solidFill>
            <a:srgbClr val="FFFFFF">
              <a:alpha val="5215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165"/>
              </a:lnSpc>
            </a:pPr>
            <a:r>
              <a:rPr dirty="0" sz="1000">
                <a:latin typeface="Times New Roman"/>
                <a:cs typeface="Times New Roman"/>
              </a:rPr>
              <a:t>(0,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1,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764792" y="3165348"/>
            <a:ext cx="149860" cy="160020"/>
          </a:xfrm>
          <a:custGeom>
            <a:avLst/>
            <a:gdLst/>
            <a:ahLst/>
            <a:cxnLst/>
            <a:rect l="l" t="t" r="r" b="b"/>
            <a:pathLst>
              <a:path w="149860" h="160020">
                <a:moveTo>
                  <a:pt x="149351" y="0"/>
                </a:moveTo>
                <a:lnTo>
                  <a:pt x="0" y="0"/>
                </a:lnTo>
                <a:lnTo>
                  <a:pt x="0" y="160020"/>
                </a:lnTo>
                <a:lnTo>
                  <a:pt x="149351" y="160020"/>
                </a:lnTo>
                <a:lnTo>
                  <a:pt x="149351" y="0"/>
                </a:lnTo>
                <a:close/>
              </a:path>
            </a:pathLst>
          </a:custGeom>
          <a:solidFill>
            <a:srgbClr val="FFFFFF">
              <a:alpha val="5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795017" y="3148329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17319" y="4057015"/>
            <a:ext cx="95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948555" y="3282569"/>
            <a:ext cx="2378710" cy="680085"/>
          </a:xfrm>
          <a:custGeom>
            <a:avLst/>
            <a:gdLst/>
            <a:ahLst/>
            <a:cxnLst/>
            <a:rect l="l" t="t" r="r" b="b"/>
            <a:pathLst>
              <a:path w="2378709" h="680085">
                <a:moveTo>
                  <a:pt x="2303145" y="507619"/>
                </a:moveTo>
                <a:lnTo>
                  <a:pt x="2293988" y="500253"/>
                </a:lnTo>
                <a:lnTo>
                  <a:pt x="2236724" y="454152"/>
                </a:lnTo>
                <a:lnTo>
                  <a:pt x="2229929" y="485216"/>
                </a:lnTo>
                <a:lnTo>
                  <a:pt x="2794" y="0"/>
                </a:lnTo>
                <a:lnTo>
                  <a:pt x="0" y="12446"/>
                </a:lnTo>
                <a:lnTo>
                  <a:pt x="2227237" y="497560"/>
                </a:lnTo>
                <a:lnTo>
                  <a:pt x="2220468" y="528574"/>
                </a:lnTo>
                <a:lnTo>
                  <a:pt x="2303145" y="507619"/>
                </a:lnTo>
                <a:close/>
              </a:path>
              <a:path w="2378709" h="680085">
                <a:moveTo>
                  <a:pt x="2378202" y="641731"/>
                </a:moveTo>
                <a:lnTo>
                  <a:pt x="2365895" y="635635"/>
                </a:lnTo>
                <a:lnTo>
                  <a:pt x="2301875" y="603885"/>
                </a:lnTo>
                <a:lnTo>
                  <a:pt x="2301976" y="635685"/>
                </a:lnTo>
                <a:lnTo>
                  <a:pt x="1397" y="642747"/>
                </a:lnTo>
                <a:lnTo>
                  <a:pt x="1397" y="655447"/>
                </a:lnTo>
                <a:lnTo>
                  <a:pt x="2302014" y="648385"/>
                </a:lnTo>
                <a:lnTo>
                  <a:pt x="2302129" y="680085"/>
                </a:lnTo>
                <a:lnTo>
                  <a:pt x="2378202" y="6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8093709" y="3693922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470904" y="2468879"/>
            <a:ext cx="1625600" cy="1358265"/>
          </a:xfrm>
          <a:custGeom>
            <a:avLst/>
            <a:gdLst/>
            <a:ahLst/>
            <a:cxnLst/>
            <a:rect l="l" t="t" r="r" b="b"/>
            <a:pathLst>
              <a:path w="1625600" h="1358264">
                <a:moveTo>
                  <a:pt x="76200" y="472186"/>
                </a:moveTo>
                <a:lnTo>
                  <a:pt x="44450" y="472186"/>
                </a:lnTo>
                <a:lnTo>
                  <a:pt x="44450" y="0"/>
                </a:lnTo>
                <a:lnTo>
                  <a:pt x="31750" y="0"/>
                </a:lnTo>
                <a:lnTo>
                  <a:pt x="31750" y="472186"/>
                </a:lnTo>
                <a:lnTo>
                  <a:pt x="0" y="472186"/>
                </a:lnTo>
                <a:lnTo>
                  <a:pt x="38100" y="548386"/>
                </a:lnTo>
                <a:lnTo>
                  <a:pt x="69850" y="484886"/>
                </a:lnTo>
                <a:lnTo>
                  <a:pt x="76200" y="472186"/>
                </a:lnTo>
                <a:close/>
              </a:path>
              <a:path w="1625600" h="1358264">
                <a:moveTo>
                  <a:pt x="1625219" y="1319784"/>
                </a:moveTo>
                <a:lnTo>
                  <a:pt x="1612519" y="1313434"/>
                </a:lnTo>
                <a:lnTo>
                  <a:pt x="1549019" y="1281684"/>
                </a:lnTo>
                <a:lnTo>
                  <a:pt x="1549019" y="1313434"/>
                </a:lnTo>
                <a:lnTo>
                  <a:pt x="1281684" y="1313434"/>
                </a:lnTo>
                <a:lnTo>
                  <a:pt x="1281684" y="1326134"/>
                </a:lnTo>
                <a:lnTo>
                  <a:pt x="1549019" y="1326134"/>
                </a:lnTo>
                <a:lnTo>
                  <a:pt x="1549019" y="1357884"/>
                </a:lnTo>
                <a:lnTo>
                  <a:pt x="1612519" y="1326134"/>
                </a:lnTo>
                <a:lnTo>
                  <a:pt x="1625219" y="1319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414139" y="3147593"/>
            <a:ext cx="497840" cy="489584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229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  <a:p>
            <a:pPr marL="38100" marR="100965" indent="22860">
              <a:lnSpc>
                <a:spcPts val="1000"/>
              </a:lnSpc>
              <a:spcBef>
                <a:spcPts val="32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659503" y="3822572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246429" y="3610165"/>
            <a:ext cx="523240" cy="372745"/>
            <a:chOff x="7246429" y="3610165"/>
            <a:chExt cx="523240" cy="372745"/>
          </a:xfrm>
        </p:grpSpPr>
        <p:sp>
          <p:nvSpPr>
            <p:cNvPr id="34" name="object 34" descr=""/>
            <p:cNvSpPr/>
            <p:nvPr/>
          </p:nvSpPr>
          <p:spPr>
            <a:xfrm>
              <a:off x="7251192" y="3614928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256793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6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3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7" y="181356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251192" y="3614928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0" y="181356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3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7" y="181356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3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315581" y="3607689"/>
            <a:ext cx="1765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947284" y="2968561"/>
            <a:ext cx="2773045" cy="1020444"/>
            <a:chOff x="4947284" y="2968561"/>
            <a:chExt cx="2773045" cy="1020444"/>
          </a:xfrm>
        </p:grpSpPr>
        <p:sp>
          <p:nvSpPr>
            <p:cNvPr id="38" name="object 38" descr=""/>
            <p:cNvSpPr/>
            <p:nvPr/>
          </p:nvSpPr>
          <p:spPr>
            <a:xfrm>
              <a:off x="7516367" y="3678935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4" h="182879">
                  <a:moveTo>
                    <a:pt x="0" y="182880"/>
                  </a:moveTo>
                  <a:lnTo>
                    <a:pt x="197484" y="182880"/>
                  </a:lnTo>
                </a:path>
                <a:path w="197484" h="182879">
                  <a:moveTo>
                    <a:pt x="112775" y="0"/>
                  </a:moveTo>
                  <a:lnTo>
                    <a:pt x="112775" y="182499"/>
                  </a:lnTo>
                </a:path>
                <a:path w="197484" h="182879">
                  <a:moveTo>
                    <a:pt x="19811" y="176783"/>
                  </a:moveTo>
                  <a:lnTo>
                    <a:pt x="111886" y="176783"/>
                  </a:lnTo>
                </a:path>
                <a:path w="197484" h="182879">
                  <a:moveTo>
                    <a:pt x="117348" y="54863"/>
                  </a:moveTo>
                  <a:lnTo>
                    <a:pt x="117348" y="1793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626096" y="3724655"/>
              <a:ext cx="92075" cy="15240"/>
            </a:xfrm>
            <a:custGeom>
              <a:avLst/>
              <a:gdLst/>
              <a:ahLst/>
              <a:cxnLst/>
              <a:rect l="l" t="t" r="r" b="b"/>
              <a:pathLst>
                <a:path w="92075" h="15239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5240"/>
                  </a:lnTo>
                  <a:lnTo>
                    <a:pt x="89789" y="15240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504175" y="3604259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947285" y="3112769"/>
              <a:ext cx="1436370" cy="826135"/>
            </a:xfrm>
            <a:custGeom>
              <a:avLst/>
              <a:gdLst/>
              <a:ahLst/>
              <a:cxnLst/>
              <a:rect l="l" t="t" r="r" b="b"/>
              <a:pathLst>
                <a:path w="1436370" h="826135">
                  <a:moveTo>
                    <a:pt x="1367028" y="29718"/>
                  </a:moveTo>
                  <a:lnTo>
                    <a:pt x="1287145" y="0"/>
                  </a:lnTo>
                  <a:lnTo>
                    <a:pt x="1290523" y="31597"/>
                  </a:lnTo>
                  <a:lnTo>
                    <a:pt x="2032" y="170434"/>
                  </a:lnTo>
                  <a:lnTo>
                    <a:pt x="3302" y="183007"/>
                  </a:lnTo>
                  <a:lnTo>
                    <a:pt x="1291869" y="44170"/>
                  </a:lnTo>
                  <a:lnTo>
                    <a:pt x="1295273" y="75819"/>
                  </a:lnTo>
                  <a:lnTo>
                    <a:pt x="1366227" y="30226"/>
                  </a:lnTo>
                  <a:lnTo>
                    <a:pt x="1367028" y="29718"/>
                  </a:lnTo>
                  <a:close/>
                </a:path>
                <a:path w="1436370" h="826135">
                  <a:moveTo>
                    <a:pt x="1436116" y="171450"/>
                  </a:moveTo>
                  <a:lnTo>
                    <a:pt x="1351026" y="168148"/>
                  </a:lnTo>
                  <a:lnTo>
                    <a:pt x="1364107" y="197129"/>
                  </a:lnTo>
                  <a:lnTo>
                    <a:pt x="0" y="814070"/>
                  </a:lnTo>
                  <a:lnTo>
                    <a:pt x="5334" y="825627"/>
                  </a:lnTo>
                  <a:lnTo>
                    <a:pt x="1369314" y="208686"/>
                  </a:lnTo>
                  <a:lnTo>
                    <a:pt x="1382395" y="237617"/>
                  </a:lnTo>
                  <a:lnTo>
                    <a:pt x="1419504" y="191897"/>
                  </a:lnTo>
                  <a:lnTo>
                    <a:pt x="1436116" y="171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307835" y="2973323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256793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5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3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5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307835" y="2973323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0" y="181355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3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5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3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381750" y="2966466"/>
            <a:ext cx="176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554469" y="2957829"/>
            <a:ext cx="927100" cy="670560"/>
            <a:chOff x="6554469" y="2957829"/>
            <a:chExt cx="927100" cy="670560"/>
          </a:xfrm>
        </p:grpSpPr>
        <p:sp>
          <p:nvSpPr>
            <p:cNvPr id="46" name="object 46" descr=""/>
            <p:cNvSpPr/>
            <p:nvPr/>
          </p:nvSpPr>
          <p:spPr>
            <a:xfrm>
              <a:off x="6573011" y="3038855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4" h="182880">
                  <a:moveTo>
                    <a:pt x="0" y="182880"/>
                  </a:moveTo>
                  <a:lnTo>
                    <a:pt x="197485" y="182880"/>
                  </a:lnTo>
                </a:path>
                <a:path w="197484" h="182880">
                  <a:moveTo>
                    <a:pt x="112776" y="0"/>
                  </a:moveTo>
                  <a:lnTo>
                    <a:pt x="112776" y="182499"/>
                  </a:lnTo>
                </a:path>
                <a:path w="197484" h="182880">
                  <a:moveTo>
                    <a:pt x="19812" y="175260"/>
                  </a:moveTo>
                  <a:lnTo>
                    <a:pt x="111887" y="175260"/>
                  </a:lnTo>
                </a:path>
                <a:path w="197484" h="182880">
                  <a:moveTo>
                    <a:pt x="117348" y="53340"/>
                  </a:moveTo>
                  <a:lnTo>
                    <a:pt x="117348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682740" y="3084575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6096" y="12204"/>
                  </a:lnTo>
                  <a:lnTo>
                    <a:pt x="6096" y="13728"/>
                  </a:lnTo>
                  <a:lnTo>
                    <a:pt x="89789" y="13728"/>
                  </a:lnTo>
                  <a:lnTo>
                    <a:pt x="89789" y="12204"/>
                  </a:lnTo>
                  <a:lnTo>
                    <a:pt x="92075" y="12204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560819" y="2964179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405115" y="3025139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7466456" y="2932302"/>
            <a:ext cx="160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871781" y="3032569"/>
            <a:ext cx="252095" cy="248920"/>
            <a:chOff x="5871781" y="3032569"/>
            <a:chExt cx="252095" cy="248920"/>
          </a:xfrm>
        </p:grpSpPr>
        <p:sp>
          <p:nvSpPr>
            <p:cNvPr id="52" name="object 52" descr=""/>
            <p:cNvSpPr/>
            <p:nvPr/>
          </p:nvSpPr>
          <p:spPr>
            <a:xfrm>
              <a:off x="5876544" y="3037332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876544" y="3037332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936107" y="3059048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005893" y="3262693"/>
            <a:ext cx="252095" cy="247650"/>
            <a:chOff x="6005893" y="3262693"/>
            <a:chExt cx="252095" cy="247650"/>
          </a:xfrm>
        </p:grpSpPr>
        <p:sp>
          <p:nvSpPr>
            <p:cNvPr id="56" name="object 56" descr=""/>
            <p:cNvSpPr/>
            <p:nvPr/>
          </p:nvSpPr>
          <p:spPr>
            <a:xfrm>
              <a:off x="6010655" y="3267455"/>
              <a:ext cx="242570" cy="238125"/>
            </a:xfrm>
            <a:custGeom>
              <a:avLst/>
              <a:gdLst/>
              <a:ahLst/>
              <a:cxnLst/>
              <a:rect l="l" t="t" r="r" b="b"/>
              <a:pathLst>
                <a:path w="242570" h="238125">
                  <a:moveTo>
                    <a:pt x="121158" y="0"/>
                  </a:moveTo>
                  <a:lnTo>
                    <a:pt x="73991" y="9340"/>
                  </a:lnTo>
                  <a:lnTo>
                    <a:pt x="35480" y="34813"/>
                  </a:lnTo>
                  <a:lnTo>
                    <a:pt x="9519" y="72598"/>
                  </a:lnTo>
                  <a:lnTo>
                    <a:pt x="0" y="118872"/>
                  </a:lnTo>
                  <a:lnTo>
                    <a:pt x="9519" y="165145"/>
                  </a:lnTo>
                  <a:lnTo>
                    <a:pt x="35480" y="202930"/>
                  </a:lnTo>
                  <a:lnTo>
                    <a:pt x="73991" y="228403"/>
                  </a:lnTo>
                  <a:lnTo>
                    <a:pt x="121158" y="237744"/>
                  </a:lnTo>
                  <a:lnTo>
                    <a:pt x="168324" y="228403"/>
                  </a:lnTo>
                  <a:lnTo>
                    <a:pt x="206835" y="202930"/>
                  </a:lnTo>
                  <a:lnTo>
                    <a:pt x="232796" y="165145"/>
                  </a:lnTo>
                  <a:lnTo>
                    <a:pt x="242316" y="118872"/>
                  </a:lnTo>
                  <a:lnTo>
                    <a:pt x="232796" y="72598"/>
                  </a:lnTo>
                  <a:lnTo>
                    <a:pt x="206835" y="34813"/>
                  </a:lnTo>
                  <a:lnTo>
                    <a:pt x="168324" y="934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010655" y="3267455"/>
              <a:ext cx="242570" cy="238125"/>
            </a:xfrm>
            <a:custGeom>
              <a:avLst/>
              <a:gdLst/>
              <a:ahLst/>
              <a:cxnLst/>
              <a:rect l="l" t="t" r="r" b="b"/>
              <a:pathLst>
                <a:path w="242570" h="238125">
                  <a:moveTo>
                    <a:pt x="0" y="118872"/>
                  </a:moveTo>
                  <a:lnTo>
                    <a:pt x="9519" y="72598"/>
                  </a:lnTo>
                  <a:lnTo>
                    <a:pt x="35480" y="34813"/>
                  </a:lnTo>
                  <a:lnTo>
                    <a:pt x="73991" y="9340"/>
                  </a:lnTo>
                  <a:lnTo>
                    <a:pt x="121158" y="0"/>
                  </a:lnTo>
                  <a:lnTo>
                    <a:pt x="168324" y="9340"/>
                  </a:lnTo>
                  <a:lnTo>
                    <a:pt x="206835" y="34813"/>
                  </a:lnTo>
                  <a:lnTo>
                    <a:pt x="232796" y="72598"/>
                  </a:lnTo>
                  <a:lnTo>
                    <a:pt x="242316" y="118872"/>
                  </a:lnTo>
                  <a:lnTo>
                    <a:pt x="232796" y="165145"/>
                  </a:lnTo>
                  <a:lnTo>
                    <a:pt x="206835" y="202930"/>
                  </a:lnTo>
                  <a:lnTo>
                    <a:pt x="168324" y="228403"/>
                  </a:lnTo>
                  <a:lnTo>
                    <a:pt x="121158" y="237744"/>
                  </a:lnTo>
                  <a:lnTo>
                    <a:pt x="73991" y="228403"/>
                  </a:lnTo>
                  <a:lnTo>
                    <a:pt x="35480" y="202930"/>
                  </a:lnTo>
                  <a:lnTo>
                    <a:pt x="9519" y="165145"/>
                  </a:lnTo>
                  <a:lnTo>
                    <a:pt x="0" y="1188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059804" y="3307841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373177" y="2595181"/>
            <a:ext cx="276225" cy="271780"/>
            <a:chOff x="6373177" y="2595181"/>
            <a:chExt cx="276225" cy="271780"/>
          </a:xfrm>
        </p:grpSpPr>
        <p:sp>
          <p:nvSpPr>
            <p:cNvPr id="60" name="object 60" descr=""/>
            <p:cNvSpPr/>
            <p:nvPr/>
          </p:nvSpPr>
          <p:spPr>
            <a:xfrm>
              <a:off x="6377940" y="25999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377940" y="25999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6394450" y="2394966"/>
            <a:ext cx="317500" cy="403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6639877" y="3509581"/>
            <a:ext cx="252095" cy="248920"/>
            <a:chOff x="6639877" y="3509581"/>
            <a:chExt cx="252095" cy="248920"/>
          </a:xfrm>
        </p:grpSpPr>
        <p:sp>
          <p:nvSpPr>
            <p:cNvPr id="64" name="object 64" descr=""/>
            <p:cNvSpPr/>
            <p:nvPr/>
          </p:nvSpPr>
          <p:spPr>
            <a:xfrm>
              <a:off x="6644640" y="3514344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644640" y="3514344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6694423" y="3539744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6604825" y="3771709"/>
            <a:ext cx="252095" cy="248920"/>
            <a:chOff x="6604825" y="3771709"/>
            <a:chExt cx="252095" cy="248920"/>
          </a:xfrm>
        </p:grpSpPr>
        <p:sp>
          <p:nvSpPr>
            <p:cNvPr id="68" name="object 68" descr=""/>
            <p:cNvSpPr/>
            <p:nvPr/>
          </p:nvSpPr>
          <p:spPr>
            <a:xfrm>
              <a:off x="6609588" y="3776471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609588" y="3776471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6660006" y="3817111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6816852" y="3150235"/>
            <a:ext cx="510540" cy="517525"/>
            <a:chOff x="6816852" y="3150235"/>
            <a:chExt cx="510540" cy="517525"/>
          </a:xfrm>
        </p:grpSpPr>
        <p:sp>
          <p:nvSpPr>
            <p:cNvPr id="72" name="object 72" descr=""/>
            <p:cNvSpPr/>
            <p:nvPr/>
          </p:nvSpPr>
          <p:spPr>
            <a:xfrm>
              <a:off x="6816852" y="3150235"/>
              <a:ext cx="510540" cy="517525"/>
            </a:xfrm>
            <a:custGeom>
              <a:avLst/>
              <a:gdLst/>
              <a:ahLst/>
              <a:cxnLst/>
              <a:rect l="l" t="t" r="r" b="b"/>
              <a:pathLst>
                <a:path w="510540" h="517525">
                  <a:moveTo>
                    <a:pt x="452088" y="467454"/>
                  </a:moveTo>
                  <a:lnTo>
                    <a:pt x="429514" y="489712"/>
                  </a:lnTo>
                  <a:lnTo>
                    <a:pt x="510031" y="517270"/>
                  </a:lnTo>
                  <a:lnTo>
                    <a:pt x="496805" y="476503"/>
                  </a:lnTo>
                  <a:lnTo>
                    <a:pt x="461009" y="476503"/>
                  </a:lnTo>
                  <a:lnTo>
                    <a:pt x="452088" y="467454"/>
                  </a:lnTo>
                  <a:close/>
                </a:path>
                <a:path w="510540" h="517525">
                  <a:moveTo>
                    <a:pt x="461106" y="458563"/>
                  </a:moveTo>
                  <a:lnTo>
                    <a:pt x="452088" y="467454"/>
                  </a:lnTo>
                  <a:lnTo>
                    <a:pt x="461009" y="476503"/>
                  </a:lnTo>
                  <a:lnTo>
                    <a:pt x="470026" y="467613"/>
                  </a:lnTo>
                  <a:lnTo>
                    <a:pt x="461106" y="458563"/>
                  </a:lnTo>
                  <a:close/>
                </a:path>
                <a:path w="510540" h="517525">
                  <a:moveTo>
                    <a:pt x="483743" y="436244"/>
                  </a:moveTo>
                  <a:lnTo>
                    <a:pt x="461106" y="458563"/>
                  </a:lnTo>
                  <a:lnTo>
                    <a:pt x="470026" y="467613"/>
                  </a:lnTo>
                  <a:lnTo>
                    <a:pt x="461009" y="476503"/>
                  </a:lnTo>
                  <a:lnTo>
                    <a:pt x="496805" y="476503"/>
                  </a:lnTo>
                  <a:lnTo>
                    <a:pt x="483743" y="436244"/>
                  </a:lnTo>
                  <a:close/>
                </a:path>
                <a:path w="510540" h="517525">
                  <a:moveTo>
                    <a:pt x="9144" y="0"/>
                  </a:moveTo>
                  <a:lnTo>
                    <a:pt x="0" y="8889"/>
                  </a:lnTo>
                  <a:lnTo>
                    <a:pt x="452088" y="467454"/>
                  </a:lnTo>
                  <a:lnTo>
                    <a:pt x="461106" y="45856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7624" y="3244596"/>
              <a:ext cx="251459" cy="246888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6950709" y="3279775"/>
            <a:ext cx="149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9771" y="3212592"/>
            <a:ext cx="251459" cy="248412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7326630" y="3245865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878573" y="2987167"/>
            <a:ext cx="300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AND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53313" y="4691379"/>
            <a:ext cx="4191000" cy="26162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295"/>
              </a:lnSpc>
            </a:pPr>
            <a:r>
              <a:rPr dirty="0" sz="1100">
                <a:latin typeface="Times New Roman"/>
                <a:cs typeface="Times New Roman"/>
              </a:rPr>
              <a:t>a)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Third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dimension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uplift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XOR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(1,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1)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(1,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1,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1)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three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dimension.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884801" y="4670552"/>
            <a:ext cx="35185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entury"/>
                <a:cs typeface="Century"/>
              </a:rPr>
              <a:t>b)</a:t>
            </a:r>
            <a:r>
              <a:rPr dirty="0" sz="1100" spc="-25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XOR</a:t>
            </a:r>
            <a:r>
              <a:rPr dirty="0" sz="1100" spc="-25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solution</a:t>
            </a:r>
            <a:r>
              <a:rPr dirty="0" sz="1100" spc="-10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with</a:t>
            </a:r>
            <a:r>
              <a:rPr dirty="0" sz="1100" spc="-20">
                <a:latin typeface="Century"/>
                <a:cs typeface="Century"/>
              </a:rPr>
              <a:t> </a:t>
            </a:r>
            <a:r>
              <a:rPr dirty="0" sz="1100" spc="-10">
                <a:latin typeface="Century"/>
                <a:cs typeface="Century"/>
              </a:rPr>
              <a:t>additional </a:t>
            </a:r>
            <a:r>
              <a:rPr dirty="0" sz="1100">
                <a:latin typeface="Century"/>
                <a:cs typeface="Century"/>
              </a:rPr>
              <a:t>input</a:t>
            </a:r>
            <a:r>
              <a:rPr dirty="0" sz="1100" spc="-10">
                <a:latin typeface="Century"/>
                <a:cs typeface="Century"/>
              </a:rPr>
              <a:t> from</a:t>
            </a:r>
            <a:r>
              <a:rPr dirty="0" sz="1100" spc="-90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AND</a:t>
            </a:r>
            <a:r>
              <a:rPr dirty="0" sz="1100" spc="-5">
                <a:latin typeface="Century"/>
                <a:cs typeface="Century"/>
              </a:rPr>
              <a:t> </a:t>
            </a:r>
            <a:r>
              <a:rPr dirty="0" sz="1100" spc="-20">
                <a:latin typeface="Century"/>
                <a:cs typeface="Century"/>
              </a:rPr>
              <a:t>gate.</a:t>
            </a:r>
            <a:endParaRPr sz="1100">
              <a:latin typeface="Century"/>
              <a:cs typeface="Century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2106548" y="5163946"/>
            <a:ext cx="4931410" cy="32004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410"/>
              </a:lnSpc>
            </a:pPr>
            <a:r>
              <a:rPr dirty="0" sz="1200">
                <a:latin typeface="Times New Roman"/>
                <a:cs typeface="Times New Roman"/>
              </a:rPr>
              <a:t>Figure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1.8: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0">
                <a:latin typeface="Times New Roman"/>
                <a:cs typeface="Times New Roman"/>
              </a:rPr>
              <a:t> dimension.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XOR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solution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with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HN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199132" y="1447800"/>
            <a:ext cx="5954395" cy="4982210"/>
            <a:chOff x="2199132" y="1447800"/>
            <a:chExt cx="5954395" cy="498221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344" y="1447800"/>
              <a:ext cx="1972055" cy="498195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199132" y="2014473"/>
              <a:ext cx="3973195" cy="3624579"/>
            </a:xfrm>
            <a:custGeom>
              <a:avLst/>
              <a:gdLst/>
              <a:ahLst/>
              <a:cxnLst/>
              <a:rect l="l" t="t" r="r" b="b"/>
              <a:pathLst>
                <a:path w="3973195" h="3624579">
                  <a:moveTo>
                    <a:pt x="3973068" y="1719326"/>
                  </a:moveTo>
                  <a:lnTo>
                    <a:pt x="3888867" y="1705991"/>
                  </a:lnTo>
                  <a:lnTo>
                    <a:pt x="3898442" y="1736267"/>
                  </a:lnTo>
                  <a:lnTo>
                    <a:pt x="3703066" y="1798193"/>
                  </a:lnTo>
                  <a:lnTo>
                    <a:pt x="3703066" y="1798066"/>
                  </a:lnTo>
                  <a:lnTo>
                    <a:pt x="3435477" y="1880743"/>
                  </a:lnTo>
                  <a:lnTo>
                    <a:pt x="3435604" y="1880743"/>
                  </a:lnTo>
                  <a:lnTo>
                    <a:pt x="3302254" y="1920621"/>
                  </a:lnTo>
                  <a:lnTo>
                    <a:pt x="3169412" y="1958975"/>
                  </a:lnTo>
                  <a:lnTo>
                    <a:pt x="3036951" y="1995805"/>
                  </a:lnTo>
                  <a:lnTo>
                    <a:pt x="3037078" y="1995805"/>
                  </a:lnTo>
                  <a:lnTo>
                    <a:pt x="2905125" y="2030603"/>
                  </a:lnTo>
                  <a:lnTo>
                    <a:pt x="2905252" y="2030603"/>
                  </a:lnTo>
                  <a:lnTo>
                    <a:pt x="2773934" y="2063242"/>
                  </a:lnTo>
                  <a:lnTo>
                    <a:pt x="2774061" y="2063242"/>
                  </a:lnTo>
                  <a:lnTo>
                    <a:pt x="2647467" y="2092642"/>
                  </a:lnTo>
                  <a:lnTo>
                    <a:pt x="1920494" y="1257935"/>
                  </a:lnTo>
                  <a:lnTo>
                    <a:pt x="1910842" y="1266317"/>
                  </a:lnTo>
                  <a:lnTo>
                    <a:pt x="2633256" y="2095766"/>
                  </a:lnTo>
                  <a:lnTo>
                    <a:pt x="2513711" y="2121027"/>
                  </a:lnTo>
                  <a:lnTo>
                    <a:pt x="2513838" y="2120900"/>
                  </a:lnTo>
                  <a:lnTo>
                    <a:pt x="2384933" y="2145538"/>
                  </a:lnTo>
                  <a:lnTo>
                    <a:pt x="2385060" y="2145538"/>
                  </a:lnTo>
                  <a:lnTo>
                    <a:pt x="2257044" y="2166620"/>
                  </a:lnTo>
                  <a:lnTo>
                    <a:pt x="2257171" y="2166620"/>
                  </a:lnTo>
                  <a:lnTo>
                    <a:pt x="2130171" y="2184273"/>
                  </a:lnTo>
                  <a:lnTo>
                    <a:pt x="2130298" y="2184273"/>
                  </a:lnTo>
                  <a:lnTo>
                    <a:pt x="2004568" y="2197989"/>
                  </a:lnTo>
                  <a:lnTo>
                    <a:pt x="2004695" y="2197989"/>
                  </a:lnTo>
                  <a:lnTo>
                    <a:pt x="1880108" y="2207768"/>
                  </a:lnTo>
                  <a:lnTo>
                    <a:pt x="1756791" y="2213102"/>
                  </a:lnTo>
                  <a:lnTo>
                    <a:pt x="1634744" y="2214372"/>
                  </a:lnTo>
                  <a:lnTo>
                    <a:pt x="1634490" y="2214372"/>
                  </a:lnTo>
                  <a:lnTo>
                    <a:pt x="1513586" y="2211832"/>
                  </a:lnTo>
                  <a:lnTo>
                    <a:pt x="1393571" y="2205736"/>
                  </a:lnTo>
                  <a:lnTo>
                    <a:pt x="1276045" y="2196465"/>
                  </a:lnTo>
                  <a:lnTo>
                    <a:pt x="1274445" y="2196338"/>
                  </a:lnTo>
                  <a:lnTo>
                    <a:pt x="1274572" y="2196465"/>
                  </a:lnTo>
                  <a:lnTo>
                    <a:pt x="1156081" y="2183892"/>
                  </a:lnTo>
                  <a:lnTo>
                    <a:pt x="1156335" y="2183892"/>
                  </a:lnTo>
                  <a:lnTo>
                    <a:pt x="1038733" y="2168779"/>
                  </a:lnTo>
                  <a:lnTo>
                    <a:pt x="1038860" y="2168779"/>
                  </a:lnTo>
                  <a:lnTo>
                    <a:pt x="921893" y="2151253"/>
                  </a:lnTo>
                  <a:lnTo>
                    <a:pt x="922020" y="2151253"/>
                  </a:lnTo>
                  <a:lnTo>
                    <a:pt x="806424" y="2131568"/>
                  </a:lnTo>
                  <a:lnTo>
                    <a:pt x="805688" y="2131441"/>
                  </a:lnTo>
                  <a:lnTo>
                    <a:pt x="805815" y="2131568"/>
                  </a:lnTo>
                  <a:lnTo>
                    <a:pt x="690118" y="2109851"/>
                  </a:lnTo>
                  <a:lnTo>
                    <a:pt x="690245" y="2109851"/>
                  </a:lnTo>
                  <a:lnTo>
                    <a:pt x="574929" y="2086483"/>
                  </a:lnTo>
                  <a:lnTo>
                    <a:pt x="575056" y="2086483"/>
                  </a:lnTo>
                  <a:lnTo>
                    <a:pt x="460121" y="2061718"/>
                  </a:lnTo>
                  <a:lnTo>
                    <a:pt x="231267" y="2009267"/>
                  </a:lnTo>
                  <a:lnTo>
                    <a:pt x="3048" y="1954657"/>
                  </a:lnTo>
                  <a:lnTo>
                    <a:pt x="0" y="1966976"/>
                  </a:lnTo>
                  <a:lnTo>
                    <a:pt x="457327" y="2074164"/>
                  </a:lnTo>
                  <a:lnTo>
                    <a:pt x="572389" y="2098929"/>
                  </a:lnTo>
                  <a:lnTo>
                    <a:pt x="687705" y="2122297"/>
                  </a:lnTo>
                  <a:lnTo>
                    <a:pt x="803529" y="2144014"/>
                  </a:lnTo>
                  <a:lnTo>
                    <a:pt x="919988" y="2163826"/>
                  </a:lnTo>
                  <a:lnTo>
                    <a:pt x="1037082" y="2181352"/>
                  </a:lnTo>
                  <a:lnTo>
                    <a:pt x="1154684" y="2196592"/>
                  </a:lnTo>
                  <a:lnTo>
                    <a:pt x="1273429" y="2209038"/>
                  </a:lnTo>
                  <a:lnTo>
                    <a:pt x="1392809" y="2218436"/>
                  </a:lnTo>
                  <a:lnTo>
                    <a:pt x="1513205" y="2224532"/>
                  </a:lnTo>
                  <a:lnTo>
                    <a:pt x="1634490" y="2227072"/>
                  </a:lnTo>
                  <a:lnTo>
                    <a:pt x="1757045" y="2225802"/>
                  </a:lnTo>
                  <a:lnTo>
                    <a:pt x="1880870" y="2220341"/>
                  </a:lnTo>
                  <a:lnTo>
                    <a:pt x="1958149" y="2214372"/>
                  </a:lnTo>
                  <a:lnTo>
                    <a:pt x="2005838" y="2210689"/>
                  </a:lnTo>
                  <a:lnTo>
                    <a:pt x="2131822" y="2196846"/>
                  </a:lnTo>
                  <a:lnTo>
                    <a:pt x="2259076" y="2179193"/>
                  </a:lnTo>
                  <a:lnTo>
                    <a:pt x="2387219" y="2157984"/>
                  </a:lnTo>
                  <a:lnTo>
                    <a:pt x="2516378" y="2133473"/>
                  </a:lnTo>
                  <a:lnTo>
                    <a:pt x="2574988" y="2121027"/>
                  </a:lnTo>
                  <a:lnTo>
                    <a:pt x="2642730" y="2106650"/>
                  </a:lnTo>
                  <a:lnTo>
                    <a:pt x="3944505" y="3601275"/>
                  </a:lnTo>
                  <a:lnTo>
                    <a:pt x="3879977" y="3579431"/>
                  </a:lnTo>
                  <a:lnTo>
                    <a:pt x="3876294" y="3581222"/>
                  </a:lnTo>
                  <a:lnTo>
                    <a:pt x="3875278" y="3584537"/>
                  </a:lnTo>
                  <a:lnTo>
                    <a:pt x="3874135" y="3587864"/>
                  </a:lnTo>
                  <a:lnTo>
                    <a:pt x="3875913" y="3591471"/>
                  </a:lnTo>
                  <a:lnTo>
                    <a:pt x="3973068" y="3624351"/>
                  </a:lnTo>
                  <a:lnTo>
                    <a:pt x="3972052" y="3619042"/>
                  </a:lnTo>
                  <a:lnTo>
                    <a:pt x="3954526" y="3527044"/>
                  </a:lnTo>
                  <a:lnTo>
                    <a:pt x="3953891" y="3523615"/>
                  </a:lnTo>
                  <a:lnTo>
                    <a:pt x="3950589" y="3521329"/>
                  </a:lnTo>
                  <a:lnTo>
                    <a:pt x="3943604" y="3522599"/>
                  </a:lnTo>
                  <a:lnTo>
                    <a:pt x="3941445" y="3525901"/>
                  </a:lnTo>
                  <a:lnTo>
                    <a:pt x="3942080" y="3529330"/>
                  </a:lnTo>
                  <a:lnTo>
                    <a:pt x="3954195" y="3592982"/>
                  </a:lnTo>
                  <a:lnTo>
                    <a:pt x="2656878" y="2103450"/>
                  </a:lnTo>
                  <a:lnTo>
                    <a:pt x="2776982" y="2075688"/>
                  </a:lnTo>
                  <a:lnTo>
                    <a:pt x="2908300" y="2042922"/>
                  </a:lnTo>
                  <a:lnTo>
                    <a:pt x="3040380" y="2008124"/>
                  </a:lnTo>
                  <a:lnTo>
                    <a:pt x="3305810" y="1932813"/>
                  </a:lnTo>
                  <a:lnTo>
                    <a:pt x="3439287" y="1892935"/>
                  </a:lnTo>
                  <a:lnTo>
                    <a:pt x="3745001" y="1798193"/>
                  </a:lnTo>
                  <a:lnTo>
                    <a:pt x="3902291" y="1748434"/>
                  </a:lnTo>
                  <a:lnTo>
                    <a:pt x="3911854" y="1778635"/>
                  </a:lnTo>
                  <a:lnTo>
                    <a:pt x="3959555" y="1732407"/>
                  </a:lnTo>
                  <a:lnTo>
                    <a:pt x="3973068" y="1719326"/>
                  </a:lnTo>
                  <a:close/>
                </a:path>
                <a:path w="3973195" h="3624579">
                  <a:moveTo>
                    <a:pt x="3973068" y="42926"/>
                  </a:moveTo>
                  <a:lnTo>
                    <a:pt x="3962057" y="37846"/>
                  </a:lnTo>
                  <a:lnTo>
                    <a:pt x="3883152" y="1397"/>
                  </a:lnTo>
                  <a:lnTo>
                    <a:pt x="3879977" y="0"/>
                  </a:lnTo>
                  <a:lnTo>
                    <a:pt x="3876167" y="1270"/>
                  </a:lnTo>
                  <a:lnTo>
                    <a:pt x="3874643" y="4572"/>
                  </a:lnTo>
                  <a:lnTo>
                    <a:pt x="3873246" y="7747"/>
                  </a:lnTo>
                  <a:lnTo>
                    <a:pt x="3874643" y="11430"/>
                  </a:lnTo>
                  <a:lnTo>
                    <a:pt x="3877818" y="12954"/>
                  </a:lnTo>
                  <a:lnTo>
                    <a:pt x="3936593" y="40106"/>
                  </a:lnTo>
                  <a:lnTo>
                    <a:pt x="10033" y="417576"/>
                  </a:lnTo>
                  <a:lnTo>
                    <a:pt x="11303" y="430276"/>
                  </a:lnTo>
                  <a:lnTo>
                    <a:pt x="3937774" y="52692"/>
                  </a:lnTo>
                  <a:lnTo>
                    <a:pt x="3882390" y="92583"/>
                  </a:lnTo>
                  <a:lnTo>
                    <a:pt x="3881755" y="96520"/>
                  </a:lnTo>
                  <a:lnTo>
                    <a:pt x="3883787" y="99441"/>
                  </a:lnTo>
                  <a:lnTo>
                    <a:pt x="3885819" y="102235"/>
                  </a:lnTo>
                  <a:lnTo>
                    <a:pt x="3889756" y="102870"/>
                  </a:lnTo>
                  <a:lnTo>
                    <a:pt x="3892677" y="100838"/>
                  </a:lnTo>
                  <a:lnTo>
                    <a:pt x="3973068" y="42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309609" y="1930349"/>
            <a:ext cx="520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465946" y="3564763"/>
            <a:ext cx="369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382127" y="5284470"/>
            <a:ext cx="535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XOR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8188" y="5675477"/>
            <a:ext cx="5638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XOR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logic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through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manipulation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by</a:t>
            </a:r>
            <a:r>
              <a:rPr dirty="0" sz="1800" spc="-3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hidden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neurons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77532" y="2729992"/>
            <a:ext cx="1461135" cy="825500"/>
          </a:xfrm>
          <a:custGeom>
            <a:avLst/>
            <a:gdLst/>
            <a:ahLst/>
            <a:cxnLst/>
            <a:rect l="l" t="t" r="r" b="b"/>
            <a:pathLst>
              <a:path w="1461135" h="825500">
                <a:moveTo>
                  <a:pt x="1391372" y="793449"/>
                </a:moveTo>
                <a:lnTo>
                  <a:pt x="1375854" y="821055"/>
                </a:lnTo>
                <a:lnTo>
                  <a:pt x="1460944" y="825246"/>
                </a:lnTo>
                <a:lnTo>
                  <a:pt x="1443681" y="799719"/>
                </a:lnTo>
                <a:lnTo>
                  <a:pt x="1402524" y="799719"/>
                </a:lnTo>
                <a:lnTo>
                  <a:pt x="1391372" y="793449"/>
                </a:lnTo>
                <a:close/>
              </a:path>
              <a:path w="1461135" h="825500">
                <a:moveTo>
                  <a:pt x="1397641" y="782298"/>
                </a:moveTo>
                <a:lnTo>
                  <a:pt x="1391372" y="793449"/>
                </a:lnTo>
                <a:lnTo>
                  <a:pt x="1402524" y="799719"/>
                </a:lnTo>
                <a:lnTo>
                  <a:pt x="1408747" y="788543"/>
                </a:lnTo>
                <a:lnTo>
                  <a:pt x="1397641" y="782298"/>
                </a:lnTo>
                <a:close/>
              </a:path>
              <a:path w="1461135" h="825500">
                <a:moveTo>
                  <a:pt x="1413192" y="754634"/>
                </a:moveTo>
                <a:lnTo>
                  <a:pt x="1397641" y="782298"/>
                </a:lnTo>
                <a:lnTo>
                  <a:pt x="1408747" y="788543"/>
                </a:lnTo>
                <a:lnTo>
                  <a:pt x="1402524" y="799719"/>
                </a:lnTo>
                <a:lnTo>
                  <a:pt x="1443681" y="799719"/>
                </a:lnTo>
                <a:lnTo>
                  <a:pt x="1413192" y="754634"/>
                </a:lnTo>
                <a:close/>
              </a:path>
              <a:path w="1461135" h="825500">
                <a:moveTo>
                  <a:pt x="6223" y="0"/>
                </a:moveTo>
                <a:lnTo>
                  <a:pt x="0" y="11175"/>
                </a:lnTo>
                <a:lnTo>
                  <a:pt x="1391372" y="793449"/>
                </a:lnTo>
                <a:lnTo>
                  <a:pt x="1397641" y="782298"/>
                </a:lnTo>
                <a:lnTo>
                  <a:pt x="6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231004" y="3126486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0520" y="2655823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956816" y="2086355"/>
            <a:ext cx="2248535" cy="1326515"/>
            <a:chOff x="1956816" y="2086355"/>
            <a:chExt cx="2248535" cy="1326515"/>
          </a:xfrm>
        </p:grpSpPr>
        <p:sp>
          <p:nvSpPr>
            <p:cNvPr id="24" name="object 24" descr=""/>
            <p:cNvSpPr/>
            <p:nvPr/>
          </p:nvSpPr>
          <p:spPr>
            <a:xfrm>
              <a:off x="1956816" y="2086355"/>
              <a:ext cx="2248535" cy="1173480"/>
            </a:xfrm>
            <a:custGeom>
              <a:avLst/>
              <a:gdLst/>
              <a:ahLst/>
              <a:cxnLst/>
              <a:rect l="l" t="t" r="r" b="b"/>
              <a:pathLst>
                <a:path w="2248535" h="1173479">
                  <a:moveTo>
                    <a:pt x="76200" y="472186"/>
                  </a:moveTo>
                  <a:lnTo>
                    <a:pt x="44450" y="472186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472186"/>
                  </a:lnTo>
                  <a:lnTo>
                    <a:pt x="0" y="472186"/>
                  </a:lnTo>
                  <a:lnTo>
                    <a:pt x="38100" y="548386"/>
                  </a:lnTo>
                  <a:lnTo>
                    <a:pt x="69850" y="484886"/>
                  </a:lnTo>
                  <a:lnTo>
                    <a:pt x="76200" y="472186"/>
                  </a:lnTo>
                  <a:close/>
                </a:path>
                <a:path w="2248535" h="1173479">
                  <a:moveTo>
                    <a:pt x="2248535" y="1135380"/>
                  </a:moveTo>
                  <a:lnTo>
                    <a:pt x="2235835" y="1129030"/>
                  </a:lnTo>
                  <a:lnTo>
                    <a:pt x="2172335" y="1097280"/>
                  </a:lnTo>
                  <a:lnTo>
                    <a:pt x="2172335" y="1129030"/>
                  </a:lnTo>
                  <a:lnTo>
                    <a:pt x="1905000" y="1129030"/>
                  </a:lnTo>
                  <a:lnTo>
                    <a:pt x="1905000" y="1141730"/>
                  </a:lnTo>
                  <a:lnTo>
                    <a:pt x="2172335" y="1141730"/>
                  </a:lnTo>
                  <a:lnTo>
                    <a:pt x="2172335" y="1173480"/>
                  </a:lnTo>
                  <a:lnTo>
                    <a:pt x="2235835" y="1141730"/>
                  </a:lnTo>
                  <a:lnTo>
                    <a:pt x="2248535" y="1135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45180" y="3044952"/>
              <a:ext cx="512445" cy="363220"/>
            </a:xfrm>
            <a:custGeom>
              <a:avLst/>
              <a:gdLst/>
              <a:ahLst/>
              <a:cxnLst/>
              <a:rect l="l" t="t" r="r" b="b"/>
              <a:pathLst>
                <a:path w="512445" h="363220">
                  <a:moveTo>
                    <a:pt x="256032" y="0"/>
                  </a:moveTo>
                  <a:lnTo>
                    <a:pt x="204447" y="3682"/>
                  </a:lnTo>
                  <a:lnTo>
                    <a:pt x="156394" y="14245"/>
                  </a:lnTo>
                  <a:lnTo>
                    <a:pt x="112904" y="30961"/>
                  </a:lnTo>
                  <a:lnTo>
                    <a:pt x="75009" y="53101"/>
                  </a:lnTo>
                  <a:lnTo>
                    <a:pt x="43739" y="79939"/>
                  </a:lnTo>
                  <a:lnTo>
                    <a:pt x="20127" y="110745"/>
                  </a:lnTo>
                  <a:lnTo>
                    <a:pt x="0" y="181356"/>
                  </a:lnTo>
                  <a:lnTo>
                    <a:pt x="5203" y="217917"/>
                  </a:lnTo>
                  <a:lnTo>
                    <a:pt x="43739" y="282772"/>
                  </a:lnTo>
                  <a:lnTo>
                    <a:pt x="75009" y="309610"/>
                  </a:lnTo>
                  <a:lnTo>
                    <a:pt x="112904" y="331750"/>
                  </a:lnTo>
                  <a:lnTo>
                    <a:pt x="156394" y="348466"/>
                  </a:lnTo>
                  <a:lnTo>
                    <a:pt x="204447" y="359029"/>
                  </a:lnTo>
                  <a:lnTo>
                    <a:pt x="256032" y="362712"/>
                  </a:lnTo>
                  <a:lnTo>
                    <a:pt x="307616" y="359029"/>
                  </a:lnTo>
                  <a:lnTo>
                    <a:pt x="355669" y="348466"/>
                  </a:lnTo>
                  <a:lnTo>
                    <a:pt x="399159" y="331750"/>
                  </a:lnTo>
                  <a:lnTo>
                    <a:pt x="437054" y="309610"/>
                  </a:lnTo>
                  <a:lnTo>
                    <a:pt x="468324" y="282772"/>
                  </a:lnTo>
                  <a:lnTo>
                    <a:pt x="491936" y="251966"/>
                  </a:lnTo>
                  <a:lnTo>
                    <a:pt x="512064" y="181356"/>
                  </a:lnTo>
                  <a:lnTo>
                    <a:pt x="506860" y="144794"/>
                  </a:lnTo>
                  <a:lnTo>
                    <a:pt x="468324" y="79939"/>
                  </a:lnTo>
                  <a:lnTo>
                    <a:pt x="437054" y="53101"/>
                  </a:lnTo>
                  <a:lnTo>
                    <a:pt x="399159" y="30961"/>
                  </a:lnTo>
                  <a:lnTo>
                    <a:pt x="355669" y="14245"/>
                  </a:lnTo>
                  <a:lnTo>
                    <a:pt x="307616" y="3682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45180" y="3044952"/>
              <a:ext cx="512445" cy="363220"/>
            </a:xfrm>
            <a:custGeom>
              <a:avLst/>
              <a:gdLst/>
              <a:ahLst/>
              <a:cxnLst/>
              <a:rect l="l" t="t" r="r" b="b"/>
              <a:pathLst>
                <a:path w="512445" h="363220">
                  <a:moveTo>
                    <a:pt x="0" y="181356"/>
                  </a:moveTo>
                  <a:lnTo>
                    <a:pt x="20127" y="110745"/>
                  </a:lnTo>
                  <a:lnTo>
                    <a:pt x="43739" y="79939"/>
                  </a:lnTo>
                  <a:lnTo>
                    <a:pt x="75009" y="53101"/>
                  </a:lnTo>
                  <a:lnTo>
                    <a:pt x="112904" y="30961"/>
                  </a:lnTo>
                  <a:lnTo>
                    <a:pt x="156394" y="14245"/>
                  </a:lnTo>
                  <a:lnTo>
                    <a:pt x="204447" y="3682"/>
                  </a:lnTo>
                  <a:lnTo>
                    <a:pt x="256032" y="0"/>
                  </a:lnTo>
                  <a:lnTo>
                    <a:pt x="307616" y="3682"/>
                  </a:lnTo>
                  <a:lnTo>
                    <a:pt x="355669" y="14245"/>
                  </a:lnTo>
                  <a:lnTo>
                    <a:pt x="399159" y="30961"/>
                  </a:lnTo>
                  <a:lnTo>
                    <a:pt x="437054" y="53101"/>
                  </a:lnTo>
                  <a:lnTo>
                    <a:pt x="468324" y="79939"/>
                  </a:lnTo>
                  <a:lnTo>
                    <a:pt x="491936" y="110745"/>
                  </a:lnTo>
                  <a:lnTo>
                    <a:pt x="512064" y="181356"/>
                  </a:lnTo>
                  <a:lnTo>
                    <a:pt x="506860" y="217917"/>
                  </a:lnTo>
                  <a:lnTo>
                    <a:pt x="468324" y="282772"/>
                  </a:lnTo>
                  <a:lnTo>
                    <a:pt x="437054" y="309610"/>
                  </a:lnTo>
                  <a:lnTo>
                    <a:pt x="399159" y="331750"/>
                  </a:lnTo>
                  <a:lnTo>
                    <a:pt x="355669" y="348466"/>
                  </a:lnTo>
                  <a:lnTo>
                    <a:pt x="307616" y="359029"/>
                  </a:lnTo>
                  <a:lnTo>
                    <a:pt x="256032" y="362712"/>
                  </a:lnTo>
                  <a:lnTo>
                    <a:pt x="204447" y="359029"/>
                  </a:lnTo>
                  <a:lnTo>
                    <a:pt x="156394" y="348466"/>
                  </a:lnTo>
                  <a:lnTo>
                    <a:pt x="112904" y="331750"/>
                  </a:lnTo>
                  <a:lnTo>
                    <a:pt x="75009" y="309610"/>
                  </a:lnTo>
                  <a:lnTo>
                    <a:pt x="43739" y="282772"/>
                  </a:lnTo>
                  <a:lnTo>
                    <a:pt x="20127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8999" y="3038601"/>
            <a:ext cx="376555" cy="304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22860">
              <a:lnSpc>
                <a:spcPts val="1000"/>
              </a:lnSpc>
              <a:spcBef>
                <a:spcPts val="29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28269" y="3592829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407409" y="3038094"/>
            <a:ext cx="176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77481" y="2455164"/>
            <a:ext cx="3235325" cy="1243965"/>
            <a:chOff x="577481" y="2455164"/>
            <a:chExt cx="3235325" cy="1243965"/>
          </a:xfrm>
        </p:grpSpPr>
        <p:sp>
          <p:nvSpPr>
            <p:cNvPr id="31" name="object 31" descr=""/>
            <p:cNvSpPr/>
            <p:nvPr/>
          </p:nvSpPr>
          <p:spPr>
            <a:xfrm>
              <a:off x="3608831" y="3110484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79">
                  <a:moveTo>
                    <a:pt x="0" y="182879"/>
                  </a:moveTo>
                  <a:lnTo>
                    <a:pt x="197484" y="182879"/>
                  </a:lnTo>
                </a:path>
                <a:path w="197485" h="182879">
                  <a:moveTo>
                    <a:pt x="112775" y="0"/>
                  </a:moveTo>
                  <a:lnTo>
                    <a:pt x="112775" y="182499"/>
                  </a:lnTo>
                </a:path>
                <a:path w="197485" h="182879">
                  <a:moveTo>
                    <a:pt x="19812" y="175260"/>
                  </a:moveTo>
                  <a:lnTo>
                    <a:pt x="111887" y="175260"/>
                  </a:lnTo>
                </a:path>
                <a:path w="197485" h="182879">
                  <a:moveTo>
                    <a:pt x="117347" y="53339"/>
                  </a:moveTo>
                  <a:lnTo>
                    <a:pt x="117347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718560" y="3156203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89789" y="13716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596640" y="3035808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7481" y="2697479"/>
              <a:ext cx="1450340" cy="1001394"/>
            </a:xfrm>
            <a:custGeom>
              <a:avLst/>
              <a:gdLst/>
              <a:ahLst/>
              <a:cxnLst/>
              <a:rect l="l" t="t" r="r" b="b"/>
              <a:pathLst>
                <a:path w="1450339" h="1001395">
                  <a:moveTo>
                    <a:pt x="1374762" y="38100"/>
                  </a:moveTo>
                  <a:lnTo>
                    <a:pt x="1362062" y="31750"/>
                  </a:lnTo>
                  <a:lnTo>
                    <a:pt x="1298562" y="0"/>
                  </a:lnTo>
                  <a:lnTo>
                    <a:pt x="1298562" y="31750"/>
                  </a:lnTo>
                  <a:lnTo>
                    <a:pt x="3162" y="31750"/>
                  </a:lnTo>
                  <a:lnTo>
                    <a:pt x="3162" y="44450"/>
                  </a:lnTo>
                  <a:lnTo>
                    <a:pt x="1298562" y="44450"/>
                  </a:lnTo>
                  <a:lnTo>
                    <a:pt x="1298562" y="76200"/>
                  </a:lnTo>
                  <a:lnTo>
                    <a:pt x="1362062" y="44450"/>
                  </a:lnTo>
                  <a:lnTo>
                    <a:pt x="1374762" y="38100"/>
                  </a:lnTo>
                  <a:close/>
                </a:path>
                <a:path w="1450339" h="1001395">
                  <a:moveTo>
                    <a:pt x="1449946" y="166116"/>
                  </a:moveTo>
                  <a:lnTo>
                    <a:pt x="1364856" y="170942"/>
                  </a:lnTo>
                  <a:lnTo>
                    <a:pt x="1380604" y="198488"/>
                  </a:lnTo>
                  <a:lnTo>
                    <a:pt x="0" y="990346"/>
                  </a:lnTo>
                  <a:lnTo>
                    <a:pt x="6324" y="1001395"/>
                  </a:lnTo>
                  <a:lnTo>
                    <a:pt x="1386928" y="209550"/>
                  </a:lnTo>
                  <a:lnTo>
                    <a:pt x="1402702" y="237109"/>
                  </a:lnTo>
                  <a:lnTo>
                    <a:pt x="1432610" y="192151"/>
                  </a:lnTo>
                  <a:lnTo>
                    <a:pt x="144994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952244" y="2554224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19">
                  <a:moveTo>
                    <a:pt x="256794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5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4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5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952244" y="2554224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19">
                  <a:moveTo>
                    <a:pt x="0" y="181355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4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5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4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217419" y="2619756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80">
                  <a:moveTo>
                    <a:pt x="0" y="182880"/>
                  </a:moveTo>
                  <a:lnTo>
                    <a:pt x="197485" y="182880"/>
                  </a:lnTo>
                </a:path>
                <a:path w="197485" h="182880">
                  <a:moveTo>
                    <a:pt x="111252" y="0"/>
                  </a:moveTo>
                  <a:lnTo>
                    <a:pt x="111252" y="182499"/>
                  </a:lnTo>
                </a:path>
                <a:path w="197485" h="182880">
                  <a:moveTo>
                    <a:pt x="19812" y="175260"/>
                  </a:moveTo>
                  <a:lnTo>
                    <a:pt x="111887" y="175260"/>
                  </a:lnTo>
                </a:path>
                <a:path w="197485" h="182880">
                  <a:moveTo>
                    <a:pt x="117348" y="53340"/>
                  </a:moveTo>
                  <a:lnTo>
                    <a:pt x="117348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327148" y="2665475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6096" y="12204"/>
                  </a:lnTo>
                  <a:lnTo>
                    <a:pt x="6096" y="13728"/>
                  </a:lnTo>
                  <a:lnTo>
                    <a:pt x="89789" y="13728"/>
                  </a:lnTo>
                  <a:lnTo>
                    <a:pt x="89789" y="12204"/>
                  </a:lnTo>
                  <a:lnTo>
                    <a:pt x="92075" y="12204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205228" y="2545080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51859" y="2455164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518153" y="2349245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4855" y="2657855"/>
            <a:ext cx="251460" cy="246888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578102" y="2546680"/>
            <a:ext cx="6235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9105" algn="l"/>
              </a:tabLst>
            </a:pPr>
            <a:r>
              <a:rPr dirty="0" baseline="3086" sz="1350" spc="-37" b="1">
                <a:latin typeface="Times New Roman"/>
                <a:cs typeface="Times New Roman"/>
              </a:rPr>
              <a:t>+1</a:t>
            </a:r>
            <a:r>
              <a:rPr dirty="0" baseline="3086" sz="1350" b="1">
                <a:latin typeface="Times New Roman"/>
                <a:cs typeface="Times New Roman"/>
              </a:rPr>
              <a:t>	</a:t>
            </a: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0283" y="2936748"/>
            <a:ext cx="251460" cy="246887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1563750" y="2981705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848421" y="2176081"/>
            <a:ext cx="276225" cy="271780"/>
            <a:chOff x="1848421" y="2176081"/>
            <a:chExt cx="276225" cy="271780"/>
          </a:xfrm>
        </p:grpSpPr>
        <p:sp>
          <p:nvSpPr>
            <p:cNvPr id="47" name="object 47" descr=""/>
            <p:cNvSpPr/>
            <p:nvPr/>
          </p:nvSpPr>
          <p:spPr>
            <a:xfrm>
              <a:off x="1853183" y="21808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53183" y="21808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868170" y="1968245"/>
            <a:ext cx="317500" cy="410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6380" y="3223260"/>
            <a:ext cx="251460" cy="246887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1569466" y="3252342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463545" y="2729610"/>
            <a:ext cx="956944" cy="377190"/>
            <a:chOff x="2463545" y="2729610"/>
            <a:chExt cx="956944" cy="377190"/>
          </a:xfrm>
        </p:grpSpPr>
        <p:sp>
          <p:nvSpPr>
            <p:cNvPr id="53" name="object 53" descr=""/>
            <p:cNvSpPr/>
            <p:nvPr/>
          </p:nvSpPr>
          <p:spPr>
            <a:xfrm>
              <a:off x="2463545" y="2729610"/>
              <a:ext cx="956944" cy="377190"/>
            </a:xfrm>
            <a:custGeom>
              <a:avLst/>
              <a:gdLst/>
              <a:ahLst/>
              <a:cxnLst/>
              <a:rect l="l" t="t" r="r" b="b"/>
              <a:pathLst>
                <a:path w="956945" h="377189">
                  <a:moveTo>
                    <a:pt x="882891" y="347251"/>
                  </a:moveTo>
                  <a:lnTo>
                    <a:pt x="871601" y="376936"/>
                  </a:lnTo>
                  <a:lnTo>
                    <a:pt x="956437" y="368426"/>
                  </a:lnTo>
                  <a:lnTo>
                    <a:pt x="941082" y="351789"/>
                  </a:lnTo>
                  <a:lnTo>
                    <a:pt x="894842" y="351789"/>
                  </a:lnTo>
                  <a:lnTo>
                    <a:pt x="882891" y="347251"/>
                  </a:lnTo>
                  <a:close/>
                </a:path>
                <a:path w="956945" h="377189">
                  <a:moveTo>
                    <a:pt x="887378" y="335454"/>
                  </a:moveTo>
                  <a:lnTo>
                    <a:pt x="882891" y="347251"/>
                  </a:lnTo>
                  <a:lnTo>
                    <a:pt x="894842" y="351789"/>
                  </a:lnTo>
                  <a:lnTo>
                    <a:pt x="899287" y="339978"/>
                  </a:lnTo>
                  <a:lnTo>
                    <a:pt x="887378" y="335454"/>
                  </a:lnTo>
                  <a:close/>
                </a:path>
                <a:path w="956945" h="377189">
                  <a:moveTo>
                    <a:pt x="898652" y="305815"/>
                  </a:moveTo>
                  <a:lnTo>
                    <a:pt x="887378" y="335454"/>
                  </a:lnTo>
                  <a:lnTo>
                    <a:pt x="899287" y="339978"/>
                  </a:lnTo>
                  <a:lnTo>
                    <a:pt x="894842" y="351789"/>
                  </a:lnTo>
                  <a:lnTo>
                    <a:pt x="941082" y="351789"/>
                  </a:lnTo>
                  <a:lnTo>
                    <a:pt x="898652" y="305815"/>
                  </a:lnTo>
                  <a:close/>
                </a:path>
                <a:path w="956945" h="377189">
                  <a:moveTo>
                    <a:pt x="4572" y="0"/>
                  </a:moveTo>
                  <a:lnTo>
                    <a:pt x="0" y="11937"/>
                  </a:lnTo>
                  <a:lnTo>
                    <a:pt x="882891" y="347251"/>
                  </a:lnTo>
                  <a:lnTo>
                    <a:pt x="887378" y="33545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6915" y="2788919"/>
              <a:ext cx="251460" cy="248412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2809748" y="2824734"/>
            <a:ext cx="149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434463" y="2510408"/>
            <a:ext cx="596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1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(AND)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956816" y="3486658"/>
            <a:ext cx="524510" cy="829310"/>
            <a:chOff x="1956816" y="3486658"/>
            <a:chExt cx="524510" cy="829310"/>
          </a:xfrm>
        </p:grpSpPr>
        <p:sp>
          <p:nvSpPr>
            <p:cNvPr id="58" name="object 58" descr=""/>
            <p:cNvSpPr/>
            <p:nvPr/>
          </p:nvSpPr>
          <p:spPr>
            <a:xfrm>
              <a:off x="1962912" y="3502152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20">
                  <a:moveTo>
                    <a:pt x="256794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6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4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6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962912" y="3502152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20">
                  <a:moveTo>
                    <a:pt x="0" y="181356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4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6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4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228088" y="3567684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79">
                  <a:moveTo>
                    <a:pt x="0" y="182879"/>
                  </a:moveTo>
                  <a:lnTo>
                    <a:pt x="197485" y="182879"/>
                  </a:lnTo>
                </a:path>
                <a:path w="197485" h="182879">
                  <a:moveTo>
                    <a:pt x="112775" y="0"/>
                  </a:moveTo>
                  <a:lnTo>
                    <a:pt x="112775" y="182498"/>
                  </a:lnTo>
                </a:path>
                <a:path w="197485" h="182879">
                  <a:moveTo>
                    <a:pt x="19812" y="175259"/>
                  </a:moveTo>
                  <a:lnTo>
                    <a:pt x="111887" y="175259"/>
                  </a:lnTo>
                </a:path>
                <a:path w="197485" h="182879">
                  <a:moveTo>
                    <a:pt x="117348" y="53339"/>
                  </a:moveTo>
                  <a:lnTo>
                    <a:pt x="117348" y="17779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337816" y="3613403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70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89789" y="13716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215896" y="3493008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956816" y="3767328"/>
              <a:ext cx="76200" cy="548640"/>
            </a:xfrm>
            <a:custGeom>
              <a:avLst/>
              <a:gdLst/>
              <a:ahLst/>
              <a:cxnLst/>
              <a:rect l="l" t="t" r="r" b="b"/>
              <a:pathLst>
                <a:path w="76200" h="5486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48386"/>
                  </a:lnTo>
                  <a:lnTo>
                    <a:pt x="44450" y="548386"/>
                  </a:lnTo>
                  <a:lnTo>
                    <a:pt x="44450" y="63500"/>
                  </a:lnTo>
                  <a:close/>
                </a:path>
                <a:path w="76200" h="5486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486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2040763" y="4200220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1863661" y="3921061"/>
            <a:ext cx="276225" cy="271780"/>
            <a:chOff x="1863661" y="3921061"/>
            <a:chExt cx="276225" cy="271780"/>
          </a:xfrm>
        </p:grpSpPr>
        <p:sp>
          <p:nvSpPr>
            <p:cNvPr id="66" name="object 66" descr=""/>
            <p:cNvSpPr/>
            <p:nvPr/>
          </p:nvSpPr>
          <p:spPr>
            <a:xfrm>
              <a:off x="1868423" y="3925823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4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868423" y="3925823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4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1883410" y="3495294"/>
            <a:ext cx="328930" cy="629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580644" y="3339719"/>
            <a:ext cx="2839720" cy="485775"/>
            <a:chOff x="580644" y="3339719"/>
            <a:chExt cx="2839720" cy="485775"/>
          </a:xfrm>
        </p:grpSpPr>
        <p:sp>
          <p:nvSpPr>
            <p:cNvPr id="70" name="object 70" descr=""/>
            <p:cNvSpPr/>
            <p:nvPr/>
          </p:nvSpPr>
          <p:spPr>
            <a:xfrm>
              <a:off x="2473198" y="3339719"/>
              <a:ext cx="946785" cy="304800"/>
            </a:xfrm>
            <a:custGeom>
              <a:avLst/>
              <a:gdLst/>
              <a:ahLst/>
              <a:cxnLst/>
              <a:rect l="l" t="t" r="r" b="b"/>
              <a:pathLst>
                <a:path w="946785" h="304800">
                  <a:moveTo>
                    <a:pt x="871874" y="30456"/>
                  </a:moveTo>
                  <a:lnTo>
                    <a:pt x="0" y="292607"/>
                  </a:lnTo>
                  <a:lnTo>
                    <a:pt x="3556" y="304799"/>
                  </a:lnTo>
                  <a:lnTo>
                    <a:pt x="875533" y="42618"/>
                  </a:lnTo>
                  <a:lnTo>
                    <a:pt x="871874" y="30456"/>
                  </a:lnTo>
                  <a:close/>
                </a:path>
                <a:path w="946785" h="304800">
                  <a:moveTo>
                    <a:pt x="933723" y="26796"/>
                  </a:moveTo>
                  <a:lnTo>
                    <a:pt x="884047" y="26796"/>
                  </a:lnTo>
                  <a:lnTo>
                    <a:pt x="887602" y="38988"/>
                  </a:lnTo>
                  <a:lnTo>
                    <a:pt x="875533" y="42618"/>
                  </a:lnTo>
                  <a:lnTo>
                    <a:pt x="884681" y="73025"/>
                  </a:lnTo>
                  <a:lnTo>
                    <a:pt x="933723" y="26796"/>
                  </a:lnTo>
                  <a:close/>
                </a:path>
                <a:path w="946785" h="304800">
                  <a:moveTo>
                    <a:pt x="884047" y="26796"/>
                  </a:moveTo>
                  <a:lnTo>
                    <a:pt x="871874" y="30456"/>
                  </a:lnTo>
                  <a:lnTo>
                    <a:pt x="875533" y="42618"/>
                  </a:lnTo>
                  <a:lnTo>
                    <a:pt x="887602" y="38988"/>
                  </a:lnTo>
                  <a:lnTo>
                    <a:pt x="884047" y="26796"/>
                  </a:lnTo>
                  <a:close/>
                </a:path>
                <a:path w="946785" h="304800">
                  <a:moveTo>
                    <a:pt x="862711" y="0"/>
                  </a:moveTo>
                  <a:lnTo>
                    <a:pt x="871874" y="30456"/>
                  </a:lnTo>
                  <a:lnTo>
                    <a:pt x="884047" y="26796"/>
                  </a:lnTo>
                  <a:lnTo>
                    <a:pt x="933723" y="26796"/>
                  </a:lnTo>
                  <a:lnTo>
                    <a:pt x="946657" y="14604"/>
                  </a:lnTo>
                  <a:lnTo>
                    <a:pt x="862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3011" y="3389376"/>
              <a:ext cx="251460" cy="248412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580644" y="3659124"/>
              <a:ext cx="1371600" cy="76200"/>
            </a:xfrm>
            <a:custGeom>
              <a:avLst/>
              <a:gdLst/>
              <a:ahLst/>
              <a:cxnLst/>
              <a:rect l="l" t="t" r="r" b="b"/>
              <a:pathLst>
                <a:path w="1371600" h="76200">
                  <a:moveTo>
                    <a:pt x="1295400" y="0"/>
                  </a:moveTo>
                  <a:lnTo>
                    <a:pt x="1295400" y="76200"/>
                  </a:lnTo>
                  <a:lnTo>
                    <a:pt x="1358900" y="44450"/>
                  </a:lnTo>
                  <a:lnTo>
                    <a:pt x="1308100" y="44450"/>
                  </a:lnTo>
                  <a:lnTo>
                    <a:pt x="1308100" y="31750"/>
                  </a:lnTo>
                  <a:lnTo>
                    <a:pt x="1358900" y="31750"/>
                  </a:lnTo>
                  <a:lnTo>
                    <a:pt x="1295400" y="0"/>
                  </a:lnTo>
                  <a:close/>
                </a:path>
                <a:path w="1371600" h="76200">
                  <a:moveTo>
                    <a:pt x="1295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371600" h="76200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71600" y="38100"/>
                  </a:lnTo>
                  <a:lnTo>
                    <a:pt x="13589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804" y="3578352"/>
              <a:ext cx="251460" cy="246888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1532889" y="3622624"/>
            <a:ext cx="1485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6515" y="2628900"/>
            <a:ext cx="251460" cy="248412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3372992" y="2662809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488945" y="3350367"/>
            <a:ext cx="513080" cy="47244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9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4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2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52400" y="4929251"/>
            <a:ext cx="4800600" cy="422909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06400">
              <a:lnSpc>
                <a:spcPts val="1410"/>
              </a:lnSpc>
            </a:pPr>
            <a:r>
              <a:rPr dirty="0" sz="1200">
                <a:latin typeface="Times New Roman"/>
                <a:cs typeface="Times New Roman"/>
              </a:rPr>
              <a:t>Figure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1.9: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logic </a:t>
            </a:r>
            <a:r>
              <a:rPr dirty="0" sz="1200" spc="-10">
                <a:latin typeface="Times New Roman"/>
                <a:cs typeface="Times New Roman"/>
              </a:rPr>
              <a:t>combining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logic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6696456" y="3788409"/>
          <a:ext cx="2298700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/>
                <a:gridCol w="736600"/>
                <a:gridCol w="736600"/>
              </a:tblGrid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481" y="1401985"/>
            <a:ext cx="6734915" cy="491324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620770" y="1981327"/>
            <a:ext cx="5345430" cy="1731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8575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  <a:p>
            <a:pPr algn="ctr" marR="277622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4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10"/>
              </a:spcBef>
            </a:pPr>
            <a:endParaRPr sz="2400">
              <a:latin typeface="Arial"/>
              <a:cs typeface="Arial"/>
            </a:endParaRPr>
          </a:p>
          <a:p>
            <a:pPr marL="301879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Environment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231004" y="5125592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520" y="4655058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999" y="5037835"/>
            <a:ext cx="376555" cy="304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22860">
              <a:lnSpc>
                <a:spcPts val="1000"/>
              </a:lnSpc>
              <a:spcBef>
                <a:spcPts val="29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8269" y="5591352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07409" y="5036642"/>
            <a:ext cx="1765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24888" y="4546219"/>
            <a:ext cx="1765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18153" y="4348353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78102" y="4682108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63750" y="4980813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68170" y="3967353"/>
            <a:ext cx="317500" cy="410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69466" y="5251450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809748" y="4823282"/>
            <a:ext cx="1498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434463" y="4509642"/>
            <a:ext cx="596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1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(AND)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40763" y="6199733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883410" y="5494426"/>
            <a:ext cx="328930" cy="62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32889" y="5622137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372992" y="4662042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88945" y="5348875"/>
            <a:ext cx="513080" cy="47307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9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2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40" y="1423542"/>
            <a:ext cx="8144509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ability to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fundamental trait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(characteristic) of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intelligence.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5080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latin typeface="Arial"/>
                <a:cs typeface="Arial"/>
              </a:rPr>
              <a:t>ANN-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Updating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connection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weights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specific </a:t>
            </a:r>
            <a:r>
              <a:rPr dirty="0" sz="1800">
                <a:latin typeface="Arial"/>
                <a:cs typeface="Arial"/>
              </a:rPr>
              <a:t>task </a:t>
            </a:r>
            <a:r>
              <a:rPr dirty="0" sz="1800" spc="-10">
                <a:latin typeface="Arial"/>
                <a:cs typeface="Arial"/>
              </a:rPr>
              <a:t>efficiently.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ANN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automatically 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attractive.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141605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9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rules.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procedure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adjusting</a:t>
            </a:r>
            <a:r>
              <a:rPr dirty="0" sz="1800" spc="-10">
                <a:latin typeface="Arial"/>
                <a:cs typeface="Arial"/>
              </a:rPr>
              <a:t> weights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741045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Three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paradigms-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 (learning 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teacher), </a:t>
            </a:r>
            <a:r>
              <a:rPr dirty="0" sz="1800">
                <a:latin typeface="Arial"/>
                <a:cs typeface="Arial"/>
              </a:rPr>
              <a:t>unsupervised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hybrid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Reinforcement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receives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critique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57073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correctness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network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output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25">
                <a:latin typeface="Arial"/>
                <a:cs typeface="Arial"/>
              </a:rPr>
              <a:t> of</a:t>
            </a:r>
            <a:r>
              <a:rPr dirty="0" sz="1800">
                <a:latin typeface="Arial"/>
                <a:cs typeface="Arial"/>
              </a:rPr>
              <a:t>	correct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answer.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40" y="1614043"/>
            <a:ext cx="8112125" cy="3350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fundamental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practical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issues:</a:t>
            </a:r>
            <a:endParaRPr sz="2000">
              <a:latin typeface="Arial"/>
              <a:cs typeface="Arial"/>
            </a:endParaRPr>
          </a:p>
          <a:p>
            <a:pPr lvl="1" marL="469900" marR="790575" indent="227965">
              <a:lnSpc>
                <a:spcPct val="100000"/>
              </a:lnSpc>
              <a:spcBef>
                <a:spcPts val="216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Capacity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boundaries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perform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90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lvl="1" marL="697865" indent="-2279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Sample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Complexity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lvl="1" marL="469900" marR="433705" indent="2279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Computational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Complexity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estimate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Four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basic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rules: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Error-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Correction,</a:t>
            </a:r>
            <a:r>
              <a:rPr dirty="0" sz="1800" spc="-1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Boltzman,</a:t>
            </a:r>
            <a:r>
              <a:rPr dirty="0" sz="1800" spc="-3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Hebbian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Competitive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3797427" y="4775834"/>
          <a:ext cx="2451100" cy="195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787400"/>
                <a:gridCol w="787400"/>
              </a:tblGrid>
              <a:tr h="36512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55175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Network</a:t>
            </a:r>
            <a:r>
              <a:rPr dirty="0" spc="-85"/>
              <a:t> </a:t>
            </a:r>
            <a:r>
              <a:rPr dirty="0"/>
              <a:t>Architecture</a:t>
            </a:r>
            <a:r>
              <a:rPr dirty="0" spc="-65"/>
              <a:t> </a:t>
            </a:r>
            <a:r>
              <a:rPr dirty="0"/>
              <a:t>/</a:t>
            </a:r>
            <a:r>
              <a:rPr dirty="0" spc="-90"/>
              <a:t> </a:t>
            </a:r>
            <a:r>
              <a:rPr dirty="0" spc="-10"/>
              <a:t>Topology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9134856" cy="42672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7340" y="1474978"/>
            <a:ext cx="8416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0730" algn="l"/>
              </a:tabLst>
            </a:pP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Connection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(architecture):</a:t>
            </a:r>
            <a:r>
              <a:rPr dirty="0" sz="1800">
                <a:latin typeface="Arial"/>
                <a:cs typeface="Arial"/>
              </a:rPr>
              <a:t>	feed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forward 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recurrent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(feedback)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7340" y="6287820"/>
            <a:ext cx="6304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architectures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appropriate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algorithms.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9644" y="420369"/>
            <a:ext cx="5613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Well</a:t>
            </a:r>
            <a:r>
              <a:rPr dirty="0" spc="-95"/>
              <a:t> </a:t>
            </a:r>
            <a:r>
              <a:rPr dirty="0"/>
              <a:t>Known</a:t>
            </a:r>
            <a:r>
              <a:rPr dirty="0" spc="-75"/>
              <a:t> </a:t>
            </a:r>
            <a:r>
              <a:rPr dirty="0"/>
              <a:t>Learning</a:t>
            </a:r>
            <a:r>
              <a:rPr dirty="0" spc="-75"/>
              <a:t> </a:t>
            </a:r>
            <a:r>
              <a:rPr dirty="0" spc="-10"/>
              <a:t>Algorithms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9850" y="1570100"/>
          <a:ext cx="9080500" cy="4897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1219200"/>
                <a:gridCol w="1644650"/>
                <a:gridCol w="2422525"/>
                <a:gridCol w="2715259"/>
              </a:tblGrid>
              <a:tr h="196850"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Paradigm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4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rule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4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591185">
                <a:tc rowSpan="5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Supervised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Error-correction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Single-</a:t>
                      </a:r>
                      <a:r>
                        <a:rPr dirty="0" sz="1200" spc="-4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perceptron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Perceptron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0010" marR="871855">
                        <a:lnSpc>
                          <a:spcPct val="107800"/>
                        </a:lnSpc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Back-propagation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Adaline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Madaline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marR="853440">
                        <a:lnSpc>
                          <a:spcPct val="10780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approximation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Prediction,</a:t>
                      </a:r>
                      <a:r>
                        <a:rPr dirty="0" sz="1200" spc="-7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1968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Boltzmann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Recurrent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Boltzmann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394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Hebbian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Linear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discriminant</a:t>
                      </a:r>
                      <a:r>
                        <a:rPr dirty="0" sz="1200" spc="-4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>
                        <a:lnSpc>
                          <a:spcPts val="1430"/>
                        </a:lnSpc>
                        <a:spcBef>
                          <a:spcPts val="114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394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vector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quantization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Within-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1200" spc="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>
                        <a:lnSpc>
                          <a:spcPts val="1430"/>
                        </a:lnSpc>
                        <a:spcBef>
                          <a:spcPts val="11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dirty="0" sz="1200" spc="-5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ARTMap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>
                        <a:lnSpc>
                          <a:spcPts val="1430"/>
                        </a:lnSpc>
                        <a:spcBef>
                          <a:spcPts val="11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Within-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1200" spc="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196850">
                <a:tc rowSpan="3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Unsupervised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Error-correction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Sammon's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projection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774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Hebbian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r>
                        <a:rPr dirty="0" sz="1200" spc="-4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ts val="1425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Hopfield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Principal</a:t>
                      </a:r>
                      <a:r>
                        <a:rPr dirty="0" sz="1200" spc="-7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ts val="1425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Associative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marR="1072515">
                        <a:lnSpc>
                          <a:spcPct val="107800"/>
                        </a:lnSpc>
                        <a:spcBef>
                          <a:spcPts val="70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compression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Associative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98551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604" marR="520700">
                        <a:lnSpc>
                          <a:spcPts val="311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Kohonen's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SOM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dirty="0" sz="1200" spc="-5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Vector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quantization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0010" marR="1233170">
                        <a:lnSpc>
                          <a:spcPts val="311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Kohonen's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SOM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ART1,</a:t>
                      </a:r>
                      <a:r>
                        <a:rPr dirty="0" sz="1200" spc="-7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marR="1207135">
                        <a:lnSpc>
                          <a:spcPct val="10780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compression Categorization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analysis 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774065"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Hybrid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1C1C1C"/>
                      </a:solidFill>
                      <a:prstDash val="solid"/>
                    </a:lnL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marR="130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Error-correction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RBF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RBF</a:t>
                      </a:r>
                      <a:r>
                        <a:rPr dirty="0" sz="1200" spc="-1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4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marR="854710">
                        <a:lnSpc>
                          <a:spcPct val="107800"/>
                        </a:lnSpc>
                        <a:spcBef>
                          <a:spcPts val="70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approximation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Prediction,</a:t>
                      </a:r>
                      <a:r>
                        <a:rPr dirty="0" sz="1200" spc="-7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044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i="1">
                <a:latin typeface="Arial"/>
                <a:cs typeface="Arial"/>
              </a:rPr>
              <a:t>Learning</a:t>
            </a:r>
            <a:r>
              <a:rPr dirty="0" spc="-65" i="1">
                <a:latin typeface="Arial"/>
                <a:cs typeface="Arial"/>
              </a:rPr>
              <a:t> </a:t>
            </a:r>
            <a:r>
              <a:rPr dirty="0" i="1">
                <a:latin typeface="Arial"/>
                <a:cs typeface="Arial"/>
              </a:rPr>
              <a:t>Rule:</a:t>
            </a:r>
            <a:r>
              <a:rPr dirty="0" spc="-60" i="1">
                <a:latin typeface="Arial"/>
                <a:cs typeface="Arial"/>
              </a:rPr>
              <a:t> </a:t>
            </a:r>
            <a:r>
              <a:rPr dirty="0" spc="-10" i="1">
                <a:latin typeface="Arial"/>
                <a:cs typeface="Arial"/>
              </a:rPr>
              <a:t>Error-Correction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58867" y="1424939"/>
            <a:ext cx="4485131" cy="433273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56540" y="1668907"/>
            <a:ext cx="4696460" cy="3537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6400" marR="68580" indent="-34290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406400" algn="l"/>
              </a:tabLst>
            </a:pPr>
            <a:r>
              <a:rPr dirty="0" sz="2400" i="1">
                <a:latin typeface="Arial"/>
                <a:cs typeface="Arial"/>
              </a:rPr>
              <a:t>error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signal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=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desired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response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–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output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signal</a:t>
            </a:r>
            <a:endParaRPr sz="2400">
              <a:latin typeface="Arial"/>
              <a:cs typeface="Arial"/>
            </a:endParaRPr>
          </a:p>
          <a:p>
            <a:pPr marL="4057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405765" algn="l"/>
              </a:tabLst>
            </a:pPr>
            <a:r>
              <a:rPr dirty="0" sz="2400" i="1">
                <a:latin typeface="Arial"/>
                <a:cs typeface="Arial"/>
              </a:rPr>
              <a:t>e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=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–y</a:t>
            </a:r>
            <a:r>
              <a:rPr dirty="0" baseline="-20833" sz="2400" spc="-15" i="1">
                <a:latin typeface="Arial"/>
                <a:cs typeface="Arial"/>
              </a:rPr>
              <a:t>k</a:t>
            </a:r>
            <a:r>
              <a:rPr dirty="0" sz="2400" spc="-10" i="1">
                <a:latin typeface="Arial"/>
                <a:cs typeface="Arial"/>
              </a:rPr>
              <a:t>(n)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3333CC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406400" marR="113030" indent="-342900">
              <a:lnSpc>
                <a:spcPct val="100000"/>
              </a:lnSpc>
              <a:buClr>
                <a:srgbClr val="3333CC"/>
              </a:buClr>
              <a:buSzPct val="60416"/>
              <a:buFont typeface="Wingdings"/>
              <a:buChar char=""/>
              <a:tabLst>
                <a:tab pos="406400" algn="l"/>
              </a:tabLst>
            </a:pPr>
            <a:r>
              <a:rPr dirty="0" sz="2400" i="1">
                <a:latin typeface="Arial"/>
                <a:cs typeface="Arial"/>
              </a:rPr>
              <a:t>e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actuates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control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mechanism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make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output </a:t>
            </a:r>
            <a:r>
              <a:rPr dirty="0" sz="2400" i="1">
                <a:latin typeface="Arial"/>
                <a:cs typeface="Arial"/>
              </a:rPr>
              <a:t>signal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y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come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closer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the </a:t>
            </a:r>
            <a:r>
              <a:rPr dirty="0" sz="2400" i="1">
                <a:latin typeface="Arial"/>
                <a:cs typeface="Arial"/>
              </a:rPr>
              <a:t>desired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response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0" i="1">
                <a:latin typeface="Arial"/>
                <a:cs typeface="Arial"/>
              </a:rPr>
              <a:t>step </a:t>
            </a:r>
            <a:r>
              <a:rPr dirty="0" sz="2400" i="1">
                <a:latin typeface="Arial"/>
                <a:cs typeface="Arial"/>
              </a:rPr>
              <a:t>by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step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manner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583438"/>
            <a:ext cx="45453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Rule:</a:t>
            </a:r>
            <a:r>
              <a:rPr dirty="0" sz="3200" spc="-10" i="1">
                <a:latin typeface="Times New Roman"/>
                <a:cs typeface="Times New Roman"/>
              </a:rPr>
              <a:t> Boltzmann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7340" y="1343914"/>
            <a:ext cx="6017260" cy="4964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355600" marR="103505" indent="-342900">
              <a:lnSpc>
                <a:spcPct val="80000"/>
              </a:lnSpc>
              <a:spcBef>
                <a:spcPts val="53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4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primary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goal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learning is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produce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a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network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that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correctly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models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input </a:t>
            </a:r>
            <a:r>
              <a:rPr dirty="0" sz="1800" spc="-10" i="1">
                <a:latin typeface="Arial"/>
                <a:cs typeface="Arial"/>
              </a:rPr>
              <a:t>patterns </a:t>
            </a:r>
            <a:r>
              <a:rPr dirty="0" sz="1800" i="1">
                <a:latin typeface="Arial"/>
                <a:cs typeface="Arial"/>
              </a:rPr>
              <a:t>according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distribution.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15240" indent="-342900">
              <a:lnSpc>
                <a:spcPts val="1730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machine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consists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neurons.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resides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 one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 two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possible </a:t>
            </a:r>
            <a:r>
              <a:rPr dirty="0" sz="1800" i="1">
                <a:latin typeface="Arial"/>
                <a:cs typeface="Arial"/>
              </a:rPr>
              <a:t>states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(±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1)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probabilistic</a:t>
            </a:r>
            <a:r>
              <a:rPr dirty="0" sz="1800" spc="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manner.</a:t>
            </a:r>
            <a:endParaRPr sz="1800">
              <a:latin typeface="Arial"/>
              <a:cs typeface="Arial"/>
            </a:endParaRPr>
          </a:p>
          <a:p>
            <a:pPr marL="355600" marR="357505" indent="-342900">
              <a:lnSpc>
                <a:spcPct val="80000"/>
              </a:lnSpc>
              <a:spcBef>
                <a:spcPts val="44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use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symmetric synaptic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connections</a:t>
            </a:r>
            <a:r>
              <a:rPr dirty="0" sz="1800" spc="-10" i="1">
                <a:latin typeface="Arial"/>
                <a:cs typeface="Arial"/>
              </a:rPr>
              <a:t> between</a:t>
            </a:r>
            <a:r>
              <a:rPr dirty="0" sz="1800" spc="-10" i="1">
                <a:latin typeface="Arial"/>
                <a:cs typeface="Arial"/>
              </a:rPr>
              <a:t> neurons.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459740" indent="-342900">
              <a:lnSpc>
                <a:spcPct val="80000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284353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 </a:t>
            </a:r>
            <a:r>
              <a:rPr dirty="0" sz="1800" spc="-10" i="1">
                <a:latin typeface="Arial"/>
                <a:cs typeface="Arial"/>
              </a:rPr>
              <a:t>neurons</a:t>
            </a:r>
            <a:r>
              <a:rPr dirty="0" sz="1800" i="1">
                <a:latin typeface="Arial"/>
                <a:cs typeface="Arial"/>
              </a:rPr>
              <a:t>	partition into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two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functional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groups: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visible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and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hidden.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During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training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phase of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network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,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visible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are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all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clamped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onto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specific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states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determined </a:t>
            </a:r>
            <a:r>
              <a:rPr dirty="0" sz="1800" i="1">
                <a:latin typeface="Arial"/>
                <a:cs typeface="Arial"/>
              </a:rPr>
              <a:t>by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environment.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153670" indent="-342900">
              <a:lnSpc>
                <a:spcPct val="80000"/>
              </a:lnSpc>
              <a:spcBef>
                <a:spcPts val="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hidden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neurons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always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operate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freely;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they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are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used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explain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underlying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constraints contained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</a:t>
            </a:r>
            <a:r>
              <a:rPr dirty="0" sz="1800" spc="-25" i="1">
                <a:latin typeface="Arial"/>
                <a:cs typeface="Arial"/>
              </a:rPr>
              <a:t> the </a:t>
            </a:r>
            <a:r>
              <a:rPr dirty="0" sz="1800" i="1">
                <a:latin typeface="Arial"/>
                <a:cs typeface="Arial"/>
              </a:rPr>
              <a:t>environmental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input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vectors.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0" y="1447800"/>
            <a:ext cx="2666999" cy="374446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Arial"/>
                <a:cs typeface="Arial"/>
              </a:rPr>
              <a:t>Learning</a:t>
            </a:r>
            <a:r>
              <a:rPr dirty="0" sz="3200" spc="-6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Rule:</a:t>
            </a:r>
            <a:r>
              <a:rPr dirty="0" sz="3200" spc="-35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Hebbian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1549653"/>
            <a:ext cx="8374380" cy="481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6084" marR="5080" indent="-3378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</a:tabLst>
            </a:pPr>
            <a:r>
              <a:rPr dirty="0" sz="2400" i="1">
                <a:latin typeface="Arial"/>
                <a:cs typeface="Arial"/>
              </a:rPr>
              <a:t>If</a:t>
            </a:r>
            <a:r>
              <a:rPr dirty="0" sz="2400" spc="-8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two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neurons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on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either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side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(connection)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are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activated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simultaneously,</a:t>
            </a:r>
            <a:r>
              <a:rPr dirty="0" sz="2400" spc="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then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strength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synapse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is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selectively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increased.</a:t>
            </a:r>
            <a:endParaRPr sz="2400">
              <a:latin typeface="Arial"/>
              <a:cs typeface="Arial"/>
            </a:endParaRPr>
          </a:p>
          <a:p>
            <a:pPr marL="502284" marR="391160" indent="-337820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08000" algn="l"/>
              </a:tabLst>
            </a:pPr>
            <a:r>
              <a:rPr dirty="0" sz="2400" i="1">
                <a:latin typeface="Arial"/>
                <a:cs typeface="Arial"/>
              </a:rPr>
              <a:t>If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two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neurons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either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side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are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activated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asynchronously,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-9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is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selectively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weakened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or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eliminated.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00"/>
              </a:spcBef>
            </a:pPr>
            <a:endParaRPr sz="2400">
              <a:latin typeface="Arial"/>
              <a:cs typeface="Arial"/>
            </a:endParaRPr>
          </a:p>
          <a:p>
            <a:pPr marL="355600" marR="160020" indent="-342900">
              <a:lnSpc>
                <a:spcPct val="100000"/>
              </a:lnSpc>
            </a:pPr>
            <a:r>
              <a:rPr dirty="0" sz="2800" i="1">
                <a:latin typeface="Arial"/>
                <a:cs typeface="Arial"/>
              </a:rPr>
              <a:t>A</a:t>
            </a:r>
            <a:r>
              <a:rPr dirty="0" sz="2800" spc="-7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Hebbian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synapse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increases</a:t>
            </a:r>
            <a:r>
              <a:rPr dirty="0" sz="2800" spc="-8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its</a:t>
            </a:r>
            <a:r>
              <a:rPr dirty="0" sz="2800" spc="-8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strength</a:t>
            </a:r>
            <a:r>
              <a:rPr dirty="0" sz="2800" spc="-70" i="1">
                <a:latin typeface="Arial"/>
                <a:cs typeface="Arial"/>
              </a:rPr>
              <a:t> </a:t>
            </a:r>
            <a:r>
              <a:rPr dirty="0" sz="2800" spc="-20" i="1">
                <a:latin typeface="Arial"/>
                <a:cs typeface="Arial"/>
              </a:rPr>
              <a:t>with</a:t>
            </a:r>
            <a:r>
              <a:rPr dirty="0" sz="2800" spc="-2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positively</a:t>
            </a:r>
            <a:r>
              <a:rPr dirty="0" sz="2800" spc="-7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correlated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presynaptic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and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postsynaptic </a:t>
            </a:r>
            <a:r>
              <a:rPr dirty="0" sz="2800" i="1">
                <a:latin typeface="Arial"/>
                <a:cs typeface="Arial"/>
              </a:rPr>
              <a:t>signals,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and</a:t>
            </a:r>
            <a:r>
              <a:rPr dirty="0" sz="2800" spc="-3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decreases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its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strength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when</a:t>
            </a:r>
            <a:r>
              <a:rPr dirty="0" sz="2800" spc="-40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signals </a:t>
            </a:r>
            <a:r>
              <a:rPr dirty="0" sz="2800" i="1">
                <a:latin typeface="Arial"/>
                <a:cs typeface="Arial"/>
              </a:rPr>
              <a:t>are</a:t>
            </a:r>
            <a:r>
              <a:rPr dirty="0" sz="2800" spc="-6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either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uncorrelated</a:t>
            </a:r>
            <a:r>
              <a:rPr dirty="0" sz="2800" spc="-5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or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negatively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correlated.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17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3200" spc="-10"/>
              <a:t>Textbooks</a:t>
            </a:r>
            <a:endParaRPr sz="3200"/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659638"/>
            <a:ext cx="52946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Arial"/>
                <a:cs typeface="Arial"/>
              </a:rPr>
              <a:t>Learning</a:t>
            </a:r>
            <a:r>
              <a:rPr dirty="0" sz="3200" spc="-4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Rule:</a:t>
            </a:r>
            <a:r>
              <a:rPr dirty="0" sz="3200" spc="-120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Competitive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00600" y="1905000"/>
            <a:ext cx="4114800" cy="30114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42239" y="1823669"/>
            <a:ext cx="5746750" cy="43084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368300" marR="938530" indent="-342900">
              <a:lnSpc>
                <a:spcPct val="90100"/>
              </a:lnSpc>
              <a:spcBef>
                <a:spcPts val="34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output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neurons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neural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network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compete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among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themselves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become active.</a:t>
            </a:r>
            <a:endParaRPr sz="2000">
              <a:latin typeface="Arial"/>
              <a:cs typeface="Arial"/>
            </a:endParaRPr>
          </a:p>
          <a:p>
            <a:pPr marL="368300" marR="1030605" indent="-342900">
              <a:lnSpc>
                <a:spcPts val="2160"/>
              </a:lnSpc>
              <a:spcBef>
                <a:spcPts val="5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set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neurons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are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all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same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(excepts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for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synaptic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weights)</a:t>
            </a:r>
            <a:endParaRPr sz="2000">
              <a:latin typeface="Arial"/>
              <a:cs typeface="Arial"/>
            </a:endParaRPr>
          </a:p>
          <a:p>
            <a:pPr marL="367665" indent="-342265">
              <a:lnSpc>
                <a:spcPts val="2280"/>
              </a:lnSpc>
              <a:spcBef>
                <a:spcPts val="20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7665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limit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imposed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on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strength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each</a:t>
            </a:r>
            <a:endParaRPr sz="2000">
              <a:latin typeface="Arial"/>
              <a:cs typeface="Arial"/>
            </a:endParaRPr>
          </a:p>
          <a:p>
            <a:pPr marL="368300">
              <a:lnSpc>
                <a:spcPts val="2280"/>
              </a:lnSpc>
            </a:pPr>
            <a:r>
              <a:rPr dirty="0" sz="2000" spc="-10" i="1">
                <a:latin typeface="Arial"/>
                <a:cs typeface="Arial"/>
              </a:rPr>
              <a:t>neuron</a:t>
            </a:r>
            <a:endParaRPr sz="2000">
              <a:latin typeface="Arial"/>
              <a:cs typeface="Arial"/>
            </a:endParaRPr>
          </a:p>
          <a:p>
            <a:pPr marL="368300" marR="899160" indent="-342900">
              <a:lnSpc>
                <a:spcPts val="2160"/>
              </a:lnSpc>
              <a:spcBef>
                <a:spcPts val="5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mechanism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permits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neurons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compete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-&gt;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winner-takes-</a:t>
            </a:r>
            <a:r>
              <a:rPr dirty="0" sz="2000" spc="-25" i="1">
                <a:latin typeface="Arial"/>
                <a:cs typeface="Arial"/>
              </a:rPr>
              <a:t>all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buClr>
                <a:srgbClr val="3333CC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lvl="1" marL="443865" indent="-34226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443865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standard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competitive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  <a:p>
            <a:pPr lvl="1" marL="443865" indent="-342265">
              <a:lnSpc>
                <a:spcPts val="2505"/>
              </a:lnSpc>
              <a:spcBef>
                <a:spcPts val="380"/>
              </a:spcBef>
              <a:buClr>
                <a:srgbClr val="3333CC"/>
              </a:buClr>
              <a:buSzPct val="57142"/>
              <a:buFont typeface="Wingdings"/>
              <a:buChar char=""/>
              <a:tabLst>
                <a:tab pos="443865" algn="l"/>
              </a:tabLst>
            </a:pPr>
            <a:r>
              <a:rPr dirty="0" sz="2100" i="1">
                <a:latin typeface="Symbol"/>
                <a:cs typeface="Symbol"/>
              </a:rPr>
              <a:t></a:t>
            </a:r>
            <a:r>
              <a:rPr dirty="0" sz="2000" i="1">
                <a:latin typeface="Arial"/>
                <a:cs typeface="Arial"/>
              </a:rPr>
              <a:t>w</a:t>
            </a:r>
            <a:r>
              <a:rPr dirty="0" baseline="-21367" sz="1950" i="1">
                <a:latin typeface="Arial"/>
                <a:cs typeface="Arial"/>
              </a:rPr>
              <a:t>kj</a:t>
            </a:r>
            <a:r>
              <a:rPr dirty="0" baseline="-21367" sz="1950" spc="254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=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100" spc="-20" i="1">
                <a:latin typeface="Symbol"/>
                <a:cs typeface="Symbol"/>
              </a:rPr>
              <a:t></a:t>
            </a:r>
            <a:r>
              <a:rPr dirty="0" sz="2000" spc="-20" i="1">
                <a:latin typeface="Arial"/>
                <a:cs typeface="Arial"/>
              </a:rPr>
              <a:t>(x</a:t>
            </a:r>
            <a:r>
              <a:rPr dirty="0" baseline="-21367" sz="1950" spc="-30" i="1">
                <a:latin typeface="Arial"/>
                <a:cs typeface="Arial"/>
              </a:rPr>
              <a:t>j</a:t>
            </a:r>
            <a:r>
              <a:rPr dirty="0" sz="2000" spc="-20" i="1">
                <a:latin typeface="Arial"/>
                <a:cs typeface="Arial"/>
              </a:rPr>
              <a:t>-</a:t>
            </a:r>
            <a:r>
              <a:rPr dirty="0" sz="2000" i="1">
                <a:latin typeface="Arial"/>
                <a:cs typeface="Arial"/>
              </a:rPr>
              <a:t>w</a:t>
            </a:r>
            <a:r>
              <a:rPr dirty="0" baseline="-21367" sz="1950" i="1">
                <a:latin typeface="Arial"/>
                <a:cs typeface="Arial"/>
              </a:rPr>
              <a:t>kj</a:t>
            </a:r>
            <a:r>
              <a:rPr dirty="0" sz="2000" i="1">
                <a:latin typeface="Arial"/>
                <a:cs typeface="Arial"/>
              </a:rPr>
              <a:t>)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wins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algn="ctr" marL="353695">
              <a:lnSpc>
                <a:spcPts val="2385"/>
              </a:lnSpc>
            </a:pPr>
            <a:r>
              <a:rPr dirty="0" sz="2000" i="1">
                <a:latin typeface="Arial"/>
                <a:cs typeface="Arial"/>
              </a:rPr>
              <a:t>=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0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if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loses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03987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Paradigms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: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with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 </a:t>
            </a:r>
            <a:r>
              <a:rPr dirty="0" sz="3200" spc="-10" i="1">
                <a:latin typeface="Times New Roman"/>
                <a:cs typeface="Times New Roman"/>
              </a:rPr>
              <a:t>Teacher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400643"/>
            <a:ext cx="6721475" cy="8299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95"/>
              </a:spcBef>
            </a:pPr>
            <a:r>
              <a:rPr dirty="0" sz="2400" i="1">
                <a:latin typeface="Arial"/>
                <a:cs typeface="Arial"/>
              </a:rPr>
              <a:t>Learning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with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(=supervised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learning)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has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knowledge of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environment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0200" y="2438399"/>
            <a:ext cx="6019800" cy="388315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22122"/>
            <a:ext cx="73825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i="1">
                <a:latin typeface="Times New Roman"/>
                <a:cs typeface="Times New Roman"/>
              </a:rPr>
              <a:t>Learning</a:t>
            </a:r>
            <a:r>
              <a:rPr dirty="0" spc="-8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Paradigms:</a:t>
            </a:r>
            <a:r>
              <a:rPr dirty="0" spc="-9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Learning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without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spc="-10" i="1">
                <a:latin typeface="Times New Roman"/>
                <a:cs typeface="Times New Roman"/>
              </a:rPr>
              <a:t>Teacher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549653"/>
            <a:ext cx="7974965" cy="163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Arial"/>
                <a:cs typeface="Arial"/>
              </a:rPr>
              <a:t>Learning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without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Teacher: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no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labeled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examples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available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function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be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learned.</a:t>
            </a:r>
            <a:endParaRPr sz="2400">
              <a:latin typeface="Arial"/>
              <a:cs typeface="Arial"/>
            </a:endParaRPr>
          </a:p>
          <a:p>
            <a:pPr marL="710565" indent="-354965">
              <a:lnSpc>
                <a:spcPct val="100000"/>
              </a:lnSpc>
              <a:spcBef>
                <a:spcPts val="580"/>
              </a:spcBef>
              <a:buAutoNum type="arabicParenR"/>
              <a:tabLst>
                <a:tab pos="710565" algn="l"/>
              </a:tabLst>
            </a:pPr>
            <a:r>
              <a:rPr dirty="0" sz="2400" i="1">
                <a:latin typeface="Arial"/>
                <a:cs typeface="Arial"/>
              </a:rPr>
              <a:t>Reinforcement</a:t>
            </a:r>
            <a:r>
              <a:rPr dirty="0" sz="2400" spc="-15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710565" indent="-354965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710565" algn="l"/>
              </a:tabLst>
            </a:pPr>
            <a:r>
              <a:rPr dirty="0" sz="2400" i="1">
                <a:latin typeface="Arial"/>
                <a:cs typeface="Arial"/>
              </a:rPr>
              <a:t>Unsupervised</a:t>
            </a:r>
            <a:r>
              <a:rPr dirty="0" sz="2400" spc="-1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3848100"/>
            <a:ext cx="9142730" cy="1905000"/>
            <a:chOff x="0" y="3848100"/>
            <a:chExt cx="9142730" cy="19050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848100"/>
              <a:ext cx="4191000" cy="1905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9" y="4338827"/>
              <a:ext cx="4875276" cy="12573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735838"/>
            <a:ext cx="621665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Paradigms: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Reinforcement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2200" y="1665731"/>
            <a:ext cx="6248400" cy="443026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35940" y="1717205"/>
            <a:ext cx="4174490" cy="1977389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585"/>
              </a:spcBef>
            </a:pP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Reinforcement</a:t>
            </a:r>
            <a:r>
              <a:rPr dirty="0" sz="20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0000FF"/>
                </a:solidFill>
                <a:latin typeface="Arial"/>
                <a:cs typeface="Arial"/>
              </a:rPr>
              <a:t>learning: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input-output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mapping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performed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through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continued </a:t>
            </a:r>
            <a:r>
              <a:rPr dirty="0" sz="2000" i="1">
                <a:latin typeface="Arial"/>
                <a:cs typeface="Arial"/>
              </a:rPr>
              <a:t>interaction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with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environment</a:t>
            </a:r>
            <a:r>
              <a:rPr dirty="0" sz="2000" spc="50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oder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minimize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scalar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index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performance.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659638"/>
            <a:ext cx="60115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Paradigms: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Unsupervised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777949"/>
            <a:ext cx="7997825" cy="1673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 i="1">
                <a:latin typeface="Arial"/>
                <a:cs typeface="Arial"/>
              </a:rPr>
              <a:t>Unsupervised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Learning: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There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external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teacher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or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critic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i="1">
                <a:latin typeface="Arial"/>
                <a:cs typeface="Arial"/>
              </a:rPr>
              <a:t>oversee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provision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made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for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task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independent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measure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quality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representation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network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required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learn.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600" y="4419600"/>
            <a:ext cx="6499859" cy="16764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5844" y="1849577"/>
            <a:ext cx="7387590" cy="10026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32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2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Multilayer</a:t>
            </a:r>
            <a:r>
              <a:rPr dirty="0" sz="32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Feed-Forward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32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32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dirty="0" sz="3200" spc="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Back-propagtaion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043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Multilayer</a:t>
            </a:r>
            <a:r>
              <a:rPr dirty="0" spc="-80"/>
              <a:t> </a:t>
            </a:r>
            <a:r>
              <a:rPr dirty="0" spc="-15"/>
              <a:t>Feed-</a:t>
            </a:r>
            <a:r>
              <a:rPr dirty="0"/>
              <a:t>Forward</a:t>
            </a:r>
            <a:r>
              <a:rPr dirty="0" spc="-70"/>
              <a:t> </a:t>
            </a:r>
            <a:r>
              <a:rPr dirty="0"/>
              <a:t>Neural</a:t>
            </a:r>
            <a:r>
              <a:rPr dirty="0" spc="-114"/>
              <a:t> </a:t>
            </a:r>
            <a:r>
              <a:rPr dirty="0" spc="-10"/>
              <a:t>Networks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7367" y="1208438"/>
            <a:ext cx="7708265" cy="10096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7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dirty="0" sz="2000" i="1">
                <a:solidFill>
                  <a:srgbClr val="FF3300"/>
                </a:solidFill>
                <a:latin typeface="Times New Roman"/>
                <a:cs typeface="Times New Roman"/>
              </a:rPr>
              <a:t>Feed</a:t>
            </a:r>
            <a:r>
              <a:rPr dirty="0" sz="2000" spc="-45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FF3300"/>
                </a:solidFill>
                <a:latin typeface="Times New Roman"/>
                <a:cs typeface="Times New Roman"/>
              </a:rPr>
              <a:t>-forward</a:t>
            </a:r>
            <a:r>
              <a:rPr dirty="0" sz="2000" spc="-65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 spc="-10" i="1">
                <a:solidFill>
                  <a:srgbClr val="FF3300"/>
                </a:solidFill>
                <a:latin typeface="Times New Roman"/>
                <a:cs typeface="Times New Roman"/>
              </a:rPr>
              <a:t>Networks</a:t>
            </a:r>
            <a:endParaRPr sz="2000">
              <a:latin typeface="Times New Roman"/>
              <a:cs typeface="Times New Roman"/>
            </a:endParaRPr>
          </a:p>
          <a:p>
            <a:pPr lvl="1" marL="756285" indent="-286385">
              <a:lnSpc>
                <a:spcPct val="100000"/>
              </a:lnSpc>
              <a:spcBef>
                <a:spcPts val="3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756285" algn="l"/>
              </a:tabLst>
            </a:pPr>
            <a:r>
              <a:rPr dirty="0" sz="1800" b="1" i="1">
                <a:latin typeface="Times New Roman"/>
                <a:cs typeface="Times New Roman"/>
              </a:rPr>
              <a:t>A</a:t>
            </a:r>
            <a:r>
              <a:rPr dirty="0" sz="1800" spc="-114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connection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is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allowed</a:t>
            </a:r>
            <a:r>
              <a:rPr dirty="0" sz="1800" spc="-3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from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a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node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in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layer </a:t>
            </a:r>
            <a:r>
              <a:rPr dirty="0" sz="1800" b="1">
                <a:latin typeface="Times New Roman"/>
                <a:cs typeface="Times New Roman"/>
              </a:rPr>
              <a:t>i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only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to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nodes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in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layer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+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spc="-25" b="1" i="1"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  <a:p>
            <a:pPr lvl="1" marL="756285" indent="-286385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756285" algn="l"/>
              </a:tabLst>
            </a:pPr>
            <a:r>
              <a:rPr dirty="0" sz="1800" b="1" i="1">
                <a:latin typeface="Times New Roman"/>
                <a:cs typeface="Times New Roman"/>
              </a:rPr>
              <a:t>Most</a:t>
            </a:r>
            <a:r>
              <a:rPr dirty="0" sz="1800" spc="-2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widely</a:t>
            </a:r>
            <a:r>
              <a:rPr dirty="0" sz="1800" spc="-4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used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Times New Roman"/>
                <a:cs typeface="Times New Roman"/>
              </a:rPr>
              <a:t>architecture.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96000" y="2895600"/>
            <a:ext cx="2545080" cy="21107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317500" marR="182880" indent="-226060">
              <a:lnSpc>
                <a:spcPct val="100000"/>
              </a:lnSpc>
              <a:spcBef>
                <a:spcPts val="290"/>
              </a:spcBef>
            </a:pPr>
            <a:r>
              <a:rPr dirty="0" sz="2200" spc="-20">
                <a:latin typeface="Times New Roman"/>
                <a:cs typeface="Times New Roman"/>
              </a:rPr>
              <a:t>Conceptually,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nodes </a:t>
            </a:r>
            <a:r>
              <a:rPr dirty="0" sz="2200">
                <a:latin typeface="Times New Roman"/>
                <a:cs typeface="Times New Roman"/>
              </a:rPr>
              <a:t>at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higher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levels successively </a:t>
            </a:r>
            <a:r>
              <a:rPr dirty="0" sz="2200">
                <a:latin typeface="Times New Roman"/>
                <a:cs typeface="Times New Roman"/>
              </a:rPr>
              <a:t>abstract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features </a:t>
            </a:r>
            <a:r>
              <a:rPr dirty="0" sz="2200">
                <a:latin typeface="Times New Roman"/>
                <a:cs typeface="Times New Roman"/>
              </a:rPr>
              <a:t>from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preceding layers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2590800"/>
            <a:ext cx="5451348" cy="296875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6992" y="538988"/>
            <a:ext cx="700087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Geometric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interpolation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role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HN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200" y="1066800"/>
            <a:ext cx="6858000" cy="54864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How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to get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appropriate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set?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7400" y="1257300"/>
            <a:ext cx="4267200" cy="23241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07340" y="3609213"/>
            <a:ext cx="8400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Back-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propagation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famous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feed-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forward</a:t>
            </a:r>
            <a:r>
              <a:rPr dirty="0" sz="18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3540" y="4372736"/>
            <a:ext cx="8093709" cy="1791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http://en.wikipedia.org/wiki/Backpropagation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Backpropagation,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or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propagation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of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error,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is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a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common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method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of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teaching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artificial</a:t>
            </a:r>
            <a:r>
              <a:rPr dirty="0" u="sng" sz="1600" spc="-4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6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endParaRPr sz="1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how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to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perform</a:t>
            </a:r>
            <a:r>
              <a:rPr dirty="0" sz="1600" spc="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a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given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task.</a:t>
            </a:r>
            <a:endParaRPr sz="1600">
              <a:latin typeface="Arial"/>
              <a:cs typeface="Arial"/>
            </a:endParaRPr>
          </a:p>
          <a:p>
            <a:pPr algn="just" marL="12700" marR="23495">
              <a:lnSpc>
                <a:spcPct val="99600"/>
              </a:lnSpc>
              <a:spcBef>
                <a:spcPts val="10"/>
              </a:spcBef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was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described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Paul</a:t>
            </a:r>
            <a:r>
              <a:rPr dirty="0" u="sng" sz="1600" spc="-4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Werbos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1974,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wasn't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until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1986,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through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work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David</a:t>
            </a:r>
            <a:r>
              <a:rPr dirty="0" u="sng" sz="1600" spc="-4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E.</a:t>
            </a:r>
            <a:r>
              <a:rPr dirty="0" u="sng" sz="16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Rumelhart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Geoffrey</a:t>
            </a:r>
            <a:r>
              <a:rPr dirty="0" u="sng" sz="1600" spc="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E.</a:t>
            </a:r>
            <a:r>
              <a:rPr dirty="0" u="sng" sz="16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Hinton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Ronald</a:t>
            </a:r>
            <a:r>
              <a:rPr dirty="0" u="sng" sz="1600" spc="-4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J.</a:t>
            </a:r>
            <a:r>
              <a:rPr dirty="0" u="sng" sz="16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Williams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gained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recognition,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“renaissance”</a:t>
            </a:r>
            <a:r>
              <a:rPr dirty="0" sz="20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research.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0"/>
              <a:ext cx="6438900" cy="685799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149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8200" y="2489961"/>
            <a:ext cx="592645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35890" marR="5080" indent="-123825">
              <a:lnSpc>
                <a:spcPts val="5740"/>
              </a:lnSpc>
              <a:spcBef>
                <a:spcPts val="215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9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Discussion</a:t>
            </a:r>
            <a:r>
              <a:rPr dirty="0" sz="4800" spc="-160" i="1">
                <a:latin typeface="Arial"/>
                <a:cs typeface="Arial"/>
              </a:rPr>
              <a:t> </a:t>
            </a:r>
            <a:r>
              <a:rPr dirty="0" sz="4800" spc="-25" i="1">
                <a:latin typeface="Arial"/>
                <a:cs typeface="Arial"/>
              </a:rPr>
              <a:t>on</a:t>
            </a:r>
            <a:r>
              <a:rPr dirty="0" sz="4800" spc="-2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Course</a:t>
            </a:r>
            <a:r>
              <a:rPr dirty="0" sz="4800" spc="-18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Conduction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Back-</a:t>
            </a:r>
            <a:r>
              <a:rPr dirty="0" sz="3200" spc="-10">
                <a:latin typeface="Times New Roman"/>
                <a:cs typeface="Times New Roman"/>
              </a:rPr>
              <a:t>propagation(BP)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90409" y="1773935"/>
            <a:ext cx="6530975" cy="3505835"/>
            <a:chOff x="990409" y="1773935"/>
            <a:chExt cx="6530975" cy="3505835"/>
          </a:xfrm>
        </p:grpSpPr>
        <p:sp>
          <p:nvSpPr>
            <p:cNvPr id="13" name="object 13" descr=""/>
            <p:cNvSpPr/>
            <p:nvPr/>
          </p:nvSpPr>
          <p:spPr>
            <a:xfrm>
              <a:off x="995172" y="4588763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343027" y="0"/>
                  </a:moveTo>
                  <a:lnTo>
                    <a:pt x="0" y="342900"/>
                  </a:lnTo>
                  <a:lnTo>
                    <a:pt x="343027" y="685800"/>
                  </a:lnTo>
                  <a:lnTo>
                    <a:pt x="343027" y="514350"/>
                  </a:lnTo>
                  <a:lnTo>
                    <a:pt x="6477000" y="514350"/>
                  </a:lnTo>
                  <a:lnTo>
                    <a:pt x="6477000" y="171450"/>
                  </a:lnTo>
                  <a:lnTo>
                    <a:pt x="343027" y="171450"/>
                  </a:lnTo>
                  <a:lnTo>
                    <a:pt x="3430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95172" y="4588763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0" y="342900"/>
                  </a:moveTo>
                  <a:lnTo>
                    <a:pt x="343027" y="0"/>
                  </a:lnTo>
                  <a:lnTo>
                    <a:pt x="343027" y="171450"/>
                  </a:lnTo>
                  <a:lnTo>
                    <a:pt x="6477000" y="171450"/>
                  </a:lnTo>
                  <a:lnTo>
                    <a:pt x="6477000" y="514350"/>
                  </a:lnTo>
                  <a:lnTo>
                    <a:pt x="343027" y="514350"/>
                  </a:lnTo>
                  <a:lnTo>
                    <a:pt x="343027" y="68580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9368" y="4062983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6172327" y="0"/>
                  </a:moveTo>
                  <a:lnTo>
                    <a:pt x="6172327" y="15240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6172327" y="457200"/>
                  </a:lnTo>
                  <a:lnTo>
                    <a:pt x="6172327" y="609600"/>
                  </a:lnTo>
                  <a:lnTo>
                    <a:pt x="6477000" y="304800"/>
                  </a:lnTo>
                  <a:lnTo>
                    <a:pt x="61723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9368" y="4062983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0" y="152400"/>
                  </a:moveTo>
                  <a:lnTo>
                    <a:pt x="6172327" y="152400"/>
                  </a:lnTo>
                  <a:lnTo>
                    <a:pt x="6172327" y="0"/>
                  </a:lnTo>
                  <a:lnTo>
                    <a:pt x="6477000" y="304800"/>
                  </a:lnTo>
                  <a:lnTo>
                    <a:pt x="6172327" y="609600"/>
                  </a:lnTo>
                  <a:lnTo>
                    <a:pt x="6172327" y="457200"/>
                  </a:lnTo>
                  <a:lnTo>
                    <a:pt x="0" y="4572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88636" y="2117978"/>
              <a:ext cx="277495" cy="1556385"/>
            </a:xfrm>
            <a:custGeom>
              <a:avLst/>
              <a:gdLst/>
              <a:ahLst/>
              <a:cxnLst/>
              <a:rect l="l" t="t" r="r" b="b"/>
              <a:pathLst>
                <a:path w="277495" h="1556385">
                  <a:moveTo>
                    <a:pt x="254596" y="44450"/>
                  </a:moveTo>
                  <a:lnTo>
                    <a:pt x="203200" y="44450"/>
                  </a:lnTo>
                  <a:lnTo>
                    <a:pt x="190449" y="44450"/>
                  </a:lnTo>
                  <a:lnTo>
                    <a:pt x="190246" y="76200"/>
                  </a:lnTo>
                  <a:lnTo>
                    <a:pt x="254596" y="44450"/>
                  </a:lnTo>
                  <a:close/>
                </a:path>
                <a:path w="277495" h="1556385">
                  <a:moveTo>
                    <a:pt x="265264" y="1524254"/>
                  </a:moveTo>
                  <a:lnTo>
                    <a:pt x="213868" y="1524254"/>
                  </a:lnTo>
                  <a:lnTo>
                    <a:pt x="201117" y="1524254"/>
                  </a:lnTo>
                  <a:lnTo>
                    <a:pt x="200914" y="1556004"/>
                  </a:lnTo>
                  <a:lnTo>
                    <a:pt x="265264" y="1524254"/>
                  </a:lnTo>
                  <a:close/>
                </a:path>
                <a:path w="277495" h="1556385">
                  <a:moveTo>
                    <a:pt x="265264" y="609854"/>
                  </a:moveTo>
                  <a:lnTo>
                    <a:pt x="213868" y="609854"/>
                  </a:lnTo>
                  <a:lnTo>
                    <a:pt x="201117" y="609854"/>
                  </a:lnTo>
                  <a:lnTo>
                    <a:pt x="200914" y="641604"/>
                  </a:lnTo>
                  <a:lnTo>
                    <a:pt x="265264" y="609854"/>
                  </a:lnTo>
                  <a:close/>
                </a:path>
                <a:path w="277495" h="1556385">
                  <a:moveTo>
                    <a:pt x="266700" y="38481"/>
                  </a:moveTo>
                  <a:lnTo>
                    <a:pt x="190754" y="0"/>
                  </a:lnTo>
                  <a:lnTo>
                    <a:pt x="190538" y="31686"/>
                  </a:lnTo>
                  <a:lnTo>
                    <a:pt x="0" y="30607"/>
                  </a:lnTo>
                  <a:lnTo>
                    <a:pt x="0" y="43307"/>
                  </a:lnTo>
                  <a:lnTo>
                    <a:pt x="190449" y="44386"/>
                  </a:lnTo>
                  <a:lnTo>
                    <a:pt x="203200" y="44450"/>
                  </a:lnTo>
                  <a:lnTo>
                    <a:pt x="254736" y="44386"/>
                  </a:lnTo>
                  <a:lnTo>
                    <a:pt x="266700" y="38481"/>
                  </a:lnTo>
                  <a:close/>
                </a:path>
                <a:path w="277495" h="1556385">
                  <a:moveTo>
                    <a:pt x="277368" y="1518285"/>
                  </a:moveTo>
                  <a:lnTo>
                    <a:pt x="201422" y="1479816"/>
                  </a:lnTo>
                  <a:lnTo>
                    <a:pt x="201206" y="1511490"/>
                  </a:lnTo>
                  <a:lnTo>
                    <a:pt x="10668" y="1510411"/>
                  </a:lnTo>
                  <a:lnTo>
                    <a:pt x="10668" y="1523111"/>
                  </a:lnTo>
                  <a:lnTo>
                    <a:pt x="201117" y="1524190"/>
                  </a:lnTo>
                  <a:lnTo>
                    <a:pt x="213868" y="1524254"/>
                  </a:lnTo>
                  <a:lnTo>
                    <a:pt x="265404" y="1524190"/>
                  </a:lnTo>
                  <a:lnTo>
                    <a:pt x="277368" y="1518285"/>
                  </a:lnTo>
                  <a:close/>
                </a:path>
                <a:path w="277495" h="1556385">
                  <a:moveTo>
                    <a:pt x="277368" y="603885"/>
                  </a:moveTo>
                  <a:lnTo>
                    <a:pt x="201422" y="565404"/>
                  </a:lnTo>
                  <a:lnTo>
                    <a:pt x="201206" y="597090"/>
                  </a:lnTo>
                  <a:lnTo>
                    <a:pt x="10668" y="596011"/>
                  </a:lnTo>
                  <a:lnTo>
                    <a:pt x="10668" y="608711"/>
                  </a:lnTo>
                  <a:lnTo>
                    <a:pt x="201117" y="609790"/>
                  </a:lnTo>
                  <a:lnTo>
                    <a:pt x="213868" y="609854"/>
                  </a:lnTo>
                  <a:lnTo>
                    <a:pt x="265404" y="609790"/>
                  </a:lnTo>
                  <a:lnTo>
                    <a:pt x="277368" y="603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3844" y="2037587"/>
              <a:ext cx="243840" cy="24384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5367" y="2596895"/>
              <a:ext cx="243840" cy="24231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5367" y="3509771"/>
              <a:ext cx="243840" cy="2438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6" y="2025395"/>
              <a:ext cx="243840" cy="2438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3" y="2602991"/>
              <a:ext cx="243840" cy="2438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6" y="3515867"/>
              <a:ext cx="243840" cy="24384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023110" y="1823338"/>
              <a:ext cx="2919730" cy="2031364"/>
            </a:xfrm>
            <a:custGeom>
              <a:avLst/>
              <a:gdLst/>
              <a:ahLst/>
              <a:cxnLst/>
              <a:rect l="l" t="t" r="r" b="b"/>
              <a:pathLst>
                <a:path w="2919729" h="2031364">
                  <a:moveTo>
                    <a:pt x="1354074" y="1710817"/>
                  </a:moveTo>
                  <a:lnTo>
                    <a:pt x="1344663" y="1664716"/>
                  </a:lnTo>
                  <a:lnTo>
                    <a:pt x="1337056" y="1627378"/>
                  </a:lnTo>
                  <a:lnTo>
                    <a:pt x="1312062" y="1646974"/>
                  </a:lnTo>
                  <a:lnTo>
                    <a:pt x="1012050" y="1264310"/>
                  </a:lnTo>
                  <a:lnTo>
                    <a:pt x="1295844" y="1047343"/>
                  </a:lnTo>
                  <a:lnTo>
                    <a:pt x="1315212" y="1072642"/>
                  </a:lnTo>
                  <a:lnTo>
                    <a:pt x="1336192" y="1029589"/>
                  </a:lnTo>
                  <a:lnTo>
                    <a:pt x="1352550" y="996061"/>
                  </a:lnTo>
                  <a:lnTo>
                    <a:pt x="1268844" y="1012063"/>
                  </a:lnTo>
                  <a:lnTo>
                    <a:pt x="1288135" y="1037272"/>
                  </a:lnTo>
                  <a:lnTo>
                    <a:pt x="1004214" y="1254315"/>
                  </a:lnTo>
                  <a:lnTo>
                    <a:pt x="994156" y="1241488"/>
                  </a:lnTo>
                  <a:lnTo>
                    <a:pt x="994156" y="1262011"/>
                  </a:lnTo>
                  <a:lnTo>
                    <a:pt x="704799" y="1483207"/>
                  </a:lnTo>
                  <a:lnTo>
                    <a:pt x="693750" y="1477225"/>
                  </a:lnTo>
                  <a:lnTo>
                    <a:pt x="693750" y="1491665"/>
                  </a:lnTo>
                  <a:lnTo>
                    <a:pt x="35153" y="1995144"/>
                  </a:lnTo>
                  <a:lnTo>
                    <a:pt x="536079" y="1406283"/>
                  </a:lnTo>
                  <a:lnTo>
                    <a:pt x="693750" y="1491665"/>
                  </a:lnTo>
                  <a:lnTo>
                    <a:pt x="693750" y="1477225"/>
                  </a:lnTo>
                  <a:lnTo>
                    <a:pt x="544499" y="1396390"/>
                  </a:lnTo>
                  <a:lnTo>
                    <a:pt x="833335" y="1056855"/>
                  </a:lnTo>
                  <a:lnTo>
                    <a:pt x="994156" y="1262011"/>
                  </a:lnTo>
                  <a:lnTo>
                    <a:pt x="994156" y="1241488"/>
                  </a:lnTo>
                  <a:lnTo>
                    <a:pt x="841705" y="1047013"/>
                  </a:lnTo>
                  <a:lnTo>
                    <a:pt x="868984" y="1014945"/>
                  </a:lnTo>
                  <a:lnTo>
                    <a:pt x="1245704" y="967676"/>
                  </a:lnTo>
                  <a:lnTo>
                    <a:pt x="1249680" y="999109"/>
                  </a:lnTo>
                  <a:lnTo>
                    <a:pt x="1318069" y="953516"/>
                  </a:lnTo>
                  <a:lnTo>
                    <a:pt x="1320546" y="951865"/>
                  </a:lnTo>
                  <a:lnTo>
                    <a:pt x="1240155" y="923544"/>
                  </a:lnTo>
                  <a:lnTo>
                    <a:pt x="1244130" y="955103"/>
                  </a:lnTo>
                  <a:lnTo>
                    <a:pt x="881176" y="1000607"/>
                  </a:lnTo>
                  <a:lnTo>
                    <a:pt x="1028242" y="827722"/>
                  </a:lnTo>
                  <a:lnTo>
                    <a:pt x="1226845" y="878255"/>
                  </a:lnTo>
                  <a:lnTo>
                    <a:pt x="1219073" y="909066"/>
                  </a:lnTo>
                  <a:lnTo>
                    <a:pt x="1302245" y="890905"/>
                  </a:lnTo>
                  <a:lnTo>
                    <a:pt x="1291234" y="881380"/>
                  </a:lnTo>
                  <a:lnTo>
                    <a:pt x="1237742" y="835152"/>
                  </a:lnTo>
                  <a:lnTo>
                    <a:pt x="1229969" y="865924"/>
                  </a:lnTo>
                  <a:lnTo>
                    <a:pt x="1037399" y="816965"/>
                  </a:lnTo>
                  <a:lnTo>
                    <a:pt x="1128585" y="709777"/>
                  </a:lnTo>
                  <a:lnTo>
                    <a:pt x="1252575" y="787247"/>
                  </a:lnTo>
                  <a:lnTo>
                    <a:pt x="1235710" y="814197"/>
                  </a:lnTo>
                  <a:lnTo>
                    <a:pt x="1320546" y="822325"/>
                  </a:lnTo>
                  <a:lnTo>
                    <a:pt x="1303210" y="794004"/>
                  </a:lnTo>
                  <a:lnTo>
                    <a:pt x="1276083" y="749681"/>
                  </a:lnTo>
                  <a:lnTo>
                    <a:pt x="1259268" y="776554"/>
                  </a:lnTo>
                  <a:lnTo>
                    <a:pt x="1136853" y="700062"/>
                  </a:lnTo>
                  <a:lnTo>
                    <a:pt x="1307998" y="498868"/>
                  </a:lnTo>
                  <a:lnTo>
                    <a:pt x="1332230" y="519430"/>
                  </a:lnTo>
                  <a:lnTo>
                    <a:pt x="1341678" y="480949"/>
                  </a:lnTo>
                  <a:lnTo>
                    <a:pt x="1352550" y="436753"/>
                  </a:lnTo>
                  <a:lnTo>
                    <a:pt x="1274191" y="470154"/>
                  </a:lnTo>
                  <a:lnTo>
                    <a:pt x="1298321" y="490651"/>
                  </a:lnTo>
                  <a:lnTo>
                    <a:pt x="1125969" y="693267"/>
                  </a:lnTo>
                  <a:lnTo>
                    <a:pt x="1117714" y="688111"/>
                  </a:lnTo>
                  <a:lnTo>
                    <a:pt x="1117714" y="702983"/>
                  </a:lnTo>
                  <a:lnTo>
                    <a:pt x="1023721" y="813485"/>
                  </a:lnTo>
                  <a:lnTo>
                    <a:pt x="1014564" y="811161"/>
                  </a:lnTo>
                  <a:lnTo>
                    <a:pt x="1014564" y="824242"/>
                  </a:lnTo>
                  <a:lnTo>
                    <a:pt x="862558" y="1002944"/>
                  </a:lnTo>
                  <a:lnTo>
                    <a:pt x="850366" y="1004481"/>
                  </a:lnTo>
                  <a:lnTo>
                    <a:pt x="850366" y="1017282"/>
                  </a:lnTo>
                  <a:lnTo>
                    <a:pt x="833729" y="1036840"/>
                  </a:lnTo>
                  <a:lnTo>
                    <a:pt x="825360" y="1026160"/>
                  </a:lnTo>
                  <a:lnTo>
                    <a:pt x="825360" y="1046683"/>
                  </a:lnTo>
                  <a:lnTo>
                    <a:pt x="533120" y="1390230"/>
                  </a:lnTo>
                  <a:lnTo>
                    <a:pt x="33655" y="1119733"/>
                  </a:lnTo>
                  <a:lnTo>
                    <a:pt x="806627" y="1022769"/>
                  </a:lnTo>
                  <a:lnTo>
                    <a:pt x="825360" y="1046683"/>
                  </a:lnTo>
                  <a:lnTo>
                    <a:pt x="825360" y="1026160"/>
                  </a:lnTo>
                  <a:lnTo>
                    <a:pt x="821270" y="1020927"/>
                  </a:lnTo>
                  <a:lnTo>
                    <a:pt x="850366" y="1017282"/>
                  </a:lnTo>
                  <a:lnTo>
                    <a:pt x="850366" y="1004481"/>
                  </a:lnTo>
                  <a:lnTo>
                    <a:pt x="812126" y="1009256"/>
                  </a:lnTo>
                  <a:lnTo>
                    <a:pt x="797483" y="990587"/>
                  </a:lnTo>
                  <a:lnTo>
                    <a:pt x="797483" y="1011097"/>
                  </a:lnTo>
                  <a:lnTo>
                    <a:pt x="26885" y="1107694"/>
                  </a:lnTo>
                  <a:lnTo>
                    <a:pt x="620649" y="785545"/>
                  </a:lnTo>
                  <a:lnTo>
                    <a:pt x="797483" y="1011097"/>
                  </a:lnTo>
                  <a:lnTo>
                    <a:pt x="797483" y="990587"/>
                  </a:lnTo>
                  <a:lnTo>
                    <a:pt x="631939" y="779424"/>
                  </a:lnTo>
                  <a:lnTo>
                    <a:pt x="697852" y="743661"/>
                  </a:lnTo>
                  <a:lnTo>
                    <a:pt x="1014564" y="824242"/>
                  </a:lnTo>
                  <a:lnTo>
                    <a:pt x="1014564" y="811161"/>
                  </a:lnTo>
                  <a:lnTo>
                    <a:pt x="714222" y="734771"/>
                  </a:lnTo>
                  <a:lnTo>
                    <a:pt x="957427" y="602818"/>
                  </a:lnTo>
                  <a:lnTo>
                    <a:pt x="1117714" y="702983"/>
                  </a:lnTo>
                  <a:lnTo>
                    <a:pt x="1117714" y="688111"/>
                  </a:lnTo>
                  <a:lnTo>
                    <a:pt x="970165" y="595909"/>
                  </a:lnTo>
                  <a:lnTo>
                    <a:pt x="1256601" y="440499"/>
                  </a:lnTo>
                  <a:lnTo>
                    <a:pt x="1271778" y="468503"/>
                  </a:lnTo>
                  <a:lnTo>
                    <a:pt x="1303337" y="423291"/>
                  </a:lnTo>
                  <a:lnTo>
                    <a:pt x="1320546" y="398653"/>
                  </a:lnTo>
                  <a:lnTo>
                    <a:pt x="1235443" y="401447"/>
                  </a:lnTo>
                  <a:lnTo>
                    <a:pt x="1250569" y="429361"/>
                  </a:lnTo>
                  <a:lnTo>
                    <a:pt x="957808" y="588187"/>
                  </a:lnTo>
                  <a:lnTo>
                    <a:pt x="945070" y="580237"/>
                  </a:lnTo>
                  <a:lnTo>
                    <a:pt x="945070" y="595096"/>
                  </a:lnTo>
                  <a:lnTo>
                    <a:pt x="696099" y="730161"/>
                  </a:lnTo>
                  <a:lnTo>
                    <a:pt x="679729" y="726008"/>
                  </a:lnTo>
                  <a:lnTo>
                    <a:pt x="679729" y="739051"/>
                  </a:lnTo>
                  <a:lnTo>
                    <a:pt x="623989" y="769277"/>
                  </a:lnTo>
                  <a:lnTo>
                    <a:pt x="580504" y="713790"/>
                  </a:lnTo>
                  <a:lnTo>
                    <a:pt x="679729" y="739051"/>
                  </a:lnTo>
                  <a:lnTo>
                    <a:pt x="679729" y="726008"/>
                  </a:lnTo>
                  <a:lnTo>
                    <a:pt x="567740" y="697509"/>
                  </a:lnTo>
                  <a:lnTo>
                    <a:pt x="47929" y="34429"/>
                  </a:lnTo>
                  <a:lnTo>
                    <a:pt x="945070" y="595096"/>
                  </a:lnTo>
                  <a:lnTo>
                    <a:pt x="945070" y="580237"/>
                  </a:lnTo>
                  <a:lnTo>
                    <a:pt x="49187" y="20332"/>
                  </a:lnTo>
                  <a:lnTo>
                    <a:pt x="1238542" y="266052"/>
                  </a:lnTo>
                  <a:lnTo>
                    <a:pt x="1232154" y="297053"/>
                  </a:lnTo>
                  <a:lnTo>
                    <a:pt x="1314450" y="275209"/>
                  </a:lnTo>
                  <a:lnTo>
                    <a:pt x="1306055" y="268605"/>
                  </a:lnTo>
                  <a:lnTo>
                    <a:pt x="1247508" y="222504"/>
                  </a:lnTo>
                  <a:lnTo>
                    <a:pt x="1241107" y="253606"/>
                  </a:lnTo>
                  <a:lnTo>
                    <a:pt x="22377" y="1828"/>
                  </a:lnTo>
                  <a:lnTo>
                    <a:pt x="20955" y="0"/>
                  </a:lnTo>
                  <a:lnTo>
                    <a:pt x="19431" y="1219"/>
                  </a:lnTo>
                  <a:lnTo>
                    <a:pt x="17272" y="762"/>
                  </a:lnTo>
                  <a:lnTo>
                    <a:pt x="16738" y="3352"/>
                  </a:lnTo>
                  <a:lnTo>
                    <a:pt x="11049" y="7874"/>
                  </a:lnTo>
                  <a:lnTo>
                    <a:pt x="13436" y="10934"/>
                  </a:lnTo>
                  <a:lnTo>
                    <a:pt x="12573" y="12319"/>
                  </a:lnTo>
                  <a:lnTo>
                    <a:pt x="16408" y="14732"/>
                  </a:lnTo>
                  <a:lnTo>
                    <a:pt x="547636" y="692391"/>
                  </a:lnTo>
                  <a:lnTo>
                    <a:pt x="9906" y="555625"/>
                  </a:lnTo>
                  <a:lnTo>
                    <a:pt x="6858" y="567817"/>
                  </a:lnTo>
                  <a:lnTo>
                    <a:pt x="560412" y="708685"/>
                  </a:lnTo>
                  <a:lnTo>
                    <a:pt x="612711" y="775411"/>
                  </a:lnTo>
                  <a:lnTo>
                    <a:pt x="8382" y="1103249"/>
                  </a:lnTo>
                  <a:lnTo>
                    <a:pt x="11823" y="1109586"/>
                  </a:lnTo>
                  <a:lnTo>
                    <a:pt x="7620" y="1110107"/>
                  </a:lnTo>
                  <a:lnTo>
                    <a:pt x="8775" y="1119797"/>
                  </a:lnTo>
                  <a:lnTo>
                    <a:pt x="8382" y="1120521"/>
                  </a:lnTo>
                  <a:lnTo>
                    <a:pt x="8902" y="1120813"/>
                  </a:lnTo>
                  <a:lnTo>
                    <a:pt x="9144" y="1122807"/>
                  </a:lnTo>
                  <a:lnTo>
                    <a:pt x="11950" y="1122464"/>
                  </a:lnTo>
                  <a:lnTo>
                    <a:pt x="524713" y="1400124"/>
                  </a:lnTo>
                  <a:lnTo>
                    <a:pt x="2032" y="2014601"/>
                  </a:lnTo>
                  <a:lnTo>
                    <a:pt x="5676" y="2017674"/>
                  </a:lnTo>
                  <a:lnTo>
                    <a:pt x="5549" y="2017776"/>
                  </a:lnTo>
                  <a:lnTo>
                    <a:pt x="0" y="2018411"/>
                  </a:lnTo>
                  <a:lnTo>
                    <a:pt x="1524" y="2031111"/>
                  </a:lnTo>
                  <a:lnTo>
                    <a:pt x="1245565" y="1887410"/>
                  </a:lnTo>
                  <a:lnTo>
                    <a:pt x="1249172" y="1918970"/>
                  </a:lnTo>
                  <a:lnTo>
                    <a:pt x="1318983" y="1873377"/>
                  </a:lnTo>
                  <a:lnTo>
                    <a:pt x="1320546" y="1872361"/>
                  </a:lnTo>
                  <a:lnTo>
                    <a:pt x="1240536" y="1843278"/>
                  </a:lnTo>
                  <a:lnTo>
                    <a:pt x="1244130" y="1874837"/>
                  </a:lnTo>
                  <a:lnTo>
                    <a:pt x="30162" y="2014931"/>
                  </a:lnTo>
                  <a:lnTo>
                    <a:pt x="705980" y="1498295"/>
                  </a:lnTo>
                  <a:lnTo>
                    <a:pt x="1244422" y="1789836"/>
                  </a:lnTo>
                  <a:lnTo>
                    <a:pt x="1229360" y="1817751"/>
                  </a:lnTo>
                  <a:lnTo>
                    <a:pt x="1314450" y="1820545"/>
                  </a:lnTo>
                  <a:lnTo>
                    <a:pt x="1297203" y="1795907"/>
                  </a:lnTo>
                  <a:lnTo>
                    <a:pt x="1265555" y="1750707"/>
                  </a:lnTo>
                  <a:lnTo>
                    <a:pt x="1250442" y="1778685"/>
                  </a:lnTo>
                  <a:lnTo>
                    <a:pt x="717042" y="1489837"/>
                  </a:lnTo>
                  <a:lnTo>
                    <a:pt x="1001979" y="1271993"/>
                  </a:lnTo>
                  <a:lnTo>
                    <a:pt x="1302092" y="1654797"/>
                  </a:lnTo>
                  <a:lnTo>
                    <a:pt x="1277112" y="1674368"/>
                  </a:lnTo>
                  <a:lnTo>
                    <a:pt x="1354074" y="1710817"/>
                  </a:lnTo>
                  <a:close/>
                </a:path>
                <a:path w="2919729" h="2031364">
                  <a:moveTo>
                    <a:pt x="2838450" y="1814449"/>
                  </a:moveTo>
                  <a:lnTo>
                    <a:pt x="2825750" y="1808099"/>
                  </a:lnTo>
                  <a:lnTo>
                    <a:pt x="2762250" y="1776349"/>
                  </a:lnTo>
                  <a:lnTo>
                    <a:pt x="2762250" y="1808099"/>
                  </a:lnTo>
                  <a:lnTo>
                    <a:pt x="1549146" y="1808099"/>
                  </a:lnTo>
                  <a:lnTo>
                    <a:pt x="1549146" y="1820799"/>
                  </a:lnTo>
                  <a:lnTo>
                    <a:pt x="2762250" y="1820799"/>
                  </a:lnTo>
                  <a:lnTo>
                    <a:pt x="2762250" y="1852549"/>
                  </a:lnTo>
                  <a:lnTo>
                    <a:pt x="2825750" y="1820799"/>
                  </a:lnTo>
                  <a:lnTo>
                    <a:pt x="2838450" y="1814449"/>
                  </a:lnTo>
                  <a:close/>
                </a:path>
                <a:path w="2919729" h="2031364">
                  <a:moveTo>
                    <a:pt x="2919222" y="436753"/>
                  </a:moveTo>
                  <a:lnTo>
                    <a:pt x="2838323" y="463296"/>
                  </a:lnTo>
                  <a:lnTo>
                    <a:pt x="2860649" y="485851"/>
                  </a:lnTo>
                  <a:lnTo>
                    <a:pt x="2623362" y="721042"/>
                  </a:lnTo>
                  <a:lnTo>
                    <a:pt x="2613393" y="717435"/>
                  </a:lnTo>
                  <a:lnTo>
                    <a:pt x="2613393" y="730923"/>
                  </a:lnTo>
                  <a:lnTo>
                    <a:pt x="2277897" y="1063447"/>
                  </a:lnTo>
                  <a:lnTo>
                    <a:pt x="1560068" y="348830"/>
                  </a:lnTo>
                  <a:lnTo>
                    <a:pt x="2613393" y="730923"/>
                  </a:lnTo>
                  <a:lnTo>
                    <a:pt x="2613393" y="717435"/>
                  </a:lnTo>
                  <a:lnTo>
                    <a:pt x="1554353" y="333248"/>
                  </a:lnTo>
                  <a:lnTo>
                    <a:pt x="1551724" y="340525"/>
                  </a:lnTo>
                  <a:lnTo>
                    <a:pt x="1549019" y="337820"/>
                  </a:lnTo>
                  <a:lnTo>
                    <a:pt x="1540129" y="346710"/>
                  </a:lnTo>
                  <a:lnTo>
                    <a:pt x="2268893" y="1072362"/>
                  </a:lnTo>
                  <a:lnTo>
                    <a:pt x="1534033" y="1800733"/>
                  </a:lnTo>
                  <a:lnTo>
                    <a:pt x="1542923" y="1809877"/>
                  </a:lnTo>
                  <a:lnTo>
                    <a:pt x="1550301" y="1802561"/>
                  </a:lnTo>
                  <a:lnTo>
                    <a:pt x="1552575" y="1806067"/>
                  </a:lnTo>
                  <a:lnTo>
                    <a:pt x="2432647" y="1235430"/>
                  </a:lnTo>
                  <a:lnTo>
                    <a:pt x="2860662" y="1661579"/>
                  </a:lnTo>
                  <a:lnTo>
                    <a:pt x="2838323" y="1684020"/>
                  </a:lnTo>
                  <a:lnTo>
                    <a:pt x="2919222" y="1710817"/>
                  </a:lnTo>
                  <a:lnTo>
                    <a:pt x="2905671" y="1670558"/>
                  </a:lnTo>
                  <a:lnTo>
                    <a:pt x="2892044" y="1630045"/>
                  </a:lnTo>
                  <a:lnTo>
                    <a:pt x="2869654" y="1652536"/>
                  </a:lnTo>
                  <a:lnTo>
                    <a:pt x="2443543" y="1228369"/>
                  </a:lnTo>
                  <a:lnTo>
                    <a:pt x="2797784" y="998677"/>
                  </a:lnTo>
                  <a:lnTo>
                    <a:pt x="2815082" y="1025271"/>
                  </a:lnTo>
                  <a:lnTo>
                    <a:pt x="2841079" y="981075"/>
                  </a:lnTo>
                  <a:lnTo>
                    <a:pt x="2858262" y="951865"/>
                  </a:lnTo>
                  <a:lnTo>
                    <a:pt x="2773553" y="961390"/>
                  </a:lnTo>
                  <a:lnTo>
                    <a:pt x="2790837" y="987983"/>
                  </a:lnTo>
                  <a:lnTo>
                    <a:pt x="2434323" y="1219174"/>
                  </a:lnTo>
                  <a:lnTo>
                    <a:pt x="2423426" y="1208328"/>
                  </a:lnTo>
                  <a:lnTo>
                    <a:pt x="2423426" y="1226235"/>
                  </a:lnTo>
                  <a:lnTo>
                    <a:pt x="1579867" y="1773250"/>
                  </a:lnTo>
                  <a:lnTo>
                    <a:pt x="2277897" y="1081328"/>
                  </a:lnTo>
                  <a:lnTo>
                    <a:pt x="2423426" y="1226235"/>
                  </a:lnTo>
                  <a:lnTo>
                    <a:pt x="2423426" y="1208328"/>
                  </a:lnTo>
                  <a:lnTo>
                    <a:pt x="2286901" y="1072413"/>
                  </a:lnTo>
                  <a:lnTo>
                    <a:pt x="2626576" y="735711"/>
                  </a:lnTo>
                  <a:lnTo>
                    <a:pt x="2810345" y="802360"/>
                  </a:lnTo>
                  <a:lnTo>
                    <a:pt x="2799588" y="832104"/>
                  </a:lnTo>
                  <a:lnTo>
                    <a:pt x="2884170" y="822325"/>
                  </a:lnTo>
                  <a:lnTo>
                    <a:pt x="2869349" y="806704"/>
                  </a:lnTo>
                  <a:lnTo>
                    <a:pt x="2825496" y="760476"/>
                  </a:lnTo>
                  <a:lnTo>
                    <a:pt x="2814663" y="790422"/>
                  </a:lnTo>
                  <a:lnTo>
                    <a:pt x="2636545" y="725817"/>
                  </a:lnTo>
                  <a:lnTo>
                    <a:pt x="2869565" y="494842"/>
                  </a:lnTo>
                  <a:lnTo>
                    <a:pt x="2891917" y="517398"/>
                  </a:lnTo>
                  <a:lnTo>
                    <a:pt x="2905633" y="476885"/>
                  </a:lnTo>
                  <a:lnTo>
                    <a:pt x="2919222" y="436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18716" y="2869691"/>
              <a:ext cx="1522730" cy="852169"/>
            </a:xfrm>
            <a:custGeom>
              <a:avLst/>
              <a:gdLst/>
              <a:ahLst/>
              <a:cxnLst/>
              <a:rect l="l" t="t" r="r" b="b"/>
              <a:pathLst>
                <a:path w="1522729" h="852170">
                  <a:moveTo>
                    <a:pt x="0" y="166116"/>
                  </a:moveTo>
                  <a:lnTo>
                    <a:pt x="1523" y="851916"/>
                  </a:lnTo>
                </a:path>
                <a:path w="1522729" h="852170">
                  <a:moveTo>
                    <a:pt x="1522475" y="0"/>
                  </a:moveTo>
                  <a:lnTo>
                    <a:pt x="1522475" y="60350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28825" y="2127884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1314831" y="1458087"/>
                  </a:moveTo>
                  <a:lnTo>
                    <a:pt x="1300251" y="1419872"/>
                  </a:lnTo>
                  <a:lnTo>
                    <a:pt x="1284478" y="1378458"/>
                  </a:lnTo>
                  <a:lnTo>
                    <a:pt x="1262938" y="1401902"/>
                  </a:lnTo>
                  <a:lnTo>
                    <a:pt x="19977" y="261734"/>
                  </a:lnTo>
                  <a:lnTo>
                    <a:pt x="1230299" y="43789"/>
                  </a:lnTo>
                  <a:lnTo>
                    <a:pt x="1235964" y="75057"/>
                  </a:lnTo>
                  <a:lnTo>
                    <a:pt x="1297546" y="28956"/>
                  </a:lnTo>
                  <a:lnTo>
                    <a:pt x="1304163" y="24003"/>
                  </a:lnTo>
                  <a:lnTo>
                    <a:pt x="1222375" y="0"/>
                  </a:lnTo>
                  <a:lnTo>
                    <a:pt x="1228013" y="31216"/>
                  </a:lnTo>
                  <a:lnTo>
                    <a:pt x="0" y="252476"/>
                  </a:lnTo>
                  <a:lnTo>
                    <a:pt x="2286" y="264922"/>
                  </a:lnTo>
                  <a:lnTo>
                    <a:pt x="4203" y="264579"/>
                  </a:lnTo>
                  <a:lnTo>
                    <a:pt x="1254366" y="1411236"/>
                  </a:lnTo>
                  <a:lnTo>
                    <a:pt x="1232903" y="1434592"/>
                  </a:lnTo>
                  <a:lnTo>
                    <a:pt x="1314831" y="1458087"/>
                  </a:lnTo>
                  <a:close/>
                </a:path>
                <a:path w="2853054" h="1458595">
                  <a:moveTo>
                    <a:pt x="2852547" y="94107"/>
                  </a:moveTo>
                  <a:lnTo>
                    <a:pt x="2767838" y="85344"/>
                  </a:lnTo>
                  <a:lnTo>
                    <a:pt x="2779026" y="115112"/>
                  </a:lnTo>
                  <a:lnTo>
                    <a:pt x="1541145" y="581914"/>
                  </a:lnTo>
                  <a:lnTo>
                    <a:pt x="1545717" y="593852"/>
                  </a:lnTo>
                  <a:lnTo>
                    <a:pt x="1552270" y="591388"/>
                  </a:lnTo>
                  <a:lnTo>
                    <a:pt x="1545971" y="600837"/>
                  </a:lnTo>
                  <a:lnTo>
                    <a:pt x="2785453" y="1421371"/>
                  </a:lnTo>
                  <a:lnTo>
                    <a:pt x="2767965" y="1447800"/>
                  </a:lnTo>
                  <a:lnTo>
                    <a:pt x="2852547" y="1458087"/>
                  </a:lnTo>
                  <a:lnTo>
                    <a:pt x="2835402" y="1428369"/>
                  </a:lnTo>
                  <a:lnTo>
                    <a:pt x="2810002" y="1384300"/>
                  </a:lnTo>
                  <a:lnTo>
                    <a:pt x="2792526" y="1410690"/>
                  </a:lnTo>
                  <a:lnTo>
                    <a:pt x="1553946" y="590753"/>
                  </a:lnTo>
                  <a:lnTo>
                    <a:pt x="2783471" y="126936"/>
                  </a:lnTo>
                  <a:lnTo>
                    <a:pt x="2794635" y="156591"/>
                  </a:lnTo>
                  <a:lnTo>
                    <a:pt x="2837243" y="110617"/>
                  </a:lnTo>
                  <a:lnTo>
                    <a:pt x="2852547" y="94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5563" y="3800855"/>
              <a:ext cx="169164" cy="990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7755" y="2886455"/>
              <a:ext cx="170688" cy="990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4708" y="2333243"/>
              <a:ext cx="170688" cy="1005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4708" y="1773935"/>
              <a:ext cx="170688" cy="10058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572256" y="2118232"/>
              <a:ext cx="1289685" cy="643255"/>
            </a:xfrm>
            <a:custGeom>
              <a:avLst/>
              <a:gdLst/>
              <a:ahLst/>
              <a:cxnLst/>
              <a:rect l="l" t="t" r="r" b="b"/>
              <a:pathLst>
                <a:path w="1289685" h="643255">
                  <a:moveTo>
                    <a:pt x="1289304" y="605155"/>
                  </a:moveTo>
                  <a:lnTo>
                    <a:pt x="1276604" y="598805"/>
                  </a:lnTo>
                  <a:lnTo>
                    <a:pt x="1213104" y="567055"/>
                  </a:lnTo>
                  <a:lnTo>
                    <a:pt x="1213104" y="598805"/>
                  </a:lnTo>
                  <a:lnTo>
                    <a:pt x="0" y="598805"/>
                  </a:lnTo>
                  <a:lnTo>
                    <a:pt x="0" y="611505"/>
                  </a:lnTo>
                  <a:lnTo>
                    <a:pt x="1213104" y="611505"/>
                  </a:lnTo>
                  <a:lnTo>
                    <a:pt x="1213104" y="643255"/>
                  </a:lnTo>
                  <a:lnTo>
                    <a:pt x="1276604" y="611505"/>
                  </a:lnTo>
                  <a:lnTo>
                    <a:pt x="1289304" y="605155"/>
                  </a:lnTo>
                  <a:close/>
                </a:path>
                <a:path w="1289685" h="643255">
                  <a:moveTo>
                    <a:pt x="1289304" y="38227"/>
                  </a:moveTo>
                  <a:lnTo>
                    <a:pt x="1213104" y="0"/>
                  </a:lnTo>
                  <a:lnTo>
                    <a:pt x="1213104" y="31737"/>
                  </a:lnTo>
                  <a:lnTo>
                    <a:pt x="0" y="30353"/>
                  </a:lnTo>
                  <a:lnTo>
                    <a:pt x="0" y="43053"/>
                  </a:lnTo>
                  <a:lnTo>
                    <a:pt x="1213104" y="44437"/>
                  </a:lnTo>
                  <a:lnTo>
                    <a:pt x="1213104" y="76200"/>
                  </a:lnTo>
                  <a:lnTo>
                    <a:pt x="1276807" y="44450"/>
                  </a:lnTo>
                  <a:lnTo>
                    <a:pt x="1289304" y="38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443989" y="3890517"/>
            <a:ext cx="5795645" cy="113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  <a:tabLst>
                <a:tab pos="1415415" algn="l"/>
                <a:tab pos="2974340" algn="l"/>
              </a:tabLst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09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1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Backward</a:t>
            </a:r>
            <a:r>
              <a:rPr dirty="0" sz="1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Synaptic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adjusted</a:t>
            </a:r>
            <a:r>
              <a:rPr dirty="0" sz="1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04837" y="2343721"/>
            <a:ext cx="4391660" cy="1142365"/>
            <a:chOff x="604837" y="2343721"/>
            <a:chExt cx="4391660" cy="1142365"/>
          </a:xfrm>
        </p:grpSpPr>
        <p:sp>
          <p:nvSpPr>
            <p:cNvPr id="34" name="object 34" descr=""/>
            <p:cNvSpPr/>
            <p:nvPr/>
          </p:nvSpPr>
          <p:spPr>
            <a:xfrm>
              <a:off x="4989576" y="2884931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w="0" h="594360">
                  <a:moveTo>
                    <a:pt x="0" y="0"/>
                  </a:moveTo>
                  <a:lnTo>
                    <a:pt x="0" y="594359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09600" y="23484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687" y="0"/>
                  </a:moveTo>
                  <a:lnTo>
                    <a:pt x="647687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687" y="628650"/>
                  </a:lnTo>
                  <a:lnTo>
                    <a:pt x="647687" y="838200"/>
                  </a:lnTo>
                  <a:lnTo>
                    <a:pt x="1066800" y="419100"/>
                  </a:lnTo>
                  <a:lnTo>
                    <a:pt x="64768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09600" y="23484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687" y="209550"/>
                  </a:lnTo>
                  <a:lnTo>
                    <a:pt x="647687" y="0"/>
                  </a:lnTo>
                  <a:lnTo>
                    <a:pt x="1066800" y="419100"/>
                  </a:lnTo>
                  <a:lnTo>
                    <a:pt x="647687" y="838200"/>
                  </a:lnTo>
                  <a:lnTo>
                    <a:pt x="647687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88340" y="2583942"/>
            <a:ext cx="591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457444" y="2267711"/>
            <a:ext cx="1076325" cy="847725"/>
            <a:chOff x="5457444" y="2267711"/>
            <a:chExt cx="1076325" cy="847725"/>
          </a:xfrm>
        </p:grpSpPr>
        <p:sp>
          <p:nvSpPr>
            <p:cNvPr id="39" name="object 39" descr=""/>
            <p:cNvSpPr/>
            <p:nvPr/>
          </p:nvSpPr>
          <p:spPr>
            <a:xfrm>
              <a:off x="5462016" y="22722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700" y="0"/>
                  </a:moveTo>
                  <a:lnTo>
                    <a:pt x="6477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700" y="628650"/>
                  </a:lnTo>
                  <a:lnTo>
                    <a:pt x="647700" y="838200"/>
                  </a:lnTo>
                  <a:lnTo>
                    <a:pt x="1066800" y="4191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462016" y="22722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700" y="209550"/>
                  </a:lnTo>
                  <a:lnTo>
                    <a:pt x="647700" y="0"/>
                  </a:lnTo>
                  <a:lnTo>
                    <a:pt x="1066800" y="419100"/>
                  </a:lnTo>
                  <a:lnTo>
                    <a:pt x="647700" y="838200"/>
                  </a:lnTo>
                  <a:lnTo>
                    <a:pt x="647700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542279" y="2507437"/>
            <a:ext cx="789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914133" y="2181860"/>
            <a:ext cx="186055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5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0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20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Back-</a:t>
            </a:r>
            <a:r>
              <a:rPr dirty="0" sz="3200" spc="-10">
                <a:latin typeface="Times New Roman"/>
                <a:cs typeface="Times New Roman"/>
              </a:rPr>
              <a:t>propagation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1303019"/>
            <a:ext cx="9144000" cy="5360035"/>
            <a:chOff x="0" y="1303019"/>
            <a:chExt cx="9144000" cy="536003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399" y="3809999"/>
              <a:ext cx="8001000" cy="5623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999" y="4343399"/>
              <a:ext cx="6611111" cy="8961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7799" y="5181599"/>
              <a:ext cx="6115811" cy="876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129528"/>
              <a:ext cx="9144000" cy="5334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0295" y="6492240"/>
              <a:ext cx="6013704" cy="1234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173729" y="6531102"/>
              <a:ext cx="5943600" cy="0"/>
            </a:xfrm>
            <a:custGeom>
              <a:avLst/>
              <a:gdLst/>
              <a:ahLst/>
              <a:cxnLst/>
              <a:rect l="l" t="t" r="r" b="b"/>
              <a:pathLst>
                <a:path w="5943600" h="0">
                  <a:moveTo>
                    <a:pt x="0" y="0"/>
                  </a:moveTo>
                  <a:lnTo>
                    <a:pt x="59436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03036" y="1645919"/>
              <a:ext cx="277495" cy="1556385"/>
            </a:xfrm>
            <a:custGeom>
              <a:avLst/>
              <a:gdLst/>
              <a:ahLst/>
              <a:cxnLst/>
              <a:rect l="l" t="t" r="r" b="b"/>
              <a:pathLst>
                <a:path w="277495" h="1556385">
                  <a:moveTo>
                    <a:pt x="266700" y="38100"/>
                  </a:moveTo>
                  <a:lnTo>
                    <a:pt x="254000" y="31750"/>
                  </a:lnTo>
                  <a:lnTo>
                    <a:pt x="190500" y="0"/>
                  </a:lnTo>
                  <a:lnTo>
                    <a:pt x="1905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90500" y="44450"/>
                  </a:lnTo>
                  <a:lnTo>
                    <a:pt x="190500" y="76200"/>
                  </a:lnTo>
                  <a:lnTo>
                    <a:pt x="254000" y="44450"/>
                  </a:lnTo>
                  <a:lnTo>
                    <a:pt x="266700" y="38100"/>
                  </a:lnTo>
                  <a:close/>
                </a:path>
                <a:path w="277495" h="1556385">
                  <a:moveTo>
                    <a:pt x="277368" y="1517904"/>
                  </a:moveTo>
                  <a:lnTo>
                    <a:pt x="264668" y="1511554"/>
                  </a:lnTo>
                  <a:lnTo>
                    <a:pt x="201168" y="1479804"/>
                  </a:lnTo>
                  <a:lnTo>
                    <a:pt x="201168" y="1511554"/>
                  </a:lnTo>
                  <a:lnTo>
                    <a:pt x="10668" y="1511554"/>
                  </a:lnTo>
                  <a:lnTo>
                    <a:pt x="10668" y="1524254"/>
                  </a:lnTo>
                  <a:lnTo>
                    <a:pt x="201168" y="1524254"/>
                  </a:lnTo>
                  <a:lnTo>
                    <a:pt x="201168" y="1556004"/>
                  </a:lnTo>
                  <a:lnTo>
                    <a:pt x="264668" y="1524254"/>
                  </a:lnTo>
                  <a:lnTo>
                    <a:pt x="277368" y="1517904"/>
                  </a:lnTo>
                  <a:close/>
                </a:path>
                <a:path w="277495" h="1556385">
                  <a:moveTo>
                    <a:pt x="277368" y="603504"/>
                  </a:moveTo>
                  <a:lnTo>
                    <a:pt x="264668" y="597154"/>
                  </a:lnTo>
                  <a:lnTo>
                    <a:pt x="201168" y="565404"/>
                  </a:lnTo>
                  <a:lnTo>
                    <a:pt x="201168" y="597154"/>
                  </a:lnTo>
                  <a:lnTo>
                    <a:pt x="10668" y="597154"/>
                  </a:lnTo>
                  <a:lnTo>
                    <a:pt x="10668" y="609854"/>
                  </a:lnTo>
                  <a:lnTo>
                    <a:pt x="201168" y="609854"/>
                  </a:lnTo>
                  <a:lnTo>
                    <a:pt x="201168" y="641604"/>
                  </a:lnTo>
                  <a:lnTo>
                    <a:pt x="264668" y="609854"/>
                  </a:lnTo>
                  <a:lnTo>
                    <a:pt x="277368" y="603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8244" y="1565147"/>
              <a:ext cx="243840" cy="2438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767" y="2124455"/>
              <a:ext cx="243840" cy="2438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767" y="3038855"/>
              <a:ext cx="243840" cy="2438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435" y="1554479"/>
              <a:ext cx="243840" cy="24384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7484" y="2132075"/>
              <a:ext cx="243840" cy="24384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4435" y="3043427"/>
              <a:ext cx="243840" cy="24384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937510" y="1351660"/>
              <a:ext cx="2919730" cy="2032000"/>
            </a:xfrm>
            <a:custGeom>
              <a:avLst/>
              <a:gdLst/>
              <a:ahLst/>
              <a:cxnLst/>
              <a:rect l="l" t="t" r="r" b="b"/>
              <a:pathLst>
                <a:path w="2919729" h="2032000">
                  <a:moveTo>
                    <a:pt x="1354074" y="1710055"/>
                  </a:moveTo>
                  <a:lnTo>
                    <a:pt x="1344663" y="1663954"/>
                  </a:lnTo>
                  <a:lnTo>
                    <a:pt x="1337056" y="1626616"/>
                  </a:lnTo>
                  <a:lnTo>
                    <a:pt x="1312062" y="1646212"/>
                  </a:lnTo>
                  <a:lnTo>
                    <a:pt x="1012621" y="1264627"/>
                  </a:lnTo>
                  <a:lnTo>
                    <a:pt x="1295844" y="1048105"/>
                  </a:lnTo>
                  <a:lnTo>
                    <a:pt x="1315212" y="1073404"/>
                  </a:lnTo>
                  <a:lnTo>
                    <a:pt x="1336192" y="1030351"/>
                  </a:lnTo>
                  <a:lnTo>
                    <a:pt x="1352550" y="996823"/>
                  </a:lnTo>
                  <a:lnTo>
                    <a:pt x="1268857" y="1012825"/>
                  </a:lnTo>
                  <a:lnTo>
                    <a:pt x="1288135" y="1038034"/>
                  </a:lnTo>
                  <a:lnTo>
                    <a:pt x="1004798" y="1254645"/>
                  </a:lnTo>
                  <a:lnTo>
                    <a:pt x="994727" y="1241818"/>
                  </a:lnTo>
                  <a:lnTo>
                    <a:pt x="994727" y="1262341"/>
                  </a:lnTo>
                  <a:lnTo>
                    <a:pt x="705446" y="1483487"/>
                  </a:lnTo>
                  <a:lnTo>
                    <a:pt x="694372" y="1477505"/>
                  </a:lnTo>
                  <a:lnTo>
                    <a:pt x="694372" y="1491957"/>
                  </a:lnTo>
                  <a:lnTo>
                    <a:pt x="35153" y="1995906"/>
                  </a:lnTo>
                  <a:lnTo>
                    <a:pt x="536448" y="1406613"/>
                  </a:lnTo>
                  <a:lnTo>
                    <a:pt x="694372" y="1491957"/>
                  </a:lnTo>
                  <a:lnTo>
                    <a:pt x="694372" y="1477505"/>
                  </a:lnTo>
                  <a:lnTo>
                    <a:pt x="544868" y="1396707"/>
                  </a:lnTo>
                  <a:lnTo>
                    <a:pt x="833729" y="1057148"/>
                  </a:lnTo>
                  <a:lnTo>
                    <a:pt x="994727" y="1262341"/>
                  </a:lnTo>
                  <a:lnTo>
                    <a:pt x="994727" y="1241818"/>
                  </a:lnTo>
                  <a:lnTo>
                    <a:pt x="842111" y="1047305"/>
                  </a:lnTo>
                  <a:lnTo>
                    <a:pt x="869988" y="1014526"/>
                  </a:lnTo>
                  <a:lnTo>
                    <a:pt x="1245692" y="966927"/>
                  </a:lnTo>
                  <a:lnTo>
                    <a:pt x="1249680" y="998474"/>
                  </a:lnTo>
                  <a:lnTo>
                    <a:pt x="1318069" y="952754"/>
                  </a:lnTo>
                  <a:lnTo>
                    <a:pt x="1320546" y="951103"/>
                  </a:lnTo>
                  <a:lnTo>
                    <a:pt x="1240155" y="922909"/>
                  </a:lnTo>
                  <a:lnTo>
                    <a:pt x="1244117" y="954366"/>
                  </a:lnTo>
                  <a:lnTo>
                    <a:pt x="882180" y="1000188"/>
                  </a:lnTo>
                  <a:lnTo>
                    <a:pt x="1028242" y="828484"/>
                  </a:lnTo>
                  <a:lnTo>
                    <a:pt x="1226845" y="879017"/>
                  </a:lnTo>
                  <a:lnTo>
                    <a:pt x="1219073" y="909828"/>
                  </a:lnTo>
                  <a:lnTo>
                    <a:pt x="1302258" y="891667"/>
                  </a:lnTo>
                  <a:lnTo>
                    <a:pt x="1291234" y="882142"/>
                  </a:lnTo>
                  <a:lnTo>
                    <a:pt x="1237742" y="835914"/>
                  </a:lnTo>
                  <a:lnTo>
                    <a:pt x="1229969" y="866686"/>
                  </a:lnTo>
                  <a:lnTo>
                    <a:pt x="1037412" y="817714"/>
                  </a:lnTo>
                  <a:lnTo>
                    <a:pt x="1128674" y="710425"/>
                  </a:lnTo>
                  <a:lnTo>
                    <a:pt x="1252601" y="788009"/>
                  </a:lnTo>
                  <a:lnTo>
                    <a:pt x="1235710" y="814959"/>
                  </a:lnTo>
                  <a:lnTo>
                    <a:pt x="1320546" y="823087"/>
                  </a:lnTo>
                  <a:lnTo>
                    <a:pt x="1303286" y="794766"/>
                  </a:lnTo>
                  <a:lnTo>
                    <a:pt x="1276223" y="750316"/>
                  </a:lnTo>
                  <a:lnTo>
                    <a:pt x="1259344" y="777240"/>
                  </a:lnTo>
                  <a:lnTo>
                    <a:pt x="1136992" y="700646"/>
                  </a:lnTo>
                  <a:lnTo>
                    <a:pt x="1307998" y="499630"/>
                  </a:lnTo>
                  <a:lnTo>
                    <a:pt x="1332230" y="520192"/>
                  </a:lnTo>
                  <a:lnTo>
                    <a:pt x="1341678" y="481711"/>
                  </a:lnTo>
                  <a:lnTo>
                    <a:pt x="1352550" y="437515"/>
                  </a:lnTo>
                  <a:lnTo>
                    <a:pt x="1274191" y="470916"/>
                  </a:lnTo>
                  <a:lnTo>
                    <a:pt x="1298321" y="491413"/>
                  </a:lnTo>
                  <a:lnTo>
                    <a:pt x="1126134" y="693839"/>
                  </a:lnTo>
                  <a:lnTo>
                    <a:pt x="1117815" y="688632"/>
                  </a:lnTo>
                  <a:lnTo>
                    <a:pt x="1117815" y="703618"/>
                  </a:lnTo>
                  <a:lnTo>
                    <a:pt x="1023721" y="814235"/>
                  </a:lnTo>
                  <a:lnTo>
                    <a:pt x="1014564" y="811911"/>
                  </a:lnTo>
                  <a:lnTo>
                    <a:pt x="1014564" y="825004"/>
                  </a:lnTo>
                  <a:lnTo>
                    <a:pt x="863549" y="1002550"/>
                  </a:lnTo>
                  <a:lnTo>
                    <a:pt x="851344" y="1004100"/>
                  </a:lnTo>
                  <a:lnTo>
                    <a:pt x="851344" y="1016889"/>
                  </a:lnTo>
                  <a:lnTo>
                    <a:pt x="834123" y="1037132"/>
                  </a:lnTo>
                  <a:lnTo>
                    <a:pt x="825741" y="1026439"/>
                  </a:lnTo>
                  <a:lnTo>
                    <a:pt x="825741" y="1046988"/>
                  </a:lnTo>
                  <a:lnTo>
                    <a:pt x="533488" y="1390561"/>
                  </a:lnTo>
                  <a:lnTo>
                    <a:pt x="33642" y="1120470"/>
                  </a:lnTo>
                  <a:lnTo>
                    <a:pt x="806589" y="1022553"/>
                  </a:lnTo>
                  <a:lnTo>
                    <a:pt x="825741" y="1046988"/>
                  </a:lnTo>
                  <a:lnTo>
                    <a:pt x="825741" y="1026439"/>
                  </a:lnTo>
                  <a:lnTo>
                    <a:pt x="821245" y="1020699"/>
                  </a:lnTo>
                  <a:lnTo>
                    <a:pt x="851344" y="1016889"/>
                  </a:lnTo>
                  <a:lnTo>
                    <a:pt x="851344" y="1004100"/>
                  </a:lnTo>
                  <a:lnTo>
                    <a:pt x="812101" y="1009053"/>
                  </a:lnTo>
                  <a:lnTo>
                    <a:pt x="797445" y="990384"/>
                  </a:lnTo>
                  <a:lnTo>
                    <a:pt x="797445" y="1010907"/>
                  </a:lnTo>
                  <a:lnTo>
                    <a:pt x="26911" y="1108430"/>
                  </a:lnTo>
                  <a:lnTo>
                    <a:pt x="620687" y="785647"/>
                  </a:lnTo>
                  <a:lnTo>
                    <a:pt x="797445" y="1010907"/>
                  </a:lnTo>
                  <a:lnTo>
                    <a:pt x="797445" y="990384"/>
                  </a:lnTo>
                  <a:lnTo>
                    <a:pt x="631977" y="779513"/>
                  </a:lnTo>
                  <a:lnTo>
                    <a:pt x="696950" y="744194"/>
                  </a:lnTo>
                  <a:lnTo>
                    <a:pt x="1014564" y="825004"/>
                  </a:lnTo>
                  <a:lnTo>
                    <a:pt x="1014564" y="811911"/>
                  </a:lnTo>
                  <a:lnTo>
                    <a:pt x="713308" y="735291"/>
                  </a:lnTo>
                  <a:lnTo>
                    <a:pt x="956906" y="602869"/>
                  </a:lnTo>
                  <a:lnTo>
                    <a:pt x="1117815" y="703618"/>
                  </a:lnTo>
                  <a:lnTo>
                    <a:pt x="1117815" y="688632"/>
                  </a:lnTo>
                  <a:lnTo>
                    <a:pt x="969708" y="595909"/>
                  </a:lnTo>
                  <a:lnTo>
                    <a:pt x="1256665" y="439915"/>
                  </a:lnTo>
                  <a:lnTo>
                    <a:pt x="1271778" y="467741"/>
                  </a:lnTo>
                  <a:lnTo>
                    <a:pt x="1303248" y="422656"/>
                  </a:lnTo>
                  <a:lnTo>
                    <a:pt x="1320546" y="397891"/>
                  </a:lnTo>
                  <a:lnTo>
                    <a:pt x="1235456" y="400812"/>
                  </a:lnTo>
                  <a:lnTo>
                    <a:pt x="1250594" y="428726"/>
                  </a:lnTo>
                  <a:lnTo>
                    <a:pt x="957326" y="588149"/>
                  </a:lnTo>
                  <a:lnTo>
                    <a:pt x="944511" y="580136"/>
                  </a:lnTo>
                  <a:lnTo>
                    <a:pt x="944511" y="595122"/>
                  </a:lnTo>
                  <a:lnTo>
                    <a:pt x="695147" y="730681"/>
                  </a:lnTo>
                  <a:lnTo>
                    <a:pt x="678789" y="726528"/>
                  </a:lnTo>
                  <a:lnTo>
                    <a:pt x="678789" y="739571"/>
                  </a:lnTo>
                  <a:lnTo>
                    <a:pt x="624014" y="769353"/>
                  </a:lnTo>
                  <a:lnTo>
                    <a:pt x="581152" y="714717"/>
                  </a:lnTo>
                  <a:lnTo>
                    <a:pt x="678789" y="739571"/>
                  </a:lnTo>
                  <a:lnTo>
                    <a:pt x="678789" y="726528"/>
                  </a:lnTo>
                  <a:lnTo>
                    <a:pt x="568375" y="698423"/>
                  </a:lnTo>
                  <a:lnTo>
                    <a:pt x="45694" y="32308"/>
                  </a:lnTo>
                  <a:lnTo>
                    <a:pt x="944511" y="595122"/>
                  </a:lnTo>
                  <a:lnTo>
                    <a:pt x="944511" y="580136"/>
                  </a:lnTo>
                  <a:lnTo>
                    <a:pt x="49377" y="19646"/>
                  </a:lnTo>
                  <a:lnTo>
                    <a:pt x="1238605" y="266687"/>
                  </a:lnTo>
                  <a:lnTo>
                    <a:pt x="1232154" y="297815"/>
                  </a:lnTo>
                  <a:lnTo>
                    <a:pt x="1314450" y="275971"/>
                  </a:lnTo>
                  <a:lnTo>
                    <a:pt x="1305928" y="269240"/>
                  </a:lnTo>
                  <a:lnTo>
                    <a:pt x="1247648" y="223139"/>
                  </a:lnTo>
                  <a:lnTo>
                    <a:pt x="1241196" y="254215"/>
                  </a:lnTo>
                  <a:lnTo>
                    <a:pt x="20955" y="774"/>
                  </a:lnTo>
                  <a:lnTo>
                    <a:pt x="17272" y="0"/>
                  </a:lnTo>
                  <a:lnTo>
                    <a:pt x="16370" y="4406"/>
                  </a:lnTo>
                  <a:lnTo>
                    <a:pt x="11049" y="8636"/>
                  </a:lnTo>
                  <a:lnTo>
                    <a:pt x="12915" y="11023"/>
                  </a:lnTo>
                  <a:lnTo>
                    <a:pt x="12573" y="11557"/>
                  </a:lnTo>
                  <a:lnTo>
                    <a:pt x="14071" y="12509"/>
                  </a:lnTo>
                  <a:lnTo>
                    <a:pt x="548259" y="693318"/>
                  </a:lnTo>
                  <a:lnTo>
                    <a:pt x="9906" y="556387"/>
                  </a:lnTo>
                  <a:lnTo>
                    <a:pt x="6858" y="568579"/>
                  </a:lnTo>
                  <a:lnTo>
                    <a:pt x="561035" y="709599"/>
                  </a:lnTo>
                  <a:lnTo>
                    <a:pt x="612724" y="775487"/>
                  </a:lnTo>
                  <a:lnTo>
                    <a:pt x="8382" y="1104011"/>
                  </a:lnTo>
                  <a:lnTo>
                    <a:pt x="11823" y="1110348"/>
                  </a:lnTo>
                  <a:lnTo>
                    <a:pt x="7620" y="1110869"/>
                  </a:lnTo>
                  <a:lnTo>
                    <a:pt x="8775" y="1120559"/>
                  </a:lnTo>
                  <a:lnTo>
                    <a:pt x="8382" y="1121283"/>
                  </a:lnTo>
                  <a:lnTo>
                    <a:pt x="8902" y="1121575"/>
                  </a:lnTo>
                  <a:lnTo>
                    <a:pt x="9144" y="1123569"/>
                  </a:lnTo>
                  <a:lnTo>
                    <a:pt x="11950" y="1123213"/>
                  </a:lnTo>
                  <a:lnTo>
                    <a:pt x="525068" y="1400467"/>
                  </a:lnTo>
                  <a:lnTo>
                    <a:pt x="2032" y="2015363"/>
                  </a:lnTo>
                  <a:lnTo>
                    <a:pt x="5676" y="2018436"/>
                  </a:lnTo>
                  <a:lnTo>
                    <a:pt x="5549" y="2018525"/>
                  </a:lnTo>
                  <a:lnTo>
                    <a:pt x="0" y="2019173"/>
                  </a:lnTo>
                  <a:lnTo>
                    <a:pt x="1524" y="2031873"/>
                  </a:lnTo>
                  <a:lnTo>
                    <a:pt x="1245590" y="1886788"/>
                  </a:lnTo>
                  <a:lnTo>
                    <a:pt x="1249299" y="1918208"/>
                  </a:lnTo>
                  <a:lnTo>
                    <a:pt x="1318983" y="1872615"/>
                  </a:lnTo>
                  <a:lnTo>
                    <a:pt x="1320546" y="1871599"/>
                  </a:lnTo>
                  <a:lnTo>
                    <a:pt x="1240409" y="1842643"/>
                  </a:lnTo>
                  <a:lnTo>
                    <a:pt x="1244104" y="1874100"/>
                  </a:lnTo>
                  <a:lnTo>
                    <a:pt x="30226" y="2015655"/>
                  </a:lnTo>
                  <a:lnTo>
                    <a:pt x="706615" y="1498561"/>
                  </a:lnTo>
                  <a:lnTo>
                    <a:pt x="1244447" y="1789163"/>
                  </a:lnTo>
                  <a:lnTo>
                    <a:pt x="1229360" y="1817116"/>
                  </a:lnTo>
                  <a:lnTo>
                    <a:pt x="1314450" y="1819783"/>
                  </a:lnTo>
                  <a:lnTo>
                    <a:pt x="1297165" y="1795145"/>
                  </a:lnTo>
                  <a:lnTo>
                    <a:pt x="1265555" y="1750060"/>
                  </a:lnTo>
                  <a:lnTo>
                    <a:pt x="1250492" y="1777961"/>
                  </a:lnTo>
                  <a:lnTo>
                    <a:pt x="717689" y="1490091"/>
                  </a:lnTo>
                  <a:lnTo>
                    <a:pt x="1002550" y="1272324"/>
                  </a:lnTo>
                  <a:lnTo>
                    <a:pt x="1302080" y="1654035"/>
                  </a:lnTo>
                  <a:lnTo>
                    <a:pt x="1277112" y="1673606"/>
                  </a:lnTo>
                  <a:lnTo>
                    <a:pt x="1354074" y="1710055"/>
                  </a:lnTo>
                  <a:close/>
                </a:path>
                <a:path w="2919729" h="2032000">
                  <a:moveTo>
                    <a:pt x="2838450" y="1815211"/>
                  </a:moveTo>
                  <a:lnTo>
                    <a:pt x="2762250" y="1776984"/>
                  </a:lnTo>
                  <a:lnTo>
                    <a:pt x="2762250" y="1808721"/>
                  </a:lnTo>
                  <a:lnTo>
                    <a:pt x="1549146" y="1807337"/>
                  </a:lnTo>
                  <a:lnTo>
                    <a:pt x="1549146" y="1820037"/>
                  </a:lnTo>
                  <a:lnTo>
                    <a:pt x="2762250" y="1821421"/>
                  </a:lnTo>
                  <a:lnTo>
                    <a:pt x="2762250" y="1853184"/>
                  </a:lnTo>
                  <a:lnTo>
                    <a:pt x="2825953" y="1821434"/>
                  </a:lnTo>
                  <a:lnTo>
                    <a:pt x="2838450" y="1815211"/>
                  </a:lnTo>
                  <a:close/>
                </a:path>
                <a:path w="2919729" h="2032000">
                  <a:moveTo>
                    <a:pt x="2919222" y="437515"/>
                  </a:moveTo>
                  <a:lnTo>
                    <a:pt x="2838323" y="464058"/>
                  </a:lnTo>
                  <a:lnTo>
                    <a:pt x="2860649" y="486613"/>
                  </a:lnTo>
                  <a:lnTo>
                    <a:pt x="2623362" y="721804"/>
                  </a:lnTo>
                  <a:lnTo>
                    <a:pt x="2613393" y="718197"/>
                  </a:lnTo>
                  <a:lnTo>
                    <a:pt x="2613393" y="731685"/>
                  </a:lnTo>
                  <a:lnTo>
                    <a:pt x="2278316" y="1063790"/>
                  </a:lnTo>
                  <a:lnTo>
                    <a:pt x="1560093" y="349605"/>
                  </a:lnTo>
                  <a:lnTo>
                    <a:pt x="2613393" y="731685"/>
                  </a:lnTo>
                  <a:lnTo>
                    <a:pt x="2613393" y="718197"/>
                  </a:lnTo>
                  <a:lnTo>
                    <a:pt x="1554353" y="334010"/>
                  </a:lnTo>
                  <a:lnTo>
                    <a:pt x="1551724" y="341274"/>
                  </a:lnTo>
                  <a:lnTo>
                    <a:pt x="1549019" y="338582"/>
                  </a:lnTo>
                  <a:lnTo>
                    <a:pt x="1540129" y="347472"/>
                  </a:lnTo>
                  <a:lnTo>
                    <a:pt x="2269325" y="1072718"/>
                  </a:lnTo>
                  <a:lnTo>
                    <a:pt x="1534033" y="1801495"/>
                  </a:lnTo>
                  <a:lnTo>
                    <a:pt x="1542923" y="1810639"/>
                  </a:lnTo>
                  <a:lnTo>
                    <a:pt x="1550301" y="1803323"/>
                  </a:lnTo>
                  <a:lnTo>
                    <a:pt x="1552575" y="1806829"/>
                  </a:lnTo>
                  <a:lnTo>
                    <a:pt x="2432621" y="1235138"/>
                  </a:lnTo>
                  <a:lnTo>
                    <a:pt x="2860687" y="1660855"/>
                  </a:lnTo>
                  <a:lnTo>
                    <a:pt x="2838323" y="1683385"/>
                  </a:lnTo>
                  <a:lnTo>
                    <a:pt x="2919222" y="1710055"/>
                  </a:lnTo>
                  <a:lnTo>
                    <a:pt x="2905671" y="1669796"/>
                  </a:lnTo>
                  <a:lnTo>
                    <a:pt x="2892044" y="1629283"/>
                  </a:lnTo>
                  <a:lnTo>
                    <a:pt x="2869679" y="1651812"/>
                  </a:lnTo>
                  <a:lnTo>
                    <a:pt x="2443505" y="1228077"/>
                  </a:lnTo>
                  <a:lnTo>
                    <a:pt x="2797784" y="997927"/>
                  </a:lnTo>
                  <a:lnTo>
                    <a:pt x="2815082" y="1024509"/>
                  </a:lnTo>
                  <a:lnTo>
                    <a:pt x="2841079" y="980313"/>
                  </a:lnTo>
                  <a:lnTo>
                    <a:pt x="2858262" y="951103"/>
                  </a:lnTo>
                  <a:lnTo>
                    <a:pt x="2773553" y="960628"/>
                  </a:lnTo>
                  <a:lnTo>
                    <a:pt x="2790837" y="987234"/>
                  </a:lnTo>
                  <a:lnTo>
                    <a:pt x="2434272" y="1218882"/>
                  </a:lnTo>
                  <a:lnTo>
                    <a:pt x="2423388" y="1208062"/>
                  </a:lnTo>
                  <a:lnTo>
                    <a:pt x="2423388" y="1225956"/>
                  </a:lnTo>
                  <a:lnTo>
                    <a:pt x="1579994" y="1773897"/>
                  </a:lnTo>
                  <a:lnTo>
                    <a:pt x="2278329" y="1081671"/>
                  </a:lnTo>
                  <a:lnTo>
                    <a:pt x="2423388" y="1225956"/>
                  </a:lnTo>
                  <a:lnTo>
                    <a:pt x="2423388" y="1208062"/>
                  </a:lnTo>
                  <a:lnTo>
                    <a:pt x="2287320" y="1072756"/>
                  </a:lnTo>
                  <a:lnTo>
                    <a:pt x="2626576" y="736473"/>
                  </a:lnTo>
                  <a:lnTo>
                    <a:pt x="2810345" y="803122"/>
                  </a:lnTo>
                  <a:lnTo>
                    <a:pt x="2799588" y="832866"/>
                  </a:lnTo>
                  <a:lnTo>
                    <a:pt x="2884170" y="823087"/>
                  </a:lnTo>
                  <a:lnTo>
                    <a:pt x="2869349" y="807466"/>
                  </a:lnTo>
                  <a:lnTo>
                    <a:pt x="2825496" y="761238"/>
                  </a:lnTo>
                  <a:lnTo>
                    <a:pt x="2814663" y="791184"/>
                  </a:lnTo>
                  <a:lnTo>
                    <a:pt x="2636545" y="726579"/>
                  </a:lnTo>
                  <a:lnTo>
                    <a:pt x="2869565" y="495604"/>
                  </a:lnTo>
                  <a:lnTo>
                    <a:pt x="2891917" y="518160"/>
                  </a:lnTo>
                  <a:lnTo>
                    <a:pt x="2905633" y="477647"/>
                  </a:lnTo>
                  <a:lnTo>
                    <a:pt x="2919222" y="437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33116" y="2398775"/>
              <a:ext cx="1522730" cy="852169"/>
            </a:xfrm>
            <a:custGeom>
              <a:avLst/>
              <a:gdLst/>
              <a:ahLst/>
              <a:cxnLst/>
              <a:rect l="l" t="t" r="r" b="b"/>
              <a:pathLst>
                <a:path w="1522729" h="852169">
                  <a:moveTo>
                    <a:pt x="0" y="166115"/>
                  </a:moveTo>
                  <a:lnTo>
                    <a:pt x="1523" y="851915"/>
                  </a:lnTo>
                </a:path>
                <a:path w="1522729" h="852169">
                  <a:moveTo>
                    <a:pt x="1522475" y="0"/>
                  </a:moveTo>
                  <a:lnTo>
                    <a:pt x="1522475" y="603503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43225" y="1655571"/>
              <a:ext cx="2853055" cy="1457960"/>
            </a:xfrm>
            <a:custGeom>
              <a:avLst/>
              <a:gdLst/>
              <a:ahLst/>
              <a:cxnLst/>
              <a:rect l="l" t="t" r="r" b="b"/>
              <a:pathLst>
                <a:path w="2853054" h="1457960">
                  <a:moveTo>
                    <a:pt x="1314831" y="1457960"/>
                  </a:moveTo>
                  <a:lnTo>
                    <a:pt x="1300187" y="1419733"/>
                  </a:lnTo>
                  <a:lnTo>
                    <a:pt x="1284351" y="1378331"/>
                  </a:lnTo>
                  <a:lnTo>
                    <a:pt x="1262926" y="1401775"/>
                  </a:lnTo>
                  <a:lnTo>
                    <a:pt x="19977" y="263118"/>
                  </a:lnTo>
                  <a:lnTo>
                    <a:pt x="1230287" y="43675"/>
                  </a:lnTo>
                  <a:lnTo>
                    <a:pt x="1235964" y="74930"/>
                  </a:lnTo>
                  <a:lnTo>
                    <a:pt x="1297368" y="28956"/>
                  </a:lnTo>
                  <a:lnTo>
                    <a:pt x="1304163" y="23876"/>
                  </a:lnTo>
                  <a:lnTo>
                    <a:pt x="1222375" y="0"/>
                  </a:lnTo>
                  <a:lnTo>
                    <a:pt x="1228026" y="31229"/>
                  </a:lnTo>
                  <a:lnTo>
                    <a:pt x="0" y="253873"/>
                  </a:lnTo>
                  <a:lnTo>
                    <a:pt x="2286" y="266319"/>
                  </a:lnTo>
                  <a:lnTo>
                    <a:pt x="4203" y="265976"/>
                  </a:lnTo>
                  <a:lnTo>
                    <a:pt x="1254366" y="1411122"/>
                  </a:lnTo>
                  <a:lnTo>
                    <a:pt x="1232916" y="1434592"/>
                  </a:lnTo>
                  <a:lnTo>
                    <a:pt x="1314831" y="1457960"/>
                  </a:lnTo>
                  <a:close/>
                </a:path>
                <a:path w="2853054" h="1457960">
                  <a:moveTo>
                    <a:pt x="2852547" y="93980"/>
                  </a:moveTo>
                  <a:lnTo>
                    <a:pt x="2767838" y="85344"/>
                  </a:lnTo>
                  <a:lnTo>
                    <a:pt x="2779039" y="114998"/>
                  </a:lnTo>
                  <a:lnTo>
                    <a:pt x="1541145" y="583311"/>
                  </a:lnTo>
                  <a:lnTo>
                    <a:pt x="1545717" y="595249"/>
                  </a:lnTo>
                  <a:lnTo>
                    <a:pt x="1550924" y="593280"/>
                  </a:lnTo>
                  <a:lnTo>
                    <a:pt x="1545971" y="600710"/>
                  </a:lnTo>
                  <a:lnTo>
                    <a:pt x="2785453" y="1421244"/>
                  </a:lnTo>
                  <a:lnTo>
                    <a:pt x="2767965" y="1447673"/>
                  </a:lnTo>
                  <a:lnTo>
                    <a:pt x="2852547" y="1457960"/>
                  </a:lnTo>
                  <a:lnTo>
                    <a:pt x="2835402" y="1428242"/>
                  </a:lnTo>
                  <a:lnTo>
                    <a:pt x="2810002" y="1384173"/>
                  </a:lnTo>
                  <a:lnTo>
                    <a:pt x="2792526" y="1410563"/>
                  </a:lnTo>
                  <a:lnTo>
                    <a:pt x="1555407" y="591591"/>
                  </a:lnTo>
                  <a:lnTo>
                    <a:pt x="2783535" y="126923"/>
                  </a:lnTo>
                  <a:lnTo>
                    <a:pt x="2794762" y="156591"/>
                  </a:lnTo>
                  <a:lnTo>
                    <a:pt x="2837307" y="110490"/>
                  </a:lnTo>
                  <a:lnTo>
                    <a:pt x="2852547" y="93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9964" y="3328415"/>
              <a:ext cx="169164" cy="1005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2155" y="2414016"/>
              <a:ext cx="170688" cy="10058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9107" y="1862327"/>
              <a:ext cx="170688" cy="990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69107" y="1303019"/>
              <a:ext cx="170688" cy="10058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486656" y="1645919"/>
              <a:ext cx="1289685" cy="644525"/>
            </a:xfrm>
            <a:custGeom>
              <a:avLst/>
              <a:gdLst/>
              <a:ahLst/>
              <a:cxnLst/>
              <a:rect l="l" t="t" r="r" b="b"/>
              <a:pathLst>
                <a:path w="1289685" h="644525">
                  <a:moveTo>
                    <a:pt x="1289304" y="606552"/>
                  </a:moveTo>
                  <a:lnTo>
                    <a:pt x="1213104" y="568325"/>
                  </a:lnTo>
                  <a:lnTo>
                    <a:pt x="1213104" y="600062"/>
                  </a:lnTo>
                  <a:lnTo>
                    <a:pt x="0" y="598678"/>
                  </a:lnTo>
                  <a:lnTo>
                    <a:pt x="0" y="611378"/>
                  </a:lnTo>
                  <a:lnTo>
                    <a:pt x="1213104" y="612762"/>
                  </a:lnTo>
                  <a:lnTo>
                    <a:pt x="1213104" y="644525"/>
                  </a:lnTo>
                  <a:lnTo>
                    <a:pt x="1276807" y="612775"/>
                  </a:lnTo>
                  <a:lnTo>
                    <a:pt x="1289304" y="606552"/>
                  </a:lnTo>
                  <a:close/>
                </a:path>
                <a:path w="1289685" h="644525">
                  <a:moveTo>
                    <a:pt x="1289304" y="38100"/>
                  </a:moveTo>
                  <a:lnTo>
                    <a:pt x="1276604" y="31750"/>
                  </a:lnTo>
                  <a:lnTo>
                    <a:pt x="1213104" y="0"/>
                  </a:lnTo>
                  <a:lnTo>
                    <a:pt x="12131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13104" y="44450"/>
                  </a:lnTo>
                  <a:lnTo>
                    <a:pt x="1213104" y="76200"/>
                  </a:lnTo>
                  <a:lnTo>
                    <a:pt x="1276604" y="44450"/>
                  </a:lnTo>
                  <a:lnTo>
                    <a:pt x="128930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2396108" y="3417823"/>
            <a:ext cx="10299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61613" y="3419094"/>
            <a:ext cx="11988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21046" y="3417823"/>
            <a:ext cx="11690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903976" y="2414016"/>
            <a:ext cx="0" cy="594360"/>
          </a:xfrm>
          <a:custGeom>
            <a:avLst/>
            <a:gdLst/>
            <a:ahLst/>
            <a:cxnLst/>
            <a:rect l="l" t="t" r="r" b="b"/>
            <a:pathLst>
              <a:path w="0"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366002" y="2161159"/>
            <a:ext cx="225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y</a:t>
            </a:r>
            <a:r>
              <a:rPr dirty="0" baseline="-21367" sz="1950" spc="-37">
                <a:latin typeface="Arial"/>
                <a:cs typeface="Arial"/>
              </a:rPr>
              <a:t>j</a:t>
            </a:r>
            <a:endParaRPr baseline="-21367" sz="19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62000" y="1019554"/>
            <a:ext cx="8382000" cy="5762625"/>
            <a:chOff x="762000" y="1019554"/>
            <a:chExt cx="8382000" cy="576262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1019554"/>
              <a:ext cx="7591044" cy="57622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4571999"/>
              <a:ext cx="4952999" cy="685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8244" y="5257799"/>
              <a:ext cx="4677156" cy="39014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3813175" y="4447413"/>
            <a:ext cx="13354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66FF"/>
                </a:solidFill>
                <a:latin typeface="Arial"/>
                <a:cs typeface="Arial"/>
              </a:rPr>
              <a:t>Forward</a:t>
            </a:r>
            <a:r>
              <a:rPr dirty="0" sz="1600" spc="-5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066FF"/>
                </a:solidFill>
                <a:latin typeface="Arial"/>
                <a:cs typeface="Arial"/>
              </a:rPr>
              <a:t>Pass: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89375" y="5627319"/>
            <a:ext cx="1481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66FF"/>
                </a:solidFill>
                <a:latin typeface="Arial"/>
                <a:cs typeface="Arial"/>
              </a:rPr>
              <a:t>Backward</a:t>
            </a:r>
            <a:r>
              <a:rPr dirty="0" sz="1600" spc="-5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066FF"/>
                </a:solidFill>
                <a:latin typeface="Arial"/>
                <a:cs typeface="Arial"/>
              </a:rPr>
              <a:t>Pass: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43400" y="6019800"/>
            <a:ext cx="4325111" cy="21945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69644" y="-113538"/>
            <a:ext cx="568960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latin typeface="Times New Roman"/>
                <a:cs typeface="Times New Roman"/>
              </a:rPr>
              <a:t>Back-</a:t>
            </a:r>
            <a:r>
              <a:rPr dirty="0" sz="3200">
                <a:latin typeface="Times New Roman"/>
                <a:cs typeface="Times New Roman"/>
              </a:rPr>
              <a:t>propagation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(Without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89377" y="376427"/>
            <a:ext cx="6296025" cy="180441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498338" y="2220595"/>
            <a:ext cx="10299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07020" y="2175763"/>
            <a:ext cx="11690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51061" y="102209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29000" y="3124200"/>
            <a:ext cx="990600" cy="533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2075" marR="35560">
              <a:lnSpc>
                <a:spcPct val="100000"/>
              </a:lnSpc>
              <a:spcBef>
                <a:spcPts val="320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34257" y="3657472"/>
            <a:ext cx="103377" cy="228726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971800" y="43434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" y="152400"/>
              <a:ext cx="6583680" cy="40462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2362200"/>
              <a:ext cx="5571744" cy="7056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00" y="2971800"/>
              <a:ext cx="4524756" cy="685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3595115"/>
              <a:ext cx="4829556" cy="6095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000" y="4232147"/>
              <a:ext cx="2619413" cy="647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3600" y="4232147"/>
              <a:ext cx="2667000" cy="65531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1200" y="5257800"/>
              <a:ext cx="6649211" cy="77114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76627" y="5253228"/>
              <a:ext cx="6658609" cy="780415"/>
            </a:xfrm>
            <a:custGeom>
              <a:avLst/>
              <a:gdLst/>
              <a:ahLst/>
              <a:cxnLst/>
              <a:rect l="l" t="t" r="r" b="b"/>
              <a:pathLst>
                <a:path w="6658609" h="780414">
                  <a:moveTo>
                    <a:pt x="0" y="780288"/>
                  </a:moveTo>
                  <a:lnTo>
                    <a:pt x="6658356" y="780288"/>
                  </a:lnTo>
                  <a:lnTo>
                    <a:pt x="665835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429000" y="106680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533400"/>
                  </a:moveTo>
                  <a:lnTo>
                    <a:pt x="990600" y="5334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433571" y="1093977"/>
            <a:ext cx="9817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995" marR="3048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34257" y="1600072"/>
            <a:ext cx="103377" cy="22872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971800" y="22860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00400" y="6172200"/>
            <a:ext cx="3048000" cy="381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Depends</a:t>
            </a:r>
            <a:r>
              <a:rPr dirty="0" sz="1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400" spc="-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Activation</a:t>
            </a:r>
            <a:r>
              <a:rPr dirty="0" sz="1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343400" y="5791174"/>
            <a:ext cx="234315" cy="384810"/>
          </a:xfrm>
          <a:custGeom>
            <a:avLst/>
            <a:gdLst/>
            <a:ahLst/>
            <a:cxnLst/>
            <a:rect l="l" t="t" r="r" b="b"/>
            <a:pathLst>
              <a:path w="234314" h="384810">
                <a:moveTo>
                  <a:pt x="12967" y="21608"/>
                </a:moveTo>
                <a:lnTo>
                  <a:pt x="13131" y="34265"/>
                </a:lnTo>
                <a:lnTo>
                  <a:pt x="223138" y="384289"/>
                </a:lnTo>
                <a:lnTo>
                  <a:pt x="234061" y="377761"/>
                </a:lnTo>
                <a:lnTo>
                  <a:pt x="24016" y="27674"/>
                </a:lnTo>
                <a:lnTo>
                  <a:pt x="12967" y="21608"/>
                </a:lnTo>
                <a:close/>
              </a:path>
              <a:path w="234314" h="384810">
                <a:moveTo>
                  <a:pt x="0" y="0"/>
                </a:moveTo>
                <a:lnTo>
                  <a:pt x="1267" y="98933"/>
                </a:lnTo>
                <a:lnTo>
                  <a:pt x="1270" y="102603"/>
                </a:lnTo>
                <a:lnTo>
                  <a:pt x="4190" y="105410"/>
                </a:lnTo>
                <a:lnTo>
                  <a:pt x="11175" y="105321"/>
                </a:lnTo>
                <a:lnTo>
                  <a:pt x="13970" y="102450"/>
                </a:lnTo>
                <a:lnTo>
                  <a:pt x="13970" y="98933"/>
                </a:lnTo>
                <a:lnTo>
                  <a:pt x="13131" y="34265"/>
                </a:lnTo>
                <a:lnTo>
                  <a:pt x="1015" y="14071"/>
                </a:lnTo>
                <a:lnTo>
                  <a:pt x="11937" y="7543"/>
                </a:lnTo>
                <a:lnTo>
                  <a:pt x="13734" y="7543"/>
                </a:lnTo>
                <a:lnTo>
                  <a:pt x="0" y="0"/>
                </a:lnTo>
                <a:close/>
              </a:path>
              <a:path w="234314" h="384810">
                <a:moveTo>
                  <a:pt x="13734" y="7543"/>
                </a:moveTo>
                <a:lnTo>
                  <a:pt x="11937" y="7543"/>
                </a:lnTo>
                <a:lnTo>
                  <a:pt x="24016" y="27674"/>
                </a:lnTo>
                <a:lnTo>
                  <a:pt x="83820" y="60528"/>
                </a:lnTo>
                <a:lnTo>
                  <a:pt x="87629" y="59410"/>
                </a:lnTo>
                <a:lnTo>
                  <a:pt x="89408" y="56337"/>
                </a:lnTo>
                <a:lnTo>
                  <a:pt x="91059" y="53263"/>
                </a:lnTo>
                <a:lnTo>
                  <a:pt x="89915" y="49403"/>
                </a:lnTo>
                <a:lnTo>
                  <a:pt x="13734" y="7543"/>
                </a:lnTo>
                <a:close/>
              </a:path>
              <a:path w="234314" h="384810">
                <a:moveTo>
                  <a:pt x="11937" y="7543"/>
                </a:moveTo>
                <a:lnTo>
                  <a:pt x="1015" y="14071"/>
                </a:lnTo>
                <a:lnTo>
                  <a:pt x="13131" y="34265"/>
                </a:lnTo>
                <a:lnTo>
                  <a:pt x="12967" y="21608"/>
                </a:lnTo>
                <a:lnTo>
                  <a:pt x="3428" y="16370"/>
                </a:lnTo>
                <a:lnTo>
                  <a:pt x="12826" y="10731"/>
                </a:lnTo>
                <a:lnTo>
                  <a:pt x="13850" y="10731"/>
                </a:lnTo>
                <a:lnTo>
                  <a:pt x="11937" y="7543"/>
                </a:lnTo>
                <a:close/>
              </a:path>
              <a:path w="234314" h="384810">
                <a:moveTo>
                  <a:pt x="13850" y="10731"/>
                </a:moveTo>
                <a:lnTo>
                  <a:pt x="12826" y="10731"/>
                </a:lnTo>
                <a:lnTo>
                  <a:pt x="12967" y="21608"/>
                </a:lnTo>
                <a:lnTo>
                  <a:pt x="24016" y="27674"/>
                </a:lnTo>
                <a:lnTo>
                  <a:pt x="13850" y="10731"/>
                </a:lnTo>
                <a:close/>
              </a:path>
              <a:path w="234314" h="384810">
                <a:moveTo>
                  <a:pt x="12826" y="10731"/>
                </a:moveTo>
                <a:lnTo>
                  <a:pt x="3428" y="16370"/>
                </a:lnTo>
                <a:lnTo>
                  <a:pt x="12967" y="21608"/>
                </a:lnTo>
                <a:lnTo>
                  <a:pt x="12826" y="1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" y="57911"/>
              <a:ext cx="6583680" cy="40462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2267711"/>
              <a:ext cx="5571744" cy="7040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0" y="2877311"/>
              <a:ext cx="5318759" cy="61722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3410711"/>
              <a:ext cx="8008620" cy="25054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00" y="5914642"/>
              <a:ext cx="4114800" cy="9250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6181342"/>
              <a:ext cx="2286000" cy="65836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7000" y="6306311"/>
              <a:ext cx="1676400" cy="4084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3400" y="6391655"/>
              <a:ext cx="647700" cy="31394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429000" y="99060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533400"/>
                  </a:moveTo>
                  <a:lnTo>
                    <a:pt x="990600" y="5334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433571" y="1017777"/>
            <a:ext cx="9817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995" marR="3048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062227" y="1523872"/>
            <a:ext cx="7629525" cy="3891279"/>
            <a:chOff x="1062227" y="1523872"/>
            <a:chExt cx="7629525" cy="3891279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4257" y="1523872"/>
              <a:ext cx="103377" cy="22872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66799" y="4724399"/>
              <a:ext cx="7620000" cy="685800"/>
            </a:xfrm>
            <a:custGeom>
              <a:avLst/>
              <a:gdLst/>
              <a:ahLst/>
              <a:cxnLst/>
              <a:rect l="l" t="t" r="r" b="b"/>
              <a:pathLst>
                <a:path w="7620000" h="685800">
                  <a:moveTo>
                    <a:pt x="7620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0" y="685800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66799" y="4724399"/>
              <a:ext cx="7620000" cy="685800"/>
            </a:xfrm>
            <a:custGeom>
              <a:avLst/>
              <a:gdLst/>
              <a:ahLst/>
              <a:cxnLst/>
              <a:rect l="l" t="t" r="r" b="b"/>
              <a:pathLst>
                <a:path w="7620000" h="685800">
                  <a:moveTo>
                    <a:pt x="0" y="685800"/>
                  </a:moveTo>
                  <a:lnTo>
                    <a:pt x="7620000" y="685800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971800" y="22098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343662"/>
            <a:ext cx="54438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Update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Sequence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4837" y="3043237"/>
            <a:ext cx="6080125" cy="887730"/>
            <a:chOff x="604837" y="3043237"/>
            <a:chExt cx="6080125" cy="887730"/>
          </a:xfrm>
        </p:grpSpPr>
        <p:sp>
          <p:nvSpPr>
            <p:cNvPr id="13" name="object 13" descr=""/>
            <p:cNvSpPr/>
            <p:nvPr/>
          </p:nvSpPr>
          <p:spPr>
            <a:xfrm>
              <a:off x="609600" y="3089148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648449" y="0"/>
                  </a:moveTo>
                  <a:lnTo>
                    <a:pt x="648449" y="209168"/>
                  </a:lnTo>
                  <a:lnTo>
                    <a:pt x="0" y="209168"/>
                  </a:lnTo>
                  <a:lnTo>
                    <a:pt x="0" y="627507"/>
                  </a:lnTo>
                  <a:lnTo>
                    <a:pt x="648449" y="627507"/>
                  </a:lnTo>
                  <a:lnTo>
                    <a:pt x="648449" y="836676"/>
                  </a:lnTo>
                  <a:lnTo>
                    <a:pt x="1066800" y="418338"/>
                  </a:lnTo>
                  <a:lnTo>
                    <a:pt x="648449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09600" y="3089148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0" y="209168"/>
                  </a:moveTo>
                  <a:lnTo>
                    <a:pt x="648449" y="209168"/>
                  </a:lnTo>
                  <a:lnTo>
                    <a:pt x="648449" y="0"/>
                  </a:lnTo>
                  <a:lnTo>
                    <a:pt x="1066800" y="418338"/>
                  </a:lnTo>
                  <a:lnTo>
                    <a:pt x="648449" y="836676"/>
                  </a:lnTo>
                  <a:lnTo>
                    <a:pt x="648449" y="627507"/>
                  </a:lnTo>
                  <a:lnTo>
                    <a:pt x="0" y="627507"/>
                  </a:lnTo>
                  <a:lnTo>
                    <a:pt x="0" y="2091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12891" y="3048000"/>
              <a:ext cx="1066800" cy="802005"/>
            </a:xfrm>
            <a:custGeom>
              <a:avLst/>
              <a:gdLst/>
              <a:ahLst/>
              <a:cxnLst/>
              <a:rect l="l" t="t" r="r" b="b"/>
              <a:pathLst>
                <a:path w="1066800" h="802004">
                  <a:moveTo>
                    <a:pt x="665988" y="0"/>
                  </a:moveTo>
                  <a:lnTo>
                    <a:pt x="665988" y="200405"/>
                  </a:lnTo>
                  <a:lnTo>
                    <a:pt x="0" y="200405"/>
                  </a:lnTo>
                  <a:lnTo>
                    <a:pt x="0" y="601218"/>
                  </a:lnTo>
                  <a:lnTo>
                    <a:pt x="665988" y="601218"/>
                  </a:lnTo>
                  <a:lnTo>
                    <a:pt x="665988" y="801624"/>
                  </a:lnTo>
                  <a:lnTo>
                    <a:pt x="1066800" y="400812"/>
                  </a:lnTo>
                  <a:lnTo>
                    <a:pt x="665988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12891" y="3048000"/>
              <a:ext cx="1066800" cy="802005"/>
            </a:xfrm>
            <a:custGeom>
              <a:avLst/>
              <a:gdLst/>
              <a:ahLst/>
              <a:cxnLst/>
              <a:rect l="l" t="t" r="r" b="b"/>
              <a:pathLst>
                <a:path w="1066800" h="802004">
                  <a:moveTo>
                    <a:pt x="0" y="200405"/>
                  </a:moveTo>
                  <a:lnTo>
                    <a:pt x="665988" y="200405"/>
                  </a:lnTo>
                  <a:lnTo>
                    <a:pt x="665988" y="0"/>
                  </a:lnTo>
                  <a:lnTo>
                    <a:pt x="1066800" y="400812"/>
                  </a:lnTo>
                  <a:lnTo>
                    <a:pt x="665988" y="801624"/>
                  </a:lnTo>
                  <a:lnTo>
                    <a:pt x="665988" y="601218"/>
                  </a:lnTo>
                  <a:lnTo>
                    <a:pt x="0" y="601218"/>
                  </a:lnTo>
                  <a:lnTo>
                    <a:pt x="0" y="20040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912609" y="3276726"/>
            <a:ext cx="10541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</a:t>
            </a:r>
            <a:r>
              <a:rPr dirty="0" baseline="-20833" sz="2400">
                <a:latin typeface="Arial"/>
                <a:cs typeface="Arial"/>
              </a:rPr>
              <a:t>j</a:t>
            </a:r>
            <a:r>
              <a:rPr dirty="0" baseline="-20833" sz="2400" spc="142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baseline="-21367" sz="195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914144" y="1367027"/>
            <a:ext cx="2252980" cy="4645660"/>
            <a:chOff x="1914144" y="1367027"/>
            <a:chExt cx="2252980" cy="4645660"/>
          </a:xfrm>
        </p:grpSpPr>
        <p:sp>
          <p:nvSpPr>
            <p:cNvPr id="19" name="object 19" descr=""/>
            <p:cNvSpPr/>
            <p:nvPr/>
          </p:nvSpPr>
          <p:spPr>
            <a:xfrm>
              <a:off x="3857244" y="1953768"/>
              <a:ext cx="300355" cy="500380"/>
            </a:xfrm>
            <a:custGeom>
              <a:avLst/>
              <a:gdLst/>
              <a:ahLst/>
              <a:cxnLst/>
              <a:rect l="l" t="t" r="r" b="b"/>
              <a:pathLst>
                <a:path w="300354" h="500380">
                  <a:moveTo>
                    <a:pt x="150113" y="0"/>
                  </a:moveTo>
                  <a:lnTo>
                    <a:pt x="84086" y="25401"/>
                  </a:lnTo>
                  <a:lnTo>
                    <a:pt x="56214" y="54903"/>
                  </a:lnTo>
                  <a:lnTo>
                    <a:pt x="32970" y="93608"/>
                  </a:lnTo>
                  <a:lnTo>
                    <a:pt x="15253" y="140014"/>
                  </a:lnTo>
                  <a:lnTo>
                    <a:pt x="3963" y="192623"/>
                  </a:lnTo>
                  <a:lnTo>
                    <a:pt x="0" y="249936"/>
                  </a:lnTo>
                  <a:lnTo>
                    <a:pt x="3963" y="307248"/>
                  </a:lnTo>
                  <a:lnTo>
                    <a:pt x="15253" y="359857"/>
                  </a:lnTo>
                  <a:lnTo>
                    <a:pt x="32970" y="406263"/>
                  </a:lnTo>
                  <a:lnTo>
                    <a:pt x="56214" y="444968"/>
                  </a:lnTo>
                  <a:lnTo>
                    <a:pt x="84086" y="474470"/>
                  </a:lnTo>
                  <a:lnTo>
                    <a:pt x="150113" y="499872"/>
                  </a:lnTo>
                  <a:lnTo>
                    <a:pt x="184541" y="493271"/>
                  </a:lnTo>
                  <a:lnTo>
                    <a:pt x="244013" y="444968"/>
                  </a:lnTo>
                  <a:lnTo>
                    <a:pt x="267257" y="406263"/>
                  </a:lnTo>
                  <a:lnTo>
                    <a:pt x="284974" y="359857"/>
                  </a:lnTo>
                  <a:lnTo>
                    <a:pt x="296264" y="307248"/>
                  </a:lnTo>
                  <a:lnTo>
                    <a:pt x="300227" y="249936"/>
                  </a:lnTo>
                  <a:lnTo>
                    <a:pt x="296264" y="192623"/>
                  </a:lnTo>
                  <a:lnTo>
                    <a:pt x="284974" y="140014"/>
                  </a:lnTo>
                  <a:lnTo>
                    <a:pt x="267257" y="93608"/>
                  </a:lnTo>
                  <a:lnTo>
                    <a:pt x="244013" y="54903"/>
                  </a:lnTo>
                  <a:lnTo>
                    <a:pt x="216141" y="25401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57244" y="1953768"/>
              <a:ext cx="300355" cy="500380"/>
            </a:xfrm>
            <a:custGeom>
              <a:avLst/>
              <a:gdLst/>
              <a:ahLst/>
              <a:cxnLst/>
              <a:rect l="l" t="t" r="r" b="b"/>
              <a:pathLst>
                <a:path w="300354" h="500380">
                  <a:moveTo>
                    <a:pt x="0" y="249936"/>
                  </a:moveTo>
                  <a:lnTo>
                    <a:pt x="3963" y="192623"/>
                  </a:lnTo>
                  <a:lnTo>
                    <a:pt x="15253" y="140014"/>
                  </a:lnTo>
                  <a:lnTo>
                    <a:pt x="32970" y="93608"/>
                  </a:lnTo>
                  <a:lnTo>
                    <a:pt x="56214" y="54903"/>
                  </a:lnTo>
                  <a:lnTo>
                    <a:pt x="84086" y="25401"/>
                  </a:lnTo>
                  <a:lnTo>
                    <a:pt x="150113" y="0"/>
                  </a:lnTo>
                  <a:lnTo>
                    <a:pt x="184541" y="6600"/>
                  </a:lnTo>
                  <a:lnTo>
                    <a:pt x="244013" y="54903"/>
                  </a:lnTo>
                  <a:lnTo>
                    <a:pt x="267257" y="93608"/>
                  </a:lnTo>
                  <a:lnTo>
                    <a:pt x="284974" y="140014"/>
                  </a:lnTo>
                  <a:lnTo>
                    <a:pt x="296264" y="192623"/>
                  </a:lnTo>
                  <a:lnTo>
                    <a:pt x="300227" y="249936"/>
                  </a:lnTo>
                  <a:lnTo>
                    <a:pt x="296264" y="307248"/>
                  </a:lnTo>
                  <a:lnTo>
                    <a:pt x="284974" y="359857"/>
                  </a:lnTo>
                  <a:lnTo>
                    <a:pt x="267257" y="406263"/>
                  </a:lnTo>
                  <a:lnTo>
                    <a:pt x="244013" y="444968"/>
                  </a:lnTo>
                  <a:lnTo>
                    <a:pt x="216141" y="474470"/>
                  </a:lnTo>
                  <a:lnTo>
                    <a:pt x="150113" y="499872"/>
                  </a:lnTo>
                  <a:lnTo>
                    <a:pt x="115686" y="493271"/>
                  </a:lnTo>
                  <a:lnTo>
                    <a:pt x="56214" y="444968"/>
                  </a:lnTo>
                  <a:lnTo>
                    <a:pt x="32970" y="406263"/>
                  </a:lnTo>
                  <a:lnTo>
                    <a:pt x="15253" y="359857"/>
                  </a:lnTo>
                  <a:lnTo>
                    <a:pt x="3963" y="307248"/>
                  </a:lnTo>
                  <a:lnTo>
                    <a:pt x="0" y="24993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60292" y="3179063"/>
              <a:ext cx="299085" cy="497205"/>
            </a:xfrm>
            <a:custGeom>
              <a:avLst/>
              <a:gdLst/>
              <a:ahLst/>
              <a:cxnLst/>
              <a:rect l="l" t="t" r="r" b="b"/>
              <a:pathLst>
                <a:path w="299085" h="497204">
                  <a:moveTo>
                    <a:pt x="149352" y="0"/>
                  </a:moveTo>
                  <a:lnTo>
                    <a:pt x="83697" y="25254"/>
                  </a:lnTo>
                  <a:lnTo>
                    <a:pt x="55965" y="54584"/>
                  </a:lnTo>
                  <a:lnTo>
                    <a:pt x="32830" y="93057"/>
                  </a:lnTo>
                  <a:lnTo>
                    <a:pt x="15191" y="139181"/>
                  </a:lnTo>
                  <a:lnTo>
                    <a:pt x="3947" y="191464"/>
                  </a:lnTo>
                  <a:lnTo>
                    <a:pt x="0" y="248412"/>
                  </a:lnTo>
                  <a:lnTo>
                    <a:pt x="3947" y="305359"/>
                  </a:lnTo>
                  <a:lnTo>
                    <a:pt x="15191" y="357642"/>
                  </a:lnTo>
                  <a:lnTo>
                    <a:pt x="32830" y="403766"/>
                  </a:lnTo>
                  <a:lnTo>
                    <a:pt x="55965" y="442239"/>
                  </a:lnTo>
                  <a:lnTo>
                    <a:pt x="83697" y="471569"/>
                  </a:lnTo>
                  <a:lnTo>
                    <a:pt x="149352" y="496824"/>
                  </a:lnTo>
                  <a:lnTo>
                    <a:pt x="183577" y="490261"/>
                  </a:lnTo>
                  <a:lnTo>
                    <a:pt x="242738" y="442239"/>
                  </a:lnTo>
                  <a:lnTo>
                    <a:pt x="265873" y="403766"/>
                  </a:lnTo>
                  <a:lnTo>
                    <a:pt x="283512" y="357642"/>
                  </a:lnTo>
                  <a:lnTo>
                    <a:pt x="294756" y="305359"/>
                  </a:lnTo>
                  <a:lnTo>
                    <a:pt x="298704" y="248412"/>
                  </a:lnTo>
                  <a:lnTo>
                    <a:pt x="294756" y="191464"/>
                  </a:lnTo>
                  <a:lnTo>
                    <a:pt x="283512" y="139181"/>
                  </a:lnTo>
                  <a:lnTo>
                    <a:pt x="265873" y="93057"/>
                  </a:lnTo>
                  <a:lnTo>
                    <a:pt x="242738" y="54584"/>
                  </a:lnTo>
                  <a:lnTo>
                    <a:pt x="215006" y="25254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60292" y="3179063"/>
              <a:ext cx="299085" cy="497205"/>
            </a:xfrm>
            <a:custGeom>
              <a:avLst/>
              <a:gdLst/>
              <a:ahLst/>
              <a:cxnLst/>
              <a:rect l="l" t="t" r="r" b="b"/>
              <a:pathLst>
                <a:path w="299085" h="497204">
                  <a:moveTo>
                    <a:pt x="0" y="248412"/>
                  </a:moveTo>
                  <a:lnTo>
                    <a:pt x="3947" y="191464"/>
                  </a:lnTo>
                  <a:lnTo>
                    <a:pt x="15191" y="139181"/>
                  </a:lnTo>
                  <a:lnTo>
                    <a:pt x="32830" y="93057"/>
                  </a:lnTo>
                  <a:lnTo>
                    <a:pt x="55965" y="54584"/>
                  </a:lnTo>
                  <a:lnTo>
                    <a:pt x="83697" y="25254"/>
                  </a:lnTo>
                  <a:lnTo>
                    <a:pt x="149352" y="0"/>
                  </a:lnTo>
                  <a:lnTo>
                    <a:pt x="183577" y="6562"/>
                  </a:lnTo>
                  <a:lnTo>
                    <a:pt x="242738" y="54584"/>
                  </a:lnTo>
                  <a:lnTo>
                    <a:pt x="265873" y="93057"/>
                  </a:lnTo>
                  <a:lnTo>
                    <a:pt x="283512" y="139181"/>
                  </a:lnTo>
                  <a:lnTo>
                    <a:pt x="294756" y="191464"/>
                  </a:lnTo>
                  <a:lnTo>
                    <a:pt x="298704" y="248412"/>
                  </a:lnTo>
                  <a:lnTo>
                    <a:pt x="294756" y="305359"/>
                  </a:lnTo>
                  <a:lnTo>
                    <a:pt x="283512" y="357642"/>
                  </a:lnTo>
                  <a:lnTo>
                    <a:pt x="265873" y="403766"/>
                  </a:lnTo>
                  <a:lnTo>
                    <a:pt x="242738" y="442239"/>
                  </a:lnTo>
                  <a:lnTo>
                    <a:pt x="215006" y="471569"/>
                  </a:lnTo>
                  <a:lnTo>
                    <a:pt x="149352" y="496824"/>
                  </a:lnTo>
                  <a:lnTo>
                    <a:pt x="115126" y="490261"/>
                  </a:lnTo>
                  <a:lnTo>
                    <a:pt x="55965" y="442239"/>
                  </a:lnTo>
                  <a:lnTo>
                    <a:pt x="32830" y="403766"/>
                  </a:lnTo>
                  <a:lnTo>
                    <a:pt x="15191" y="357642"/>
                  </a:lnTo>
                  <a:lnTo>
                    <a:pt x="3947" y="305359"/>
                  </a:lnTo>
                  <a:lnTo>
                    <a:pt x="0" y="24841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860292" y="5180075"/>
              <a:ext cx="299085" cy="501650"/>
            </a:xfrm>
            <a:custGeom>
              <a:avLst/>
              <a:gdLst/>
              <a:ahLst/>
              <a:cxnLst/>
              <a:rect l="l" t="t" r="r" b="b"/>
              <a:pathLst>
                <a:path w="299085" h="501650">
                  <a:moveTo>
                    <a:pt x="149352" y="0"/>
                  </a:moveTo>
                  <a:lnTo>
                    <a:pt x="83697" y="25485"/>
                  </a:lnTo>
                  <a:lnTo>
                    <a:pt x="55965" y="55083"/>
                  </a:lnTo>
                  <a:lnTo>
                    <a:pt x="32830" y="93910"/>
                  </a:lnTo>
                  <a:lnTo>
                    <a:pt x="15191" y="140459"/>
                  </a:lnTo>
                  <a:lnTo>
                    <a:pt x="3947" y="193223"/>
                  </a:lnTo>
                  <a:lnTo>
                    <a:pt x="0" y="250698"/>
                  </a:lnTo>
                  <a:lnTo>
                    <a:pt x="3947" y="308172"/>
                  </a:lnTo>
                  <a:lnTo>
                    <a:pt x="15191" y="360936"/>
                  </a:lnTo>
                  <a:lnTo>
                    <a:pt x="32830" y="407485"/>
                  </a:lnTo>
                  <a:lnTo>
                    <a:pt x="55965" y="446312"/>
                  </a:lnTo>
                  <a:lnTo>
                    <a:pt x="83697" y="475910"/>
                  </a:lnTo>
                  <a:lnTo>
                    <a:pt x="149352" y="501396"/>
                  </a:lnTo>
                  <a:lnTo>
                    <a:pt x="183577" y="494773"/>
                  </a:lnTo>
                  <a:lnTo>
                    <a:pt x="242738" y="446312"/>
                  </a:lnTo>
                  <a:lnTo>
                    <a:pt x="265873" y="407485"/>
                  </a:lnTo>
                  <a:lnTo>
                    <a:pt x="283512" y="360936"/>
                  </a:lnTo>
                  <a:lnTo>
                    <a:pt x="294756" y="308172"/>
                  </a:lnTo>
                  <a:lnTo>
                    <a:pt x="298704" y="250698"/>
                  </a:lnTo>
                  <a:lnTo>
                    <a:pt x="294756" y="193223"/>
                  </a:lnTo>
                  <a:lnTo>
                    <a:pt x="283512" y="140459"/>
                  </a:lnTo>
                  <a:lnTo>
                    <a:pt x="265873" y="93910"/>
                  </a:lnTo>
                  <a:lnTo>
                    <a:pt x="242738" y="55083"/>
                  </a:lnTo>
                  <a:lnTo>
                    <a:pt x="215006" y="25485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60292" y="5180075"/>
              <a:ext cx="299085" cy="501650"/>
            </a:xfrm>
            <a:custGeom>
              <a:avLst/>
              <a:gdLst/>
              <a:ahLst/>
              <a:cxnLst/>
              <a:rect l="l" t="t" r="r" b="b"/>
              <a:pathLst>
                <a:path w="299085" h="501650">
                  <a:moveTo>
                    <a:pt x="0" y="250698"/>
                  </a:moveTo>
                  <a:lnTo>
                    <a:pt x="3947" y="193223"/>
                  </a:lnTo>
                  <a:lnTo>
                    <a:pt x="15191" y="140459"/>
                  </a:lnTo>
                  <a:lnTo>
                    <a:pt x="32830" y="93910"/>
                  </a:lnTo>
                  <a:lnTo>
                    <a:pt x="55965" y="55083"/>
                  </a:lnTo>
                  <a:lnTo>
                    <a:pt x="83697" y="25485"/>
                  </a:lnTo>
                  <a:lnTo>
                    <a:pt x="149352" y="0"/>
                  </a:lnTo>
                  <a:lnTo>
                    <a:pt x="183577" y="6622"/>
                  </a:lnTo>
                  <a:lnTo>
                    <a:pt x="242738" y="55083"/>
                  </a:lnTo>
                  <a:lnTo>
                    <a:pt x="265873" y="93910"/>
                  </a:lnTo>
                  <a:lnTo>
                    <a:pt x="283512" y="140459"/>
                  </a:lnTo>
                  <a:lnTo>
                    <a:pt x="294756" y="193223"/>
                  </a:lnTo>
                  <a:lnTo>
                    <a:pt x="298704" y="250698"/>
                  </a:lnTo>
                  <a:lnTo>
                    <a:pt x="294756" y="308172"/>
                  </a:lnTo>
                  <a:lnTo>
                    <a:pt x="283512" y="360936"/>
                  </a:lnTo>
                  <a:lnTo>
                    <a:pt x="265873" y="407485"/>
                  </a:lnTo>
                  <a:lnTo>
                    <a:pt x="242738" y="446312"/>
                  </a:lnTo>
                  <a:lnTo>
                    <a:pt x="215006" y="475910"/>
                  </a:lnTo>
                  <a:lnTo>
                    <a:pt x="149352" y="501396"/>
                  </a:lnTo>
                  <a:lnTo>
                    <a:pt x="115126" y="494773"/>
                  </a:lnTo>
                  <a:lnTo>
                    <a:pt x="55965" y="446312"/>
                  </a:lnTo>
                  <a:lnTo>
                    <a:pt x="32830" y="407485"/>
                  </a:lnTo>
                  <a:lnTo>
                    <a:pt x="15191" y="360936"/>
                  </a:lnTo>
                  <a:lnTo>
                    <a:pt x="3947" y="308172"/>
                  </a:lnTo>
                  <a:lnTo>
                    <a:pt x="0" y="250698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44522" y="1474088"/>
              <a:ext cx="1776095" cy="4436745"/>
            </a:xfrm>
            <a:custGeom>
              <a:avLst/>
              <a:gdLst/>
              <a:ahLst/>
              <a:cxnLst/>
              <a:rect l="l" t="t" r="r" b="b"/>
              <a:pathLst>
                <a:path w="1776095" h="4436745">
                  <a:moveTo>
                    <a:pt x="1775841" y="3655822"/>
                  </a:moveTo>
                  <a:lnTo>
                    <a:pt x="1747075" y="3669334"/>
                  </a:lnTo>
                  <a:lnTo>
                    <a:pt x="1321244" y="2761094"/>
                  </a:lnTo>
                  <a:lnTo>
                    <a:pt x="1728698" y="2239810"/>
                  </a:lnTo>
                  <a:lnTo>
                    <a:pt x="1753743" y="2259330"/>
                  </a:lnTo>
                  <a:lnTo>
                    <a:pt x="1761299" y="2221992"/>
                  </a:lnTo>
                  <a:lnTo>
                    <a:pt x="1770634" y="2175891"/>
                  </a:lnTo>
                  <a:lnTo>
                    <a:pt x="1693672" y="2212467"/>
                  </a:lnTo>
                  <a:lnTo>
                    <a:pt x="1718729" y="2232025"/>
                  </a:lnTo>
                  <a:lnTo>
                    <a:pt x="1315237" y="2748267"/>
                  </a:lnTo>
                  <a:lnTo>
                    <a:pt x="1306499" y="2729636"/>
                  </a:lnTo>
                  <a:lnTo>
                    <a:pt x="1306499" y="2759443"/>
                  </a:lnTo>
                  <a:lnTo>
                    <a:pt x="923721" y="3249180"/>
                  </a:lnTo>
                  <a:lnTo>
                    <a:pt x="915835" y="3242043"/>
                  </a:lnTo>
                  <a:lnTo>
                    <a:pt x="915835" y="3259264"/>
                  </a:lnTo>
                  <a:lnTo>
                    <a:pt x="24396" y="4399800"/>
                  </a:lnTo>
                  <a:lnTo>
                    <a:pt x="702602" y="3066211"/>
                  </a:lnTo>
                  <a:lnTo>
                    <a:pt x="915835" y="3259264"/>
                  </a:lnTo>
                  <a:lnTo>
                    <a:pt x="915835" y="3242043"/>
                  </a:lnTo>
                  <a:lnTo>
                    <a:pt x="708596" y="3054426"/>
                  </a:lnTo>
                  <a:lnTo>
                    <a:pt x="1091666" y="2301176"/>
                  </a:lnTo>
                  <a:lnTo>
                    <a:pt x="1306499" y="2759443"/>
                  </a:lnTo>
                  <a:lnTo>
                    <a:pt x="1306499" y="2729636"/>
                  </a:lnTo>
                  <a:lnTo>
                    <a:pt x="1098931" y="2286889"/>
                  </a:lnTo>
                  <a:lnTo>
                    <a:pt x="1138186" y="2209711"/>
                  </a:lnTo>
                  <a:lnTo>
                    <a:pt x="1656245" y="2100287"/>
                  </a:lnTo>
                  <a:lnTo>
                    <a:pt x="1662811" y="2131314"/>
                  </a:lnTo>
                  <a:lnTo>
                    <a:pt x="1720850" y="2085213"/>
                  </a:lnTo>
                  <a:lnTo>
                    <a:pt x="1729486" y="2078367"/>
                  </a:lnTo>
                  <a:lnTo>
                    <a:pt x="1647063" y="2056765"/>
                  </a:lnTo>
                  <a:lnTo>
                    <a:pt x="1653616" y="2087829"/>
                  </a:lnTo>
                  <a:lnTo>
                    <a:pt x="1145590" y="2195131"/>
                  </a:lnTo>
                  <a:lnTo>
                    <a:pt x="1346009" y="1801063"/>
                  </a:lnTo>
                  <a:lnTo>
                    <a:pt x="1632470" y="1923275"/>
                  </a:lnTo>
                  <a:lnTo>
                    <a:pt x="1620012" y="1952371"/>
                  </a:lnTo>
                  <a:lnTo>
                    <a:pt x="1705102" y="1947291"/>
                  </a:lnTo>
                  <a:lnTo>
                    <a:pt x="1688922" y="1928241"/>
                  </a:lnTo>
                  <a:lnTo>
                    <a:pt x="1649984" y="1882394"/>
                  </a:lnTo>
                  <a:lnTo>
                    <a:pt x="1637487" y="1911565"/>
                  </a:lnTo>
                  <a:lnTo>
                    <a:pt x="1351800" y="1789684"/>
                  </a:lnTo>
                  <a:lnTo>
                    <a:pt x="1477670" y="1542173"/>
                  </a:lnTo>
                  <a:lnTo>
                    <a:pt x="1672209" y="1745729"/>
                  </a:lnTo>
                  <a:lnTo>
                    <a:pt x="1649349" y="1767586"/>
                  </a:lnTo>
                  <a:lnTo>
                    <a:pt x="1729486" y="1796415"/>
                  </a:lnTo>
                  <a:lnTo>
                    <a:pt x="1716646" y="1754886"/>
                  </a:lnTo>
                  <a:lnTo>
                    <a:pt x="1704340" y="1715008"/>
                  </a:lnTo>
                  <a:lnTo>
                    <a:pt x="1681429" y="1736915"/>
                  </a:lnTo>
                  <a:lnTo>
                    <a:pt x="1483791" y="1530121"/>
                  </a:lnTo>
                  <a:lnTo>
                    <a:pt x="1741728" y="1022946"/>
                  </a:lnTo>
                  <a:lnTo>
                    <a:pt x="1769999" y="1037336"/>
                  </a:lnTo>
                  <a:lnTo>
                    <a:pt x="1770227" y="1005840"/>
                  </a:lnTo>
                  <a:lnTo>
                    <a:pt x="1770634" y="952119"/>
                  </a:lnTo>
                  <a:lnTo>
                    <a:pt x="1702181" y="1002792"/>
                  </a:lnTo>
                  <a:lnTo>
                    <a:pt x="1730438" y="1017193"/>
                  </a:lnTo>
                  <a:lnTo>
                    <a:pt x="1474508" y="1520405"/>
                  </a:lnTo>
                  <a:lnTo>
                    <a:pt x="1468374" y="1513992"/>
                  </a:lnTo>
                  <a:lnTo>
                    <a:pt x="1468374" y="1532445"/>
                  </a:lnTo>
                  <a:lnTo>
                    <a:pt x="1340091" y="1784680"/>
                  </a:lnTo>
                  <a:lnTo>
                    <a:pt x="1334300" y="1782216"/>
                  </a:lnTo>
                  <a:lnTo>
                    <a:pt x="1334300" y="1796072"/>
                  </a:lnTo>
                  <a:lnTo>
                    <a:pt x="1129614" y="2198509"/>
                  </a:lnTo>
                  <a:lnTo>
                    <a:pt x="1122197" y="2200084"/>
                  </a:lnTo>
                  <a:lnTo>
                    <a:pt x="1122197" y="2213089"/>
                  </a:lnTo>
                  <a:lnTo>
                    <a:pt x="1092085" y="2272284"/>
                  </a:lnTo>
                  <a:lnTo>
                    <a:pt x="1084821" y="2256790"/>
                  </a:lnTo>
                  <a:lnTo>
                    <a:pt x="1084821" y="2286584"/>
                  </a:lnTo>
                  <a:lnTo>
                    <a:pt x="698804" y="3045561"/>
                  </a:lnTo>
                  <a:lnTo>
                    <a:pt x="33261" y="2443061"/>
                  </a:lnTo>
                  <a:lnTo>
                    <a:pt x="1056843" y="2226881"/>
                  </a:lnTo>
                  <a:lnTo>
                    <a:pt x="1084821" y="2286584"/>
                  </a:lnTo>
                  <a:lnTo>
                    <a:pt x="1084821" y="2256790"/>
                  </a:lnTo>
                  <a:lnTo>
                    <a:pt x="1069555" y="2224201"/>
                  </a:lnTo>
                  <a:lnTo>
                    <a:pt x="1122197" y="2213089"/>
                  </a:lnTo>
                  <a:lnTo>
                    <a:pt x="1122197" y="2200084"/>
                  </a:lnTo>
                  <a:lnTo>
                    <a:pt x="1064006" y="2212365"/>
                  </a:lnTo>
                  <a:lnTo>
                    <a:pt x="823417" y="1699221"/>
                  </a:lnTo>
                  <a:lnTo>
                    <a:pt x="914082" y="1616773"/>
                  </a:lnTo>
                  <a:lnTo>
                    <a:pt x="1334300" y="1796072"/>
                  </a:lnTo>
                  <a:lnTo>
                    <a:pt x="1334300" y="1782216"/>
                  </a:lnTo>
                  <a:lnTo>
                    <a:pt x="924445" y="1607350"/>
                  </a:lnTo>
                  <a:lnTo>
                    <a:pt x="1253769" y="1307896"/>
                  </a:lnTo>
                  <a:lnTo>
                    <a:pt x="1468374" y="1532445"/>
                  </a:lnTo>
                  <a:lnTo>
                    <a:pt x="1468374" y="1513992"/>
                  </a:lnTo>
                  <a:lnTo>
                    <a:pt x="1263205" y="1299324"/>
                  </a:lnTo>
                  <a:lnTo>
                    <a:pt x="1677339" y="922756"/>
                  </a:lnTo>
                  <a:lnTo>
                    <a:pt x="1698752" y="946277"/>
                  </a:lnTo>
                  <a:lnTo>
                    <a:pt x="1714804" y="904748"/>
                  </a:lnTo>
                  <a:lnTo>
                    <a:pt x="1729486" y="866775"/>
                  </a:lnTo>
                  <a:lnTo>
                    <a:pt x="1647444" y="889889"/>
                  </a:lnTo>
                  <a:lnTo>
                    <a:pt x="1668754" y="913320"/>
                  </a:lnTo>
                  <a:lnTo>
                    <a:pt x="1254391" y="1290091"/>
                  </a:lnTo>
                  <a:lnTo>
                    <a:pt x="1244955" y="1280223"/>
                  </a:lnTo>
                  <a:lnTo>
                    <a:pt x="1244955" y="1298676"/>
                  </a:lnTo>
                  <a:lnTo>
                    <a:pt x="911542" y="1601838"/>
                  </a:lnTo>
                  <a:lnTo>
                    <a:pt x="901166" y="1597418"/>
                  </a:lnTo>
                  <a:lnTo>
                    <a:pt x="901166" y="1611274"/>
                  </a:lnTo>
                  <a:lnTo>
                    <a:pt x="817753" y="1687131"/>
                  </a:lnTo>
                  <a:lnTo>
                    <a:pt x="752436" y="1547799"/>
                  </a:lnTo>
                  <a:lnTo>
                    <a:pt x="901166" y="1611274"/>
                  </a:lnTo>
                  <a:lnTo>
                    <a:pt x="901166" y="1597418"/>
                  </a:lnTo>
                  <a:lnTo>
                    <a:pt x="744321" y="1530489"/>
                  </a:lnTo>
                  <a:lnTo>
                    <a:pt x="48856" y="47066"/>
                  </a:lnTo>
                  <a:lnTo>
                    <a:pt x="1244955" y="1298676"/>
                  </a:lnTo>
                  <a:lnTo>
                    <a:pt x="1244955" y="1280223"/>
                  </a:lnTo>
                  <a:lnTo>
                    <a:pt x="43776" y="23291"/>
                  </a:lnTo>
                  <a:lnTo>
                    <a:pt x="1647748" y="578154"/>
                  </a:lnTo>
                  <a:lnTo>
                    <a:pt x="1637411" y="608076"/>
                  </a:lnTo>
                  <a:lnTo>
                    <a:pt x="1721866" y="597027"/>
                  </a:lnTo>
                  <a:lnTo>
                    <a:pt x="1707464" y="582295"/>
                  </a:lnTo>
                  <a:lnTo>
                    <a:pt x="1662303" y="536067"/>
                  </a:lnTo>
                  <a:lnTo>
                    <a:pt x="1651927" y="566077"/>
                  </a:lnTo>
                  <a:lnTo>
                    <a:pt x="29070" y="4864"/>
                  </a:lnTo>
                  <a:lnTo>
                    <a:pt x="26797" y="0"/>
                  </a:lnTo>
                  <a:lnTo>
                    <a:pt x="15367" y="5334"/>
                  </a:lnTo>
                  <a:lnTo>
                    <a:pt x="18249" y="11506"/>
                  </a:lnTo>
                  <a:lnTo>
                    <a:pt x="16510" y="13208"/>
                  </a:lnTo>
                  <a:lnTo>
                    <a:pt x="21501" y="18453"/>
                  </a:lnTo>
                  <a:lnTo>
                    <a:pt x="726871" y="1523034"/>
                  </a:lnTo>
                  <a:lnTo>
                    <a:pt x="14478" y="1219073"/>
                  </a:lnTo>
                  <a:lnTo>
                    <a:pt x="9398" y="1230757"/>
                  </a:lnTo>
                  <a:lnTo>
                    <a:pt x="734987" y="1540357"/>
                  </a:lnTo>
                  <a:lnTo>
                    <a:pt x="807961" y="1696034"/>
                  </a:lnTo>
                  <a:lnTo>
                    <a:pt x="12192" y="2419604"/>
                  </a:lnTo>
                  <a:lnTo>
                    <a:pt x="20828" y="2429002"/>
                  </a:lnTo>
                  <a:lnTo>
                    <a:pt x="813625" y="1708124"/>
                  </a:lnTo>
                  <a:lnTo>
                    <a:pt x="1051293" y="2215057"/>
                  </a:lnTo>
                  <a:lnTo>
                    <a:pt x="21628" y="2432532"/>
                  </a:lnTo>
                  <a:lnTo>
                    <a:pt x="20828" y="2431796"/>
                  </a:lnTo>
                  <a:lnTo>
                    <a:pt x="19799" y="2432926"/>
                  </a:lnTo>
                  <a:lnTo>
                    <a:pt x="10668" y="2434844"/>
                  </a:lnTo>
                  <a:lnTo>
                    <a:pt x="13208" y="2447290"/>
                  </a:lnTo>
                  <a:lnTo>
                    <a:pt x="17843" y="2446312"/>
                  </a:lnTo>
                  <a:lnTo>
                    <a:pt x="692810" y="3057347"/>
                  </a:lnTo>
                  <a:lnTo>
                    <a:pt x="3175" y="4413288"/>
                  </a:lnTo>
                  <a:lnTo>
                    <a:pt x="10833" y="4417161"/>
                  </a:lnTo>
                  <a:lnTo>
                    <a:pt x="6781" y="4422343"/>
                  </a:lnTo>
                  <a:lnTo>
                    <a:pt x="0" y="4423651"/>
                  </a:lnTo>
                  <a:lnTo>
                    <a:pt x="2540" y="4436122"/>
                  </a:lnTo>
                  <a:lnTo>
                    <a:pt x="1655876" y="4115333"/>
                  </a:lnTo>
                  <a:lnTo>
                    <a:pt x="1661922" y="4146524"/>
                  </a:lnTo>
                  <a:lnTo>
                    <a:pt x="1721878" y="4100449"/>
                  </a:lnTo>
                  <a:lnTo>
                    <a:pt x="1729486" y="4094607"/>
                  </a:lnTo>
                  <a:lnTo>
                    <a:pt x="1647444" y="4071747"/>
                  </a:lnTo>
                  <a:lnTo>
                    <a:pt x="1653463" y="4102887"/>
                  </a:lnTo>
                  <a:lnTo>
                    <a:pt x="25654" y="4418673"/>
                  </a:lnTo>
                  <a:lnTo>
                    <a:pt x="925233" y="3267760"/>
                  </a:lnTo>
                  <a:lnTo>
                    <a:pt x="1661121" y="3933926"/>
                  </a:lnTo>
                  <a:lnTo>
                    <a:pt x="1639824" y="3957447"/>
                  </a:lnTo>
                  <a:lnTo>
                    <a:pt x="1721866" y="3980307"/>
                  </a:lnTo>
                  <a:lnTo>
                    <a:pt x="1707146" y="3942461"/>
                  </a:lnTo>
                  <a:lnTo>
                    <a:pt x="1691005" y="3900932"/>
                  </a:lnTo>
                  <a:lnTo>
                    <a:pt x="1669694" y="3924465"/>
                  </a:lnTo>
                  <a:lnTo>
                    <a:pt x="933107" y="3257677"/>
                  </a:lnTo>
                  <a:lnTo>
                    <a:pt x="1312519" y="2772270"/>
                  </a:lnTo>
                  <a:lnTo>
                    <a:pt x="1735607" y="3674719"/>
                  </a:lnTo>
                  <a:lnTo>
                    <a:pt x="1706880" y="3688207"/>
                  </a:lnTo>
                  <a:lnTo>
                    <a:pt x="1773682" y="3741039"/>
                  </a:lnTo>
                  <a:lnTo>
                    <a:pt x="1775066" y="3686302"/>
                  </a:lnTo>
                  <a:lnTo>
                    <a:pt x="1775841" y="3655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10156" y="3761232"/>
              <a:ext cx="1991995" cy="1865630"/>
            </a:xfrm>
            <a:custGeom>
              <a:avLst/>
              <a:gdLst/>
              <a:ahLst/>
              <a:cxnLst/>
              <a:rect l="l" t="t" r="r" b="b"/>
              <a:pathLst>
                <a:path w="1991995" h="1865629">
                  <a:moveTo>
                    <a:pt x="0" y="362712"/>
                  </a:moveTo>
                  <a:lnTo>
                    <a:pt x="0" y="1865376"/>
                  </a:lnTo>
                </a:path>
                <a:path w="1991995" h="1865629">
                  <a:moveTo>
                    <a:pt x="1991868" y="0"/>
                  </a:moveTo>
                  <a:lnTo>
                    <a:pt x="1991868" y="1321308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151634" y="2172588"/>
              <a:ext cx="1722755" cy="3155315"/>
            </a:xfrm>
            <a:custGeom>
              <a:avLst/>
              <a:gdLst/>
              <a:ahLst/>
              <a:cxnLst/>
              <a:rect l="l" t="t" r="r" b="b"/>
              <a:pathLst>
                <a:path w="1722754" h="3155315">
                  <a:moveTo>
                    <a:pt x="1722374" y="3155315"/>
                  </a:moveTo>
                  <a:lnTo>
                    <a:pt x="1716697" y="3105658"/>
                  </a:lnTo>
                  <a:lnTo>
                    <a:pt x="1712722" y="3070733"/>
                  </a:lnTo>
                  <a:lnTo>
                    <a:pt x="1686090" y="3088043"/>
                  </a:lnTo>
                  <a:lnTo>
                    <a:pt x="19342" y="532307"/>
                  </a:lnTo>
                  <a:lnTo>
                    <a:pt x="1637601" y="42532"/>
                  </a:lnTo>
                  <a:lnTo>
                    <a:pt x="1646809" y="72898"/>
                  </a:lnTo>
                  <a:lnTo>
                    <a:pt x="1695640" y="26670"/>
                  </a:lnTo>
                  <a:lnTo>
                    <a:pt x="1708658" y="14351"/>
                  </a:lnTo>
                  <a:lnTo>
                    <a:pt x="1624711" y="0"/>
                  </a:lnTo>
                  <a:lnTo>
                    <a:pt x="1633905" y="30353"/>
                  </a:lnTo>
                  <a:lnTo>
                    <a:pt x="0" y="524891"/>
                  </a:lnTo>
                  <a:lnTo>
                    <a:pt x="3556" y="537083"/>
                  </a:lnTo>
                  <a:lnTo>
                    <a:pt x="6692" y="536130"/>
                  </a:lnTo>
                  <a:lnTo>
                    <a:pt x="1675409" y="3094990"/>
                  </a:lnTo>
                  <a:lnTo>
                    <a:pt x="1648841" y="3112262"/>
                  </a:lnTo>
                  <a:lnTo>
                    <a:pt x="1722374" y="31553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144" y="5804916"/>
              <a:ext cx="217932" cy="20726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384" y="3800855"/>
              <a:ext cx="220980" cy="2087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7860" y="2590800"/>
              <a:ext cx="219456" cy="2087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7860" y="1367027"/>
              <a:ext cx="219456" cy="208788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673479" y="6080861"/>
            <a:ext cx="10299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581780" y="5964428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251703" y="322643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500628" y="866452"/>
            <a:ext cx="4888865" cy="4638675"/>
            <a:chOff x="3500628" y="866452"/>
            <a:chExt cx="4888865" cy="4638675"/>
          </a:xfrm>
        </p:grpSpPr>
        <p:sp>
          <p:nvSpPr>
            <p:cNvPr id="36" name="object 36" descr=""/>
            <p:cNvSpPr/>
            <p:nvPr/>
          </p:nvSpPr>
          <p:spPr>
            <a:xfrm>
              <a:off x="4134612" y="5401183"/>
              <a:ext cx="698500" cy="103505"/>
            </a:xfrm>
            <a:custGeom>
              <a:avLst/>
              <a:gdLst/>
              <a:ahLst/>
              <a:cxnLst/>
              <a:rect l="l" t="t" r="r" b="b"/>
              <a:pathLst>
                <a:path w="698500" h="103504">
                  <a:moveTo>
                    <a:pt x="661957" y="58302"/>
                  </a:moveTo>
                  <a:lnTo>
                    <a:pt x="605789" y="90677"/>
                  </a:lnTo>
                  <a:lnTo>
                    <a:pt x="602868" y="92328"/>
                  </a:lnTo>
                  <a:lnTo>
                    <a:pt x="601726" y="96265"/>
                  </a:lnTo>
                  <a:lnTo>
                    <a:pt x="605282" y="102361"/>
                  </a:lnTo>
                  <a:lnTo>
                    <a:pt x="609091" y="103377"/>
                  </a:lnTo>
                  <a:lnTo>
                    <a:pt x="686985" y="58419"/>
                  </a:lnTo>
                  <a:lnTo>
                    <a:pt x="661957" y="58302"/>
                  </a:lnTo>
                  <a:close/>
                </a:path>
                <a:path w="698500" h="103504">
                  <a:moveTo>
                    <a:pt x="672882" y="52004"/>
                  </a:moveTo>
                  <a:lnTo>
                    <a:pt x="661957" y="58302"/>
                  </a:lnTo>
                  <a:lnTo>
                    <a:pt x="685418" y="58419"/>
                  </a:lnTo>
                  <a:lnTo>
                    <a:pt x="685418" y="57530"/>
                  </a:lnTo>
                  <a:lnTo>
                    <a:pt x="682243" y="57530"/>
                  </a:lnTo>
                  <a:lnTo>
                    <a:pt x="672882" y="52004"/>
                  </a:lnTo>
                  <a:close/>
                </a:path>
                <a:path w="698500" h="103504">
                  <a:moveTo>
                    <a:pt x="609726" y="0"/>
                  </a:moveTo>
                  <a:lnTo>
                    <a:pt x="605789" y="1015"/>
                  </a:lnTo>
                  <a:lnTo>
                    <a:pt x="604012" y="4063"/>
                  </a:lnTo>
                  <a:lnTo>
                    <a:pt x="602234" y="6984"/>
                  </a:lnTo>
                  <a:lnTo>
                    <a:pt x="603250" y="10921"/>
                  </a:lnTo>
                  <a:lnTo>
                    <a:pt x="662037" y="45603"/>
                  </a:lnTo>
                  <a:lnTo>
                    <a:pt x="685418" y="45719"/>
                  </a:lnTo>
                  <a:lnTo>
                    <a:pt x="685418" y="58419"/>
                  </a:lnTo>
                  <a:lnTo>
                    <a:pt x="686985" y="58419"/>
                  </a:lnTo>
                  <a:lnTo>
                    <a:pt x="697991" y="52069"/>
                  </a:lnTo>
                  <a:lnTo>
                    <a:pt x="612648" y="1777"/>
                  </a:lnTo>
                  <a:lnTo>
                    <a:pt x="609726" y="0"/>
                  </a:lnTo>
                  <a:close/>
                </a:path>
                <a:path w="698500" h="103504">
                  <a:moveTo>
                    <a:pt x="0" y="42290"/>
                  </a:moveTo>
                  <a:lnTo>
                    <a:pt x="0" y="54990"/>
                  </a:lnTo>
                  <a:lnTo>
                    <a:pt x="661957" y="58302"/>
                  </a:lnTo>
                  <a:lnTo>
                    <a:pt x="672882" y="52004"/>
                  </a:lnTo>
                  <a:lnTo>
                    <a:pt x="662037" y="45603"/>
                  </a:lnTo>
                  <a:lnTo>
                    <a:pt x="0" y="42290"/>
                  </a:lnTo>
                  <a:close/>
                </a:path>
                <a:path w="698500" h="103504">
                  <a:moveTo>
                    <a:pt x="682243" y="46608"/>
                  </a:moveTo>
                  <a:lnTo>
                    <a:pt x="672882" y="52004"/>
                  </a:lnTo>
                  <a:lnTo>
                    <a:pt x="682243" y="57530"/>
                  </a:lnTo>
                  <a:lnTo>
                    <a:pt x="682243" y="46608"/>
                  </a:lnTo>
                  <a:close/>
                </a:path>
                <a:path w="698500" h="103504">
                  <a:moveTo>
                    <a:pt x="685418" y="46608"/>
                  </a:moveTo>
                  <a:lnTo>
                    <a:pt x="682243" y="46608"/>
                  </a:lnTo>
                  <a:lnTo>
                    <a:pt x="682243" y="57530"/>
                  </a:lnTo>
                  <a:lnTo>
                    <a:pt x="685418" y="57530"/>
                  </a:lnTo>
                  <a:lnTo>
                    <a:pt x="685418" y="46608"/>
                  </a:lnTo>
                  <a:close/>
                </a:path>
                <a:path w="698500" h="103504">
                  <a:moveTo>
                    <a:pt x="662037" y="45603"/>
                  </a:moveTo>
                  <a:lnTo>
                    <a:pt x="672882" y="52004"/>
                  </a:lnTo>
                  <a:lnTo>
                    <a:pt x="682243" y="46608"/>
                  </a:lnTo>
                  <a:lnTo>
                    <a:pt x="685418" y="46608"/>
                  </a:lnTo>
                  <a:lnTo>
                    <a:pt x="685418" y="45719"/>
                  </a:lnTo>
                  <a:lnTo>
                    <a:pt x="662037" y="4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0628" y="866452"/>
              <a:ext cx="4888648" cy="3522032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038250" y="5284470"/>
            <a:ext cx="442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"/>
                <a:cs typeface="Arial"/>
              </a:rPr>
              <a:t>i=m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49502" y="2464435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301877" y="1223377"/>
            <a:ext cx="372110" cy="69659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2000" spc="-25">
                <a:latin typeface="Arial"/>
                <a:cs typeface="Arial"/>
              </a:rPr>
              <a:t>i=0</a:t>
            </a:r>
            <a:endParaRPr sz="2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45"/>
              </a:spcBef>
            </a:pPr>
            <a:r>
              <a:rPr dirty="0" sz="1300" spc="-20">
                <a:latin typeface="Arial"/>
                <a:cs typeface="Arial"/>
              </a:rPr>
              <a:t>bias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405629" y="1470406"/>
            <a:ext cx="4864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00473" y="2463520"/>
            <a:ext cx="5429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330" marR="30480" indent="-62865">
              <a:lnSpc>
                <a:spcPct val="125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1m </a:t>
            </a: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258055" y="4063365"/>
            <a:ext cx="476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218176" y="2006549"/>
            <a:ext cx="315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1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5844" y="115062"/>
            <a:ext cx="508000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66115" y="528827"/>
            <a:ext cx="8778240" cy="5681980"/>
            <a:chOff x="166115" y="528827"/>
            <a:chExt cx="8778240" cy="568198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599" y="1524000"/>
              <a:ext cx="6810756" cy="46863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115" y="528827"/>
              <a:ext cx="3518662" cy="476097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01715" y="612140"/>
            <a:ext cx="309880" cy="5918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06005" y="5381053"/>
            <a:ext cx="692785" cy="1076325"/>
            <a:chOff x="806005" y="5381053"/>
            <a:chExt cx="692785" cy="1076325"/>
          </a:xfrm>
        </p:grpSpPr>
        <p:sp>
          <p:nvSpPr>
            <p:cNvPr id="17" name="object 17" descr=""/>
            <p:cNvSpPr/>
            <p:nvPr/>
          </p:nvSpPr>
          <p:spPr>
            <a:xfrm>
              <a:off x="810768" y="5385815"/>
              <a:ext cx="683260" cy="1066800"/>
            </a:xfrm>
            <a:custGeom>
              <a:avLst/>
              <a:gdLst/>
              <a:ahLst/>
              <a:cxnLst/>
              <a:rect l="l" t="t" r="r" b="b"/>
              <a:pathLst>
                <a:path w="683260" h="1066800">
                  <a:moveTo>
                    <a:pt x="512063" y="0"/>
                  </a:moveTo>
                  <a:lnTo>
                    <a:pt x="170687" y="0"/>
                  </a:lnTo>
                  <a:lnTo>
                    <a:pt x="170687" y="725411"/>
                  </a:lnTo>
                  <a:lnTo>
                    <a:pt x="0" y="725411"/>
                  </a:lnTo>
                  <a:lnTo>
                    <a:pt x="341375" y="1066800"/>
                  </a:lnTo>
                  <a:lnTo>
                    <a:pt x="682751" y="725411"/>
                  </a:lnTo>
                  <a:lnTo>
                    <a:pt x="512063" y="725411"/>
                  </a:lnTo>
                  <a:lnTo>
                    <a:pt x="512063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10768" y="5385815"/>
              <a:ext cx="683260" cy="1066800"/>
            </a:xfrm>
            <a:custGeom>
              <a:avLst/>
              <a:gdLst/>
              <a:ahLst/>
              <a:cxnLst/>
              <a:rect l="l" t="t" r="r" b="b"/>
              <a:pathLst>
                <a:path w="683260" h="1066800">
                  <a:moveTo>
                    <a:pt x="512063" y="0"/>
                  </a:moveTo>
                  <a:lnTo>
                    <a:pt x="512063" y="725411"/>
                  </a:lnTo>
                  <a:lnTo>
                    <a:pt x="682751" y="725411"/>
                  </a:lnTo>
                  <a:lnTo>
                    <a:pt x="341375" y="1066800"/>
                  </a:lnTo>
                  <a:lnTo>
                    <a:pt x="0" y="725411"/>
                  </a:lnTo>
                  <a:lnTo>
                    <a:pt x="170687" y="725411"/>
                  </a:lnTo>
                  <a:lnTo>
                    <a:pt x="170687" y="0"/>
                  </a:lnTo>
                  <a:lnTo>
                    <a:pt x="51206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63590" y="5466079"/>
            <a:ext cx="309880" cy="79057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9018" y="3448303"/>
            <a:ext cx="374015" cy="19748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9018" y="5089397"/>
            <a:ext cx="374015" cy="2533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k</a:t>
            </a:r>
            <a:endParaRPr baseline="-20833" sz="24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115910" y="4976240"/>
            <a:ext cx="6737350" cy="1869439"/>
            <a:chOff x="1115910" y="4976240"/>
            <a:chExt cx="6737350" cy="1869439"/>
          </a:xfrm>
        </p:grpSpPr>
        <p:sp>
          <p:nvSpPr>
            <p:cNvPr id="23" name="object 23" descr=""/>
            <p:cNvSpPr/>
            <p:nvPr/>
          </p:nvSpPr>
          <p:spPr>
            <a:xfrm>
              <a:off x="5181599" y="5486399"/>
              <a:ext cx="2667000" cy="381000"/>
            </a:xfrm>
            <a:custGeom>
              <a:avLst/>
              <a:gdLst/>
              <a:ahLst/>
              <a:cxnLst/>
              <a:rect l="l" t="t" r="r" b="b"/>
              <a:pathLst>
                <a:path w="2667000" h="381000">
                  <a:moveTo>
                    <a:pt x="2667000" y="0"/>
                  </a:moveTo>
                  <a:lnTo>
                    <a:pt x="2664503" y="74149"/>
                  </a:lnTo>
                  <a:lnTo>
                    <a:pt x="2657697" y="134702"/>
                  </a:lnTo>
                  <a:lnTo>
                    <a:pt x="2647604" y="175529"/>
                  </a:lnTo>
                  <a:lnTo>
                    <a:pt x="2635250" y="190500"/>
                  </a:lnTo>
                  <a:lnTo>
                    <a:pt x="1365250" y="190500"/>
                  </a:lnTo>
                  <a:lnTo>
                    <a:pt x="1352895" y="205470"/>
                  </a:lnTo>
                  <a:lnTo>
                    <a:pt x="1342802" y="246297"/>
                  </a:lnTo>
                  <a:lnTo>
                    <a:pt x="1335996" y="306850"/>
                  </a:lnTo>
                  <a:lnTo>
                    <a:pt x="1333500" y="381000"/>
                  </a:lnTo>
                  <a:lnTo>
                    <a:pt x="1331003" y="306850"/>
                  </a:lnTo>
                  <a:lnTo>
                    <a:pt x="1324197" y="246297"/>
                  </a:lnTo>
                  <a:lnTo>
                    <a:pt x="1314104" y="205470"/>
                  </a:lnTo>
                  <a:lnTo>
                    <a:pt x="1301750" y="190500"/>
                  </a:lnTo>
                  <a:lnTo>
                    <a:pt x="31750" y="190500"/>
                  </a:lnTo>
                  <a:lnTo>
                    <a:pt x="19395" y="175529"/>
                  </a:lnTo>
                  <a:lnTo>
                    <a:pt x="9302" y="134702"/>
                  </a:lnTo>
                  <a:lnTo>
                    <a:pt x="2496" y="74149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15910" y="4976240"/>
              <a:ext cx="5441315" cy="1869439"/>
            </a:xfrm>
            <a:custGeom>
              <a:avLst/>
              <a:gdLst/>
              <a:ahLst/>
              <a:cxnLst/>
              <a:rect l="l" t="t" r="r" b="b"/>
              <a:pathLst>
                <a:path w="5441315" h="1869440">
                  <a:moveTo>
                    <a:pt x="5410" y="0"/>
                  </a:moveTo>
                  <a:lnTo>
                    <a:pt x="1924181" y="904608"/>
                  </a:lnTo>
                  <a:lnTo>
                    <a:pt x="2077701" y="973277"/>
                  </a:lnTo>
                  <a:lnTo>
                    <a:pt x="2239316" y="1044740"/>
                  </a:lnTo>
                  <a:lnTo>
                    <a:pt x="2378377" y="1105560"/>
                  </a:lnTo>
                  <a:lnTo>
                    <a:pt x="2525050" y="1168984"/>
                  </a:lnTo>
                  <a:lnTo>
                    <a:pt x="2669218" y="1230401"/>
                  </a:lnTo>
                  <a:lnTo>
                    <a:pt x="2810601" y="1289735"/>
                  </a:lnTo>
                  <a:lnTo>
                    <a:pt x="2948924" y="1346771"/>
                  </a:lnTo>
                  <a:lnTo>
                    <a:pt x="3084279" y="1401521"/>
                  </a:lnTo>
                  <a:lnTo>
                    <a:pt x="3216229" y="1453705"/>
                  </a:lnTo>
                  <a:lnTo>
                    <a:pt x="3328322" y="1496999"/>
                  </a:lnTo>
                  <a:lnTo>
                    <a:pt x="3375698" y="1515173"/>
                  </a:lnTo>
                  <a:lnTo>
                    <a:pt x="3501682" y="1562150"/>
                  </a:lnTo>
                  <a:lnTo>
                    <a:pt x="3623856" y="1606181"/>
                  </a:lnTo>
                  <a:lnTo>
                    <a:pt x="3742220" y="1647266"/>
                  </a:lnTo>
                  <a:lnTo>
                    <a:pt x="3856520" y="1685201"/>
                  </a:lnTo>
                  <a:lnTo>
                    <a:pt x="3966883" y="1719999"/>
                  </a:lnTo>
                  <a:lnTo>
                    <a:pt x="4072801" y="1751368"/>
                  </a:lnTo>
                  <a:lnTo>
                    <a:pt x="4174274" y="1779219"/>
                  </a:lnTo>
                  <a:lnTo>
                    <a:pt x="4271175" y="1803546"/>
                  </a:lnTo>
                  <a:lnTo>
                    <a:pt x="4363250" y="1824159"/>
                  </a:lnTo>
                  <a:lnTo>
                    <a:pt x="4450372" y="1840861"/>
                  </a:lnTo>
                  <a:lnTo>
                    <a:pt x="4492155" y="1847742"/>
                  </a:lnTo>
                  <a:lnTo>
                    <a:pt x="4532668" y="1853665"/>
                  </a:lnTo>
                  <a:lnTo>
                    <a:pt x="4571784" y="1858539"/>
                  </a:lnTo>
                  <a:lnTo>
                    <a:pt x="4609884" y="1862554"/>
                  </a:lnTo>
                  <a:lnTo>
                    <a:pt x="4682274" y="1867717"/>
                  </a:lnTo>
                  <a:lnTo>
                    <a:pt x="4750092" y="1869249"/>
                  </a:lnTo>
                  <a:lnTo>
                    <a:pt x="4782350" y="1868770"/>
                  </a:lnTo>
                  <a:lnTo>
                    <a:pt x="4843564" y="1865128"/>
                  </a:lnTo>
                  <a:lnTo>
                    <a:pt x="4900587" y="1858123"/>
                  </a:lnTo>
                  <a:lnTo>
                    <a:pt x="4909593" y="1856549"/>
                  </a:lnTo>
                  <a:lnTo>
                    <a:pt x="4749965" y="1856549"/>
                  </a:lnTo>
                  <a:lnTo>
                    <a:pt x="4716945" y="1856262"/>
                  </a:lnTo>
                  <a:lnTo>
                    <a:pt x="4717093" y="1856262"/>
                  </a:lnTo>
                  <a:lnTo>
                    <a:pt x="4682801" y="1855029"/>
                  </a:lnTo>
                  <a:lnTo>
                    <a:pt x="4610906" y="1849903"/>
                  </a:lnTo>
                  <a:lnTo>
                    <a:pt x="4534345" y="1841089"/>
                  </a:lnTo>
                  <a:lnTo>
                    <a:pt x="4494086" y="1835184"/>
                  </a:lnTo>
                  <a:lnTo>
                    <a:pt x="4452531" y="1828344"/>
                  </a:lnTo>
                  <a:lnTo>
                    <a:pt x="4365995" y="1811743"/>
                  </a:lnTo>
                  <a:lnTo>
                    <a:pt x="4274266" y="1791207"/>
                  </a:lnTo>
                  <a:lnTo>
                    <a:pt x="4177446" y="1766919"/>
                  </a:lnTo>
                  <a:lnTo>
                    <a:pt x="4076368" y="1739176"/>
                  </a:lnTo>
                  <a:lnTo>
                    <a:pt x="3970651" y="1707870"/>
                  </a:lnTo>
                  <a:lnTo>
                    <a:pt x="3860537" y="1673136"/>
                  </a:lnTo>
                  <a:lnTo>
                    <a:pt x="3746233" y="1635251"/>
                  </a:lnTo>
                  <a:lnTo>
                    <a:pt x="3628120" y="1594230"/>
                  </a:lnTo>
                  <a:lnTo>
                    <a:pt x="3505966" y="1550225"/>
                  </a:lnTo>
                  <a:lnTo>
                    <a:pt x="3380211" y="1503311"/>
                  </a:lnTo>
                  <a:lnTo>
                    <a:pt x="3250923" y="1453705"/>
                  </a:lnTo>
                  <a:lnTo>
                    <a:pt x="3118174" y="1401521"/>
                  </a:lnTo>
                  <a:lnTo>
                    <a:pt x="2982283" y="1346771"/>
                  </a:lnTo>
                  <a:lnTo>
                    <a:pt x="2843502" y="1289735"/>
                  </a:lnTo>
                  <a:lnTo>
                    <a:pt x="2701679" y="1230388"/>
                  </a:lnTo>
                  <a:lnTo>
                    <a:pt x="2557153" y="1168971"/>
                  </a:lnTo>
                  <a:lnTo>
                    <a:pt x="2410088" y="1105547"/>
                  </a:lnTo>
                  <a:lnTo>
                    <a:pt x="2270864" y="1044689"/>
                  </a:lnTo>
                  <a:lnTo>
                    <a:pt x="2108844" y="973264"/>
                  </a:lnTo>
                  <a:lnTo>
                    <a:pt x="1955047" y="904595"/>
                  </a:lnTo>
                  <a:lnTo>
                    <a:pt x="5410" y="0"/>
                  </a:lnTo>
                  <a:close/>
                </a:path>
                <a:path w="5441315" h="1869440">
                  <a:moveTo>
                    <a:pt x="4750011" y="1856548"/>
                  </a:moveTo>
                  <a:close/>
                </a:path>
                <a:path w="5441315" h="1869440">
                  <a:moveTo>
                    <a:pt x="4781924" y="1856075"/>
                  </a:moveTo>
                  <a:lnTo>
                    <a:pt x="4750011" y="1856548"/>
                  </a:lnTo>
                  <a:lnTo>
                    <a:pt x="4909597" y="1856548"/>
                  </a:lnTo>
                  <a:lnTo>
                    <a:pt x="4912282" y="1856079"/>
                  </a:lnTo>
                  <a:lnTo>
                    <a:pt x="4781842" y="1856079"/>
                  </a:lnTo>
                  <a:close/>
                </a:path>
                <a:path w="5441315" h="1869440">
                  <a:moveTo>
                    <a:pt x="4717140" y="1856264"/>
                  </a:moveTo>
                  <a:lnTo>
                    <a:pt x="4717385" y="1856266"/>
                  </a:lnTo>
                  <a:lnTo>
                    <a:pt x="4717140" y="1856264"/>
                  </a:lnTo>
                  <a:close/>
                </a:path>
                <a:path w="5441315" h="1869440">
                  <a:moveTo>
                    <a:pt x="4717093" y="1856262"/>
                  </a:moveTo>
                  <a:lnTo>
                    <a:pt x="4716945" y="1856262"/>
                  </a:lnTo>
                  <a:lnTo>
                    <a:pt x="4717140" y="1856264"/>
                  </a:lnTo>
                  <a:close/>
                </a:path>
                <a:path w="5441315" h="1869440">
                  <a:moveTo>
                    <a:pt x="4932021" y="1852470"/>
                  </a:moveTo>
                  <a:lnTo>
                    <a:pt x="4842548" y="1852470"/>
                  </a:lnTo>
                  <a:lnTo>
                    <a:pt x="4812703" y="1854661"/>
                  </a:lnTo>
                  <a:lnTo>
                    <a:pt x="4781924" y="1856075"/>
                  </a:lnTo>
                  <a:lnTo>
                    <a:pt x="4782096" y="1856073"/>
                  </a:lnTo>
                  <a:lnTo>
                    <a:pt x="4912319" y="1856073"/>
                  </a:lnTo>
                  <a:lnTo>
                    <a:pt x="4927511" y="1853418"/>
                  </a:lnTo>
                  <a:lnTo>
                    <a:pt x="4932021" y="1852470"/>
                  </a:lnTo>
                  <a:close/>
                </a:path>
                <a:path w="5441315" h="1869440">
                  <a:moveTo>
                    <a:pt x="4682832" y="1855031"/>
                  </a:moveTo>
                  <a:close/>
                </a:path>
                <a:path w="5441315" h="1869440">
                  <a:moveTo>
                    <a:pt x="4682801" y="1855029"/>
                  </a:moveTo>
                  <a:close/>
                </a:path>
                <a:path w="5441315" h="1869440">
                  <a:moveTo>
                    <a:pt x="4647476" y="1852940"/>
                  </a:moveTo>
                  <a:lnTo>
                    <a:pt x="4647669" y="1852951"/>
                  </a:lnTo>
                  <a:lnTo>
                    <a:pt x="4647476" y="1852940"/>
                  </a:lnTo>
                  <a:close/>
                </a:path>
                <a:path w="5441315" h="1869440">
                  <a:moveTo>
                    <a:pt x="4946427" y="1849440"/>
                  </a:moveTo>
                  <a:lnTo>
                    <a:pt x="4871123" y="1849440"/>
                  </a:lnTo>
                  <a:lnTo>
                    <a:pt x="4842294" y="1852488"/>
                  </a:lnTo>
                  <a:lnTo>
                    <a:pt x="4842548" y="1852470"/>
                  </a:lnTo>
                  <a:lnTo>
                    <a:pt x="4932021" y="1852470"/>
                  </a:lnTo>
                  <a:lnTo>
                    <a:pt x="4946427" y="1849440"/>
                  </a:lnTo>
                  <a:close/>
                </a:path>
                <a:path w="5441315" h="1869440">
                  <a:moveTo>
                    <a:pt x="4610932" y="1849906"/>
                  </a:moveTo>
                  <a:close/>
                </a:path>
                <a:path w="5441315" h="1869440">
                  <a:moveTo>
                    <a:pt x="4610906" y="1849903"/>
                  </a:moveTo>
                  <a:close/>
                </a:path>
                <a:path w="5441315" h="1869440">
                  <a:moveTo>
                    <a:pt x="4999709" y="1835539"/>
                  </a:moveTo>
                  <a:lnTo>
                    <a:pt x="4950879" y="1835539"/>
                  </a:lnTo>
                  <a:lnTo>
                    <a:pt x="4925098" y="1840967"/>
                  </a:lnTo>
                  <a:lnTo>
                    <a:pt x="4898555" y="1845593"/>
                  </a:lnTo>
                  <a:lnTo>
                    <a:pt x="4870869" y="1849466"/>
                  </a:lnTo>
                  <a:lnTo>
                    <a:pt x="4871123" y="1849440"/>
                  </a:lnTo>
                  <a:lnTo>
                    <a:pt x="4946427" y="1849440"/>
                  </a:lnTo>
                  <a:lnTo>
                    <a:pt x="4953546" y="1847942"/>
                  </a:lnTo>
                  <a:lnTo>
                    <a:pt x="4978565" y="1841691"/>
                  </a:lnTo>
                  <a:lnTo>
                    <a:pt x="4999709" y="1835539"/>
                  </a:lnTo>
                  <a:close/>
                </a:path>
                <a:path w="5441315" h="1869440">
                  <a:moveTo>
                    <a:pt x="4573278" y="1845926"/>
                  </a:moveTo>
                  <a:close/>
                </a:path>
                <a:path w="5441315" h="1869440">
                  <a:moveTo>
                    <a:pt x="4573195" y="1845915"/>
                  </a:moveTo>
                  <a:close/>
                </a:path>
                <a:path w="5441315" h="1869440">
                  <a:moveTo>
                    <a:pt x="4898682" y="1845561"/>
                  </a:moveTo>
                  <a:lnTo>
                    <a:pt x="4898455" y="1845593"/>
                  </a:lnTo>
                  <a:lnTo>
                    <a:pt x="4898682" y="1845561"/>
                  </a:lnTo>
                  <a:close/>
                </a:path>
                <a:path w="5441315" h="1869440">
                  <a:moveTo>
                    <a:pt x="4534192" y="1841070"/>
                  </a:moveTo>
                  <a:lnTo>
                    <a:pt x="4534345" y="1841089"/>
                  </a:lnTo>
                  <a:lnTo>
                    <a:pt x="4534192" y="1841070"/>
                  </a:lnTo>
                  <a:close/>
                </a:path>
                <a:path w="5441315" h="1869440">
                  <a:moveTo>
                    <a:pt x="4925225" y="1840927"/>
                  </a:moveTo>
                  <a:lnTo>
                    <a:pt x="4924992" y="1840967"/>
                  </a:lnTo>
                  <a:lnTo>
                    <a:pt x="4925225" y="1840927"/>
                  </a:lnTo>
                  <a:close/>
                </a:path>
                <a:path w="5441315" h="1869440">
                  <a:moveTo>
                    <a:pt x="5018509" y="1829401"/>
                  </a:moveTo>
                  <a:lnTo>
                    <a:pt x="4975390" y="1829401"/>
                  </a:lnTo>
                  <a:lnTo>
                    <a:pt x="4950625" y="1835593"/>
                  </a:lnTo>
                  <a:lnTo>
                    <a:pt x="4950879" y="1835539"/>
                  </a:lnTo>
                  <a:lnTo>
                    <a:pt x="4999709" y="1835539"/>
                  </a:lnTo>
                  <a:lnTo>
                    <a:pt x="5002695" y="1834671"/>
                  </a:lnTo>
                  <a:lnTo>
                    <a:pt x="5018509" y="1829401"/>
                  </a:lnTo>
                  <a:close/>
                </a:path>
                <a:path w="5441315" h="1869440">
                  <a:moveTo>
                    <a:pt x="4494086" y="1835184"/>
                  </a:moveTo>
                  <a:close/>
                </a:path>
                <a:path w="5441315" h="1869440">
                  <a:moveTo>
                    <a:pt x="5037492" y="1822513"/>
                  </a:moveTo>
                  <a:lnTo>
                    <a:pt x="4999012" y="1822513"/>
                  </a:lnTo>
                  <a:lnTo>
                    <a:pt x="4975136" y="1829465"/>
                  </a:lnTo>
                  <a:lnTo>
                    <a:pt x="4975390" y="1829401"/>
                  </a:lnTo>
                  <a:lnTo>
                    <a:pt x="5018509" y="1829401"/>
                  </a:lnTo>
                  <a:lnTo>
                    <a:pt x="5025809" y="1826969"/>
                  </a:lnTo>
                  <a:lnTo>
                    <a:pt x="5037492" y="1822513"/>
                  </a:lnTo>
                  <a:close/>
                </a:path>
                <a:path w="5441315" h="1869440">
                  <a:moveTo>
                    <a:pt x="4452632" y="1828344"/>
                  </a:moveTo>
                  <a:lnTo>
                    <a:pt x="4452785" y="1828373"/>
                  </a:lnTo>
                  <a:lnTo>
                    <a:pt x="4452632" y="1828344"/>
                  </a:lnTo>
                  <a:close/>
                </a:path>
                <a:path w="5441315" h="1869440">
                  <a:moveTo>
                    <a:pt x="5056260" y="1814962"/>
                  </a:moveTo>
                  <a:lnTo>
                    <a:pt x="5021729" y="1814968"/>
                  </a:lnTo>
                  <a:lnTo>
                    <a:pt x="4998758" y="1822582"/>
                  </a:lnTo>
                  <a:lnTo>
                    <a:pt x="4999012" y="1822513"/>
                  </a:lnTo>
                  <a:lnTo>
                    <a:pt x="5037492" y="1822513"/>
                  </a:lnTo>
                  <a:lnTo>
                    <a:pt x="5048034" y="1818492"/>
                  </a:lnTo>
                  <a:lnTo>
                    <a:pt x="5056260" y="1814962"/>
                  </a:lnTo>
                  <a:close/>
                </a:path>
                <a:path w="5441315" h="1869440">
                  <a:moveTo>
                    <a:pt x="5074841" y="1806676"/>
                  </a:moveTo>
                  <a:lnTo>
                    <a:pt x="5043335" y="1806676"/>
                  </a:lnTo>
                  <a:lnTo>
                    <a:pt x="5021727" y="1814968"/>
                  </a:lnTo>
                  <a:lnTo>
                    <a:pt x="5056260" y="1814962"/>
                  </a:lnTo>
                  <a:lnTo>
                    <a:pt x="5069370" y="1809335"/>
                  </a:lnTo>
                  <a:lnTo>
                    <a:pt x="5074841" y="1806676"/>
                  </a:lnTo>
                  <a:close/>
                </a:path>
                <a:path w="5441315" h="1869440">
                  <a:moveTo>
                    <a:pt x="4365790" y="1811704"/>
                  </a:moveTo>
                  <a:lnTo>
                    <a:pt x="4365995" y="1811743"/>
                  </a:lnTo>
                  <a:lnTo>
                    <a:pt x="4365790" y="1811704"/>
                  </a:lnTo>
                  <a:close/>
                </a:path>
                <a:path w="5441315" h="1869440">
                  <a:moveTo>
                    <a:pt x="5110639" y="1788035"/>
                  </a:moveTo>
                  <a:lnTo>
                    <a:pt x="5084229" y="1788035"/>
                  </a:lnTo>
                  <a:lnTo>
                    <a:pt x="5064036" y="1797846"/>
                  </a:lnTo>
                  <a:lnTo>
                    <a:pt x="5043081" y="1806768"/>
                  </a:lnTo>
                  <a:lnTo>
                    <a:pt x="5043335" y="1806676"/>
                  </a:lnTo>
                  <a:lnTo>
                    <a:pt x="5074841" y="1806676"/>
                  </a:lnTo>
                  <a:lnTo>
                    <a:pt x="5089817" y="1799396"/>
                  </a:lnTo>
                  <a:lnTo>
                    <a:pt x="5109375" y="1788788"/>
                  </a:lnTo>
                  <a:lnTo>
                    <a:pt x="5110639" y="1788035"/>
                  </a:lnTo>
                  <a:close/>
                </a:path>
                <a:path w="5441315" h="1869440">
                  <a:moveTo>
                    <a:pt x="5064290" y="1797720"/>
                  </a:moveTo>
                  <a:lnTo>
                    <a:pt x="5063995" y="1797846"/>
                  </a:lnTo>
                  <a:lnTo>
                    <a:pt x="5064290" y="1797720"/>
                  </a:lnTo>
                  <a:close/>
                </a:path>
                <a:path w="5441315" h="1869440">
                  <a:moveTo>
                    <a:pt x="4274096" y="1791169"/>
                  </a:moveTo>
                  <a:lnTo>
                    <a:pt x="4274266" y="1791207"/>
                  </a:lnTo>
                  <a:lnTo>
                    <a:pt x="4274096" y="1791169"/>
                  </a:lnTo>
                  <a:close/>
                </a:path>
                <a:path w="5441315" h="1869440">
                  <a:moveTo>
                    <a:pt x="5128013" y="1777687"/>
                  </a:moveTo>
                  <a:lnTo>
                    <a:pt x="5103279" y="1777687"/>
                  </a:lnTo>
                  <a:lnTo>
                    <a:pt x="5084060" y="1788117"/>
                  </a:lnTo>
                  <a:lnTo>
                    <a:pt x="5084229" y="1788035"/>
                  </a:lnTo>
                  <a:lnTo>
                    <a:pt x="5110639" y="1788035"/>
                  </a:lnTo>
                  <a:lnTo>
                    <a:pt x="5128013" y="1777687"/>
                  </a:lnTo>
                  <a:close/>
                </a:path>
                <a:path w="5441315" h="1869440">
                  <a:moveTo>
                    <a:pt x="5144480" y="1766770"/>
                  </a:moveTo>
                  <a:lnTo>
                    <a:pt x="5121567" y="1766770"/>
                  </a:lnTo>
                  <a:lnTo>
                    <a:pt x="5103025" y="1777819"/>
                  </a:lnTo>
                  <a:lnTo>
                    <a:pt x="5103279" y="1777687"/>
                  </a:lnTo>
                  <a:lnTo>
                    <a:pt x="5128013" y="1777687"/>
                  </a:lnTo>
                  <a:lnTo>
                    <a:pt x="5144480" y="1766770"/>
                  </a:lnTo>
                  <a:close/>
                </a:path>
                <a:path w="5441315" h="1869440">
                  <a:moveTo>
                    <a:pt x="4177449" y="1766919"/>
                  </a:moveTo>
                  <a:lnTo>
                    <a:pt x="4177590" y="1766954"/>
                  </a:lnTo>
                  <a:lnTo>
                    <a:pt x="4177449" y="1766919"/>
                  </a:lnTo>
                  <a:close/>
                </a:path>
                <a:path w="5441315" h="1869440">
                  <a:moveTo>
                    <a:pt x="5160306" y="1755216"/>
                  </a:moveTo>
                  <a:lnTo>
                    <a:pt x="5138839" y="1755216"/>
                  </a:lnTo>
                  <a:lnTo>
                    <a:pt x="5121467" y="1766830"/>
                  </a:lnTo>
                  <a:lnTo>
                    <a:pt x="5144480" y="1766770"/>
                  </a:lnTo>
                  <a:lnTo>
                    <a:pt x="5146078" y="1765710"/>
                  </a:lnTo>
                  <a:lnTo>
                    <a:pt x="5160306" y="1755216"/>
                  </a:lnTo>
                  <a:close/>
                </a:path>
                <a:path w="5441315" h="1869440">
                  <a:moveTo>
                    <a:pt x="5175771" y="1742998"/>
                  </a:moveTo>
                  <a:lnTo>
                    <a:pt x="5155476" y="1742998"/>
                  </a:lnTo>
                  <a:lnTo>
                    <a:pt x="5138590" y="1755382"/>
                  </a:lnTo>
                  <a:lnTo>
                    <a:pt x="5138839" y="1755216"/>
                  </a:lnTo>
                  <a:lnTo>
                    <a:pt x="5160306" y="1755216"/>
                  </a:lnTo>
                  <a:lnTo>
                    <a:pt x="5163096" y="1753158"/>
                  </a:lnTo>
                  <a:lnTo>
                    <a:pt x="5175771" y="1742998"/>
                  </a:lnTo>
                  <a:close/>
                </a:path>
                <a:path w="5441315" h="1869440">
                  <a:moveTo>
                    <a:pt x="5190554" y="1730222"/>
                  </a:moveTo>
                  <a:lnTo>
                    <a:pt x="5171351" y="1730222"/>
                  </a:lnTo>
                  <a:lnTo>
                    <a:pt x="5155222" y="1743176"/>
                  </a:lnTo>
                  <a:lnTo>
                    <a:pt x="5155476" y="1742998"/>
                  </a:lnTo>
                  <a:lnTo>
                    <a:pt x="5175771" y="1742998"/>
                  </a:lnTo>
                  <a:lnTo>
                    <a:pt x="5179479" y="1740026"/>
                  </a:lnTo>
                  <a:lnTo>
                    <a:pt x="5190554" y="1730222"/>
                  </a:lnTo>
                  <a:close/>
                </a:path>
                <a:path w="5441315" h="1869440">
                  <a:moveTo>
                    <a:pt x="4076230" y="1739137"/>
                  </a:moveTo>
                  <a:lnTo>
                    <a:pt x="4076368" y="1739176"/>
                  </a:lnTo>
                  <a:lnTo>
                    <a:pt x="4076230" y="1739137"/>
                  </a:lnTo>
                  <a:close/>
                </a:path>
                <a:path w="5441315" h="1869440">
                  <a:moveTo>
                    <a:pt x="5218403" y="1702968"/>
                  </a:moveTo>
                  <a:lnTo>
                    <a:pt x="5200942" y="1702968"/>
                  </a:lnTo>
                  <a:lnTo>
                    <a:pt x="5186337" y="1717065"/>
                  </a:lnTo>
                  <a:lnTo>
                    <a:pt x="5171097" y="1730400"/>
                  </a:lnTo>
                  <a:lnTo>
                    <a:pt x="5171351" y="1730222"/>
                  </a:lnTo>
                  <a:lnTo>
                    <a:pt x="5190554" y="1730222"/>
                  </a:lnTo>
                  <a:lnTo>
                    <a:pt x="5194973" y="1726310"/>
                  </a:lnTo>
                  <a:lnTo>
                    <a:pt x="5209832" y="1712010"/>
                  </a:lnTo>
                  <a:lnTo>
                    <a:pt x="5218403" y="1702968"/>
                  </a:lnTo>
                  <a:close/>
                </a:path>
                <a:path w="5441315" h="1869440">
                  <a:moveTo>
                    <a:pt x="5186464" y="1716874"/>
                  </a:moveTo>
                  <a:lnTo>
                    <a:pt x="5186247" y="1717065"/>
                  </a:lnTo>
                  <a:lnTo>
                    <a:pt x="5186464" y="1716874"/>
                  </a:lnTo>
                  <a:close/>
                </a:path>
                <a:path w="5441315" h="1869440">
                  <a:moveTo>
                    <a:pt x="3970612" y="1707845"/>
                  </a:moveTo>
                  <a:close/>
                </a:path>
                <a:path w="5441315" h="1869440">
                  <a:moveTo>
                    <a:pt x="5266860" y="1641906"/>
                  </a:moveTo>
                  <a:lnTo>
                    <a:pt x="5251615" y="1641906"/>
                  </a:lnTo>
                  <a:lnTo>
                    <a:pt x="5239804" y="1658188"/>
                  </a:lnTo>
                  <a:lnTo>
                    <a:pt x="5227485" y="1673694"/>
                  </a:lnTo>
                  <a:lnTo>
                    <a:pt x="5214404" y="1688706"/>
                  </a:lnTo>
                  <a:lnTo>
                    <a:pt x="5200688" y="1703196"/>
                  </a:lnTo>
                  <a:lnTo>
                    <a:pt x="5200942" y="1702968"/>
                  </a:lnTo>
                  <a:lnTo>
                    <a:pt x="5218403" y="1702968"/>
                  </a:lnTo>
                  <a:lnTo>
                    <a:pt x="5223929" y="1697139"/>
                  </a:lnTo>
                  <a:lnTo>
                    <a:pt x="5237264" y="1681695"/>
                  </a:lnTo>
                  <a:lnTo>
                    <a:pt x="5249964" y="1665757"/>
                  </a:lnTo>
                  <a:lnTo>
                    <a:pt x="5261902" y="1649272"/>
                  </a:lnTo>
                  <a:lnTo>
                    <a:pt x="5266860" y="1641906"/>
                  </a:lnTo>
                  <a:close/>
                </a:path>
                <a:path w="5441315" h="1869440">
                  <a:moveTo>
                    <a:pt x="5214531" y="1688528"/>
                  </a:moveTo>
                  <a:lnTo>
                    <a:pt x="5214363" y="1688706"/>
                  </a:lnTo>
                  <a:lnTo>
                    <a:pt x="5214531" y="1688528"/>
                  </a:lnTo>
                  <a:close/>
                </a:path>
                <a:path w="5441315" h="1869440">
                  <a:moveTo>
                    <a:pt x="5227612" y="1673466"/>
                  </a:moveTo>
                  <a:lnTo>
                    <a:pt x="5227413" y="1673694"/>
                  </a:lnTo>
                  <a:lnTo>
                    <a:pt x="5227612" y="1673466"/>
                  </a:lnTo>
                  <a:close/>
                </a:path>
                <a:path w="5441315" h="1869440">
                  <a:moveTo>
                    <a:pt x="3860457" y="1673110"/>
                  </a:moveTo>
                  <a:close/>
                </a:path>
                <a:path w="5441315" h="1869440">
                  <a:moveTo>
                    <a:pt x="5239931" y="1657972"/>
                  </a:moveTo>
                  <a:lnTo>
                    <a:pt x="5239760" y="1658188"/>
                  </a:lnTo>
                  <a:lnTo>
                    <a:pt x="5239931" y="1657972"/>
                  </a:lnTo>
                  <a:close/>
                </a:path>
                <a:path w="5441315" h="1869440">
                  <a:moveTo>
                    <a:pt x="5287705" y="1608315"/>
                  </a:moveTo>
                  <a:lnTo>
                    <a:pt x="5273078" y="1608315"/>
                  </a:lnTo>
                  <a:lnTo>
                    <a:pt x="5262537" y="1625549"/>
                  </a:lnTo>
                  <a:lnTo>
                    <a:pt x="5251361" y="1642097"/>
                  </a:lnTo>
                  <a:lnTo>
                    <a:pt x="5251615" y="1641906"/>
                  </a:lnTo>
                  <a:lnTo>
                    <a:pt x="5266860" y="1641906"/>
                  </a:lnTo>
                  <a:lnTo>
                    <a:pt x="5273332" y="1632292"/>
                  </a:lnTo>
                  <a:lnTo>
                    <a:pt x="5284000" y="1614855"/>
                  </a:lnTo>
                  <a:lnTo>
                    <a:pt x="5287705" y="1608315"/>
                  </a:lnTo>
                  <a:close/>
                </a:path>
                <a:path w="5441315" h="1869440">
                  <a:moveTo>
                    <a:pt x="3746210" y="1635226"/>
                  </a:moveTo>
                  <a:close/>
                </a:path>
                <a:path w="5441315" h="1869440">
                  <a:moveTo>
                    <a:pt x="5262664" y="1625333"/>
                  </a:moveTo>
                  <a:lnTo>
                    <a:pt x="5262518" y="1625549"/>
                  </a:lnTo>
                  <a:lnTo>
                    <a:pt x="5262664" y="1625333"/>
                  </a:lnTo>
                  <a:close/>
                </a:path>
                <a:path w="5441315" h="1869440">
                  <a:moveTo>
                    <a:pt x="5297288" y="1590789"/>
                  </a:moveTo>
                  <a:lnTo>
                    <a:pt x="5282984" y="1590789"/>
                  </a:lnTo>
                  <a:lnTo>
                    <a:pt x="5272951" y="1608505"/>
                  </a:lnTo>
                  <a:lnTo>
                    <a:pt x="5273078" y="1608315"/>
                  </a:lnTo>
                  <a:lnTo>
                    <a:pt x="5287705" y="1608315"/>
                  </a:lnTo>
                  <a:lnTo>
                    <a:pt x="5294160" y="1596923"/>
                  </a:lnTo>
                  <a:lnTo>
                    <a:pt x="5297288" y="1590789"/>
                  </a:lnTo>
                  <a:close/>
                </a:path>
                <a:path w="5441315" h="1869440">
                  <a:moveTo>
                    <a:pt x="3628047" y="1594205"/>
                  </a:moveTo>
                  <a:close/>
                </a:path>
                <a:path w="5441315" h="1869440">
                  <a:moveTo>
                    <a:pt x="5306148" y="1572818"/>
                  </a:moveTo>
                  <a:lnTo>
                    <a:pt x="5292255" y="1572818"/>
                  </a:lnTo>
                  <a:lnTo>
                    <a:pt x="5282882" y="1590968"/>
                  </a:lnTo>
                  <a:lnTo>
                    <a:pt x="5282984" y="1590789"/>
                  </a:lnTo>
                  <a:lnTo>
                    <a:pt x="5297288" y="1590789"/>
                  </a:lnTo>
                  <a:lnTo>
                    <a:pt x="5303558" y="1578495"/>
                  </a:lnTo>
                  <a:lnTo>
                    <a:pt x="5306148" y="1572818"/>
                  </a:lnTo>
                  <a:close/>
                </a:path>
                <a:path w="5441315" h="1869440">
                  <a:moveTo>
                    <a:pt x="5322790" y="1535556"/>
                  </a:moveTo>
                  <a:lnTo>
                    <a:pt x="5309273" y="1535556"/>
                  </a:lnTo>
                  <a:lnTo>
                    <a:pt x="5292210" y="1572905"/>
                  </a:lnTo>
                  <a:lnTo>
                    <a:pt x="5306148" y="1572818"/>
                  </a:lnTo>
                  <a:lnTo>
                    <a:pt x="5320830" y="1540649"/>
                  </a:lnTo>
                  <a:lnTo>
                    <a:pt x="5322790" y="1535556"/>
                  </a:lnTo>
                  <a:close/>
                </a:path>
                <a:path w="5441315" h="1869440">
                  <a:moveTo>
                    <a:pt x="3506000" y="1550225"/>
                  </a:moveTo>
                  <a:close/>
                </a:path>
                <a:path w="5441315" h="1869440">
                  <a:moveTo>
                    <a:pt x="5337483" y="1496669"/>
                  </a:moveTo>
                  <a:lnTo>
                    <a:pt x="5324132" y="1496669"/>
                  </a:lnTo>
                  <a:lnTo>
                    <a:pt x="5309019" y="1535912"/>
                  </a:lnTo>
                  <a:lnTo>
                    <a:pt x="5309273" y="1535556"/>
                  </a:lnTo>
                  <a:lnTo>
                    <a:pt x="5322790" y="1535556"/>
                  </a:lnTo>
                  <a:lnTo>
                    <a:pt x="5336070" y="1501063"/>
                  </a:lnTo>
                  <a:lnTo>
                    <a:pt x="5337483" y="1496669"/>
                  </a:lnTo>
                  <a:close/>
                </a:path>
                <a:path w="5441315" h="1869440">
                  <a:moveTo>
                    <a:pt x="3380203" y="1503286"/>
                  </a:moveTo>
                  <a:close/>
                </a:path>
                <a:path w="5441315" h="1869440">
                  <a:moveTo>
                    <a:pt x="5361545" y="1414411"/>
                  </a:moveTo>
                  <a:lnTo>
                    <a:pt x="5348516" y="1414411"/>
                  </a:lnTo>
                  <a:lnTo>
                    <a:pt x="5337086" y="1456512"/>
                  </a:lnTo>
                  <a:lnTo>
                    <a:pt x="5324005" y="1496997"/>
                  </a:lnTo>
                  <a:lnTo>
                    <a:pt x="5324132" y="1496669"/>
                  </a:lnTo>
                  <a:lnTo>
                    <a:pt x="5337483" y="1496669"/>
                  </a:lnTo>
                  <a:lnTo>
                    <a:pt x="5349278" y="1459991"/>
                  </a:lnTo>
                  <a:lnTo>
                    <a:pt x="5360835" y="1417612"/>
                  </a:lnTo>
                  <a:lnTo>
                    <a:pt x="5361545" y="1414411"/>
                  </a:lnTo>
                  <a:close/>
                </a:path>
                <a:path w="5441315" h="1869440">
                  <a:moveTo>
                    <a:pt x="5337086" y="1456232"/>
                  </a:moveTo>
                  <a:lnTo>
                    <a:pt x="5336996" y="1456512"/>
                  </a:lnTo>
                  <a:lnTo>
                    <a:pt x="5337086" y="1456232"/>
                  </a:lnTo>
                  <a:close/>
                </a:path>
                <a:path w="5441315" h="1869440">
                  <a:moveTo>
                    <a:pt x="3250919" y="1453680"/>
                  </a:moveTo>
                  <a:close/>
                </a:path>
                <a:path w="5441315" h="1869440">
                  <a:moveTo>
                    <a:pt x="5370997" y="1371447"/>
                  </a:moveTo>
                  <a:lnTo>
                    <a:pt x="5358168" y="1371447"/>
                  </a:lnTo>
                  <a:lnTo>
                    <a:pt x="5348389" y="1414691"/>
                  </a:lnTo>
                  <a:lnTo>
                    <a:pt x="5348516" y="1414411"/>
                  </a:lnTo>
                  <a:lnTo>
                    <a:pt x="5361545" y="1414411"/>
                  </a:lnTo>
                  <a:lnTo>
                    <a:pt x="5370487" y="1374127"/>
                  </a:lnTo>
                  <a:lnTo>
                    <a:pt x="5370997" y="1371447"/>
                  </a:lnTo>
                  <a:close/>
                </a:path>
                <a:path w="5441315" h="1869440">
                  <a:moveTo>
                    <a:pt x="3118237" y="1401508"/>
                  </a:moveTo>
                  <a:close/>
                </a:path>
                <a:path w="5441315" h="1869440">
                  <a:moveTo>
                    <a:pt x="5386226" y="1281950"/>
                  </a:moveTo>
                  <a:lnTo>
                    <a:pt x="5373535" y="1281950"/>
                  </a:lnTo>
                  <a:lnTo>
                    <a:pt x="5366423" y="1327378"/>
                  </a:lnTo>
                  <a:lnTo>
                    <a:pt x="5358041" y="1371663"/>
                  </a:lnTo>
                  <a:lnTo>
                    <a:pt x="5358168" y="1371447"/>
                  </a:lnTo>
                  <a:lnTo>
                    <a:pt x="5370997" y="1371447"/>
                  </a:lnTo>
                  <a:lnTo>
                    <a:pt x="5378996" y="1329435"/>
                  </a:lnTo>
                  <a:lnTo>
                    <a:pt x="5385981" y="1283817"/>
                  </a:lnTo>
                  <a:lnTo>
                    <a:pt x="5386226" y="1281950"/>
                  </a:lnTo>
                  <a:close/>
                </a:path>
                <a:path w="5441315" h="1869440">
                  <a:moveTo>
                    <a:pt x="2982348" y="1346758"/>
                  </a:moveTo>
                  <a:close/>
                </a:path>
                <a:path w="5441315" h="1869440">
                  <a:moveTo>
                    <a:pt x="5366423" y="1327175"/>
                  </a:moveTo>
                  <a:lnTo>
                    <a:pt x="5366384" y="1327378"/>
                  </a:lnTo>
                  <a:lnTo>
                    <a:pt x="5366423" y="1327175"/>
                  </a:lnTo>
                  <a:close/>
                </a:path>
                <a:path w="5441315" h="1869440">
                  <a:moveTo>
                    <a:pt x="2843507" y="1289710"/>
                  </a:moveTo>
                  <a:close/>
                </a:path>
                <a:path w="5441315" h="1869440">
                  <a:moveTo>
                    <a:pt x="5397141" y="1188910"/>
                  </a:moveTo>
                  <a:lnTo>
                    <a:pt x="5384457" y="1188910"/>
                  </a:lnTo>
                  <a:lnTo>
                    <a:pt x="5379504" y="1235963"/>
                  </a:lnTo>
                  <a:lnTo>
                    <a:pt x="5373408" y="1282103"/>
                  </a:lnTo>
                  <a:lnTo>
                    <a:pt x="5373535" y="1281950"/>
                  </a:lnTo>
                  <a:lnTo>
                    <a:pt x="5386226" y="1281950"/>
                  </a:lnTo>
                  <a:lnTo>
                    <a:pt x="5392077" y="1237373"/>
                  </a:lnTo>
                  <a:lnTo>
                    <a:pt x="5397030" y="1190180"/>
                  </a:lnTo>
                  <a:lnTo>
                    <a:pt x="5397141" y="1188910"/>
                  </a:lnTo>
                  <a:close/>
                </a:path>
                <a:path w="5441315" h="1869440">
                  <a:moveTo>
                    <a:pt x="5379504" y="1235811"/>
                  </a:moveTo>
                  <a:lnTo>
                    <a:pt x="5379484" y="1235963"/>
                  </a:lnTo>
                  <a:lnTo>
                    <a:pt x="5379504" y="1235811"/>
                  </a:lnTo>
                  <a:close/>
                </a:path>
                <a:path w="5441315" h="1869440">
                  <a:moveTo>
                    <a:pt x="2701709" y="1230388"/>
                  </a:moveTo>
                  <a:close/>
                </a:path>
                <a:path w="5441315" h="1869440">
                  <a:moveTo>
                    <a:pt x="5396326" y="1023096"/>
                  </a:moveTo>
                  <a:lnTo>
                    <a:pt x="5395077" y="1045451"/>
                  </a:lnTo>
                  <a:lnTo>
                    <a:pt x="5392077" y="1093266"/>
                  </a:lnTo>
                  <a:lnTo>
                    <a:pt x="5388521" y="1141387"/>
                  </a:lnTo>
                  <a:lnTo>
                    <a:pt x="5384330" y="1189024"/>
                  </a:lnTo>
                  <a:lnTo>
                    <a:pt x="5397141" y="1188910"/>
                  </a:lnTo>
                  <a:lnTo>
                    <a:pt x="5401221" y="1142364"/>
                  </a:lnTo>
                  <a:lnTo>
                    <a:pt x="5404833" y="1093190"/>
                  </a:lnTo>
                  <a:lnTo>
                    <a:pt x="5407867" y="1044689"/>
                  </a:lnTo>
                  <a:lnTo>
                    <a:pt x="5409026" y="1023787"/>
                  </a:lnTo>
                  <a:lnTo>
                    <a:pt x="5396326" y="1023096"/>
                  </a:lnTo>
                  <a:close/>
                </a:path>
                <a:path w="5441315" h="1869440">
                  <a:moveTo>
                    <a:pt x="2557183" y="1168971"/>
                  </a:moveTo>
                  <a:close/>
                </a:path>
                <a:path w="5441315" h="1869440">
                  <a:moveTo>
                    <a:pt x="5388521" y="1141298"/>
                  </a:moveTo>
                  <a:close/>
                </a:path>
                <a:path w="5441315" h="1869440">
                  <a:moveTo>
                    <a:pt x="2410117" y="1105547"/>
                  </a:moveTo>
                  <a:close/>
                </a:path>
                <a:path w="5441315" h="1869440">
                  <a:moveTo>
                    <a:pt x="5392077" y="1093190"/>
                  </a:moveTo>
                  <a:close/>
                </a:path>
                <a:path w="5441315" h="1869440">
                  <a:moveTo>
                    <a:pt x="5395125" y="1044689"/>
                  </a:moveTo>
                  <a:close/>
                </a:path>
                <a:path w="5441315" h="1869440">
                  <a:moveTo>
                    <a:pt x="5434166" y="1010411"/>
                  </a:moveTo>
                  <a:lnTo>
                    <a:pt x="5397030" y="1010411"/>
                  </a:lnTo>
                  <a:lnTo>
                    <a:pt x="5409730" y="1011110"/>
                  </a:lnTo>
                  <a:lnTo>
                    <a:pt x="5409026" y="1023787"/>
                  </a:lnTo>
                  <a:lnTo>
                    <a:pt x="5440718" y="1025512"/>
                  </a:lnTo>
                  <a:lnTo>
                    <a:pt x="5434166" y="1010411"/>
                  </a:lnTo>
                  <a:close/>
                </a:path>
                <a:path w="5441315" h="1869440">
                  <a:moveTo>
                    <a:pt x="5397030" y="1010411"/>
                  </a:moveTo>
                  <a:lnTo>
                    <a:pt x="5396326" y="1023096"/>
                  </a:lnTo>
                  <a:lnTo>
                    <a:pt x="5409026" y="1023787"/>
                  </a:lnTo>
                  <a:lnTo>
                    <a:pt x="5409730" y="1011110"/>
                  </a:lnTo>
                  <a:lnTo>
                    <a:pt x="5397030" y="1010411"/>
                  </a:lnTo>
                  <a:close/>
                </a:path>
                <a:path w="5441315" h="1869440">
                  <a:moveTo>
                    <a:pt x="5406809" y="947356"/>
                  </a:moveTo>
                  <a:lnTo>
                    <a:pt x="5364645" y="1021372"/>
                  </a:lnTo>
                  <a:lnTo>
                    <a:pt x="5396326" y="1023096"/>
                  </a:lnTo>
                  <a:lnTo>
                    <a:pt x="5397030" y="1010411"/>
                  </a:lnTo>
                  <a:lnTo>
                    <a:pt x="5434166" y="1010411"/>
                  </a:lnTo>
                  <a:lnTo>
                    <a:pt x="5406809" y="947356"/>
                  </a:lnTo>
                  <a:close/>
                </a:path>
                <a:path w="5441315" h="1869440">
                  <a:moveTo>
                    <a:pt x="2108873" y="973264"/>
                  </a:moveTo>
                  <a:close/>
                </a:path>
                <a:path w="5441315" h="1869440">
                  <a:moveTo>
                    <a:pt x="1955076" y="904595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381000"/>
              <a:ext cx="6658356" cy="419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0739" y="-26720"/>
            <a:ext cx="50876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3276600"/>
            <a:ext cx="9144000" cy="3487420"/>
            <a:chOff x="0" y="3276600"/>
            <a:chExt cx="9144000" cy="348742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4200" y="3276600"/>
              <a:ext cx="5925311" cy="1219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800" y="4619244"/>
              <a:ext cx="6115811" cy="5623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257800"/>
              <a:ext cx="2209800" cy="6096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4800" y="5334000"/>
              <a:ext cx="3048000" cy="6187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3600" y="5334000"/>
              <a:ext cx="1447800" cy="4572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3211" y="5334000"/>
              <a:ext cx="894588" cy="61874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00" y="6019798"/>
              <a:ext cx="2590800" cy="74371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7000" y="5963411"/>
              <a:ext cx="895337" cy="7421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3755" y="5914644"/>
              <a:ext cx="5000244" cy="714756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381000"/>
              <a:ext cx="6658356" cy="419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0739" y="-26720"/>
            <a:ext cx="50876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0055" y="381000"/>
            <a:ext cx="7639050" cy="6334125"/>
            <a:chOff x="1210055" y="381000"/>
            <a:chExt cx="7639050" cy="6334125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124200"/>
              <a:ext cx="4657725" cy="6187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9000" y="3745991"/>
              <a:ext cx="5410200" cy="11719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4411" y="381000"/>
              <a:ext cx="2494788" cy="12192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3999" y="4983479"/>
              <a:ext cx="6458711" cy="5135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199" y="5600700"/>
              <a:ext cx="6781800" cy="1104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214627" y="5596128"/>
              <a:ext cx="6791325" cy="1114425"/>
            </a:xfrm>
            <a:custGeom>
              <a:avLst/>
              <a:gdLst/>
              <a:ahLst/>
              <a:cxnLst/>
              <a:rect l="l" t="t" r="r" b="b"/>
              <a:pathLst>
                <a:path w="6791325" h="1114425">
                  <a:moveTo>
                    <a:pt x="0" y="1114044"/>
                  </a:moveTo>
                  <a:lnTo>
                    <a:pt x="6790944" y="1114044"/>
                  </a:lnTo>
                  <a:lnTo>
                    <a:pt x="6790944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" y="3581398"/>
              <a:ext cx="5257800" cy="32765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739" y="192786"/>
            <a:ext cx="508825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BP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for</a:t>
            </a:r>
            <a:r>
              <a:rPr dirty="0" sz="3200" spc="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Multilayer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(With</a:t>
            </a:r>
            <a:r>
              <a:rPr dirty="0" sz="3200" spc="-2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600200" y="2804160"/>
            <a:ext cx="7391400" cy="3672840"/>
            <a:chOff x="1600200" y="2804160"/>
            <a:chExt cx="7391400" cy="367284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4114800"/>
              <a:ext cx="3352800" cy="2362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200" y="2804160"/>
              <a:ext cx="5562600" cy="76352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806194" y="2456434"/>
            <a:ext cx="5038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56205" algn="l"/>
              </a:tabLst>
            </a:pPr>
            <a:r>
              <a:rPr dirty="0" sz="2400" i="1">
                <a:latin typeface="Times New Roman"/>
                <a:cs typeface="Times New Roman"/>
              </a:rPr>
              <a:t>δ</a:t>
            </a:r>
            <a:r>
              <a:rPr dirty="0" baseline="-20833" sz="2400" i="1">
                <a:latin typeface="Times New Roman"/>
                <a:cs typeface="Times New Roman"/>
              </a:rPr>
              <a:t>k</a:t>
            </a:r>
            <a:r>
              <a:rPr dirty="0" baseline="-20833" sz="2400" spc="-22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(n)=e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(n)φ’(v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(n))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baseline="5787" sz="3600">
                <a:latin typeface="Times New Roman"/>
                <a:cs typeface="Times New Roman"/>
              </a:rPr>
              <a:t>for</a:t>
            </a:r>
            <a:r>
              <a:rPr dirty="0" baseline="5787" sz="3600" spc="-22">
                <a:latin typeface="Times New Roman"/>
                <a:cs typeface="Times New Roman"/>
              </a:rPr>
              <a:t> </a:t>
            </a:r>
            <a:r>
              <a:rPr dirty="0" baseline="5787" sz="3600" i="1">
                <a:latin typeface="Times New Roman"/>
                <a:cs typeface="Times New Roman"/>
              </a:rPr>
              <a:t>k</a:t>
            </a:r>
            <a:r>
              <a:rPr dirty="0" baseline="5787" sz="3600" spc="-15" i="1">
                <a:latin typeface="Times New Roman"/>
                <a:cs typeface="Times New Roman"/>
              </a:rPr>
              <a:t> </a:t>
            </a:r>
            <a:r>
              <a:rPr dirty="0" baseline="5787" sz="3600">
                <a:latin typeface="Times New Roman"/>
                <a:cs typeface="Times New Roman"/>
              </a:rPr>
              <a:t>output</a:t>
            </a:r>
            <a:r>
              <a:rPr dirty="0" baseline="5787" sz="3600" spc="-44">
                <a:latin typeface="Times New Roman"/>
                <a:cs typeface="Times New Roman"/>
              </a:rPr>
              <a:t> </a:t>
            </a:r>
            <a:r>
              <a:rPr dirty="0" baseline="5787" sz="3600" spc="-15">
                <a:latin typeface="Times New Roman"/>
                <a:cs typeface="Times New Roman"/>
              </a:rPr>
              <a:t>neuron</a:t>
            </a:r>
            <a:endParaRPr baseline="5787" sz="36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514855" y="1310639"/>
            <a:ext cx="5809615" cy="1123315"/>
            <a:chOff x="1514855" y="1310639"/>
            <a:chExt cx="5809615" cy="112331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999" y="1319783"/>
              <a:ext cx="5791200" cy="1104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19427" y="1315211"/>
              <a:ext cx="5800725" cy="1114425"/>
            </a:xfrm>
            <a:custGeom>
              <a:avLst/>
              <a:gdLst/>
              <a:ahLst/>
              <a:cxnLst/>
              <a:rect l="l" t="t" r="r" b="b"/>
              <a:pathLst>
                <a:path w="5800725" h="1114425">
                  <a:moveTo>
                    <a:pt x="0" y="1114044"/>
                  </a:moveTo>
                  <a:lnTo>
                    <a:pt x="5800344" y="1114044"/>
                  </a:lnTo>
                  <a:lnTo>
                    <a:pt x="5800344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882394" y="689201"/>
            <a:ext cx="2960370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10" i="1">
                <a:latin typeface="Times New Roman"/>
                <a:cs typeface="Times New Roman"/>
              </a:rPr>
              <a:t>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r>
              <a:rPr dirty="0" sz="2800" spc="-10" i="1">
                <a:latin typeface="Times New Roman"/>
                <a:cs typeface="Times New Roman"/>
              </a:rPr>
              <a:t>(t+1)=w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r>
              <a:rPr dirty="0" sz="2800" spc="-10" i="1">
                <a:latin typeface="Times New Roman"/>
                <a:cs typeface="Times New Roman"/>
              </a:rPr>
              <a:t>(t)+</a:t>
            </a:r>
            <a:r>
              <a:rPr dirty="0" sz="2950" spc="-10" i="1">
                <a:latin typeface="Symbol"/>
                <a:cs typeface="Symbol"/>
              </a:rPr>
              <a:t></a:t>
            </a:r>
            <a:r>
              <a:rPr dirty="0" sz="2800" spc="-10" i="1">
                <a:latin typeface="Times New Roman"/>
                <a:cs typeface="Times New Roman"/>
              </a:rPr>
              <a:t>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159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</a:rPr>
              <a:t>Dr.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Md.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Aminul</a:t>
            </a:r>
            <a:r>
              <a:rPr dirty="0" sz="2800" spc="-5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Haque</a:t>
            </a:r>
            <a:r>
              <a:rPr dirty="0" sz="2800" spc="-40">
                <a:solidFill>
                  <a:srgbClr val="0000FF"/>
                </a:solidFill>
              </a:rPr>
              <a:t> </a:t>
            </a:r>
            <a:r>
              <a:rPr dirty="0" sz="2800" spc="-10">
                <a:solidFill>
                  <a:srgbClr val="0000FF"/>
                </a:solidFill>
              </a:rPr>
              <a:t>Akhand </a:t>
            </a:r>
            <a:r>
              <a:rPr dirty="0" sz="2800">
                <a:solidFill>
                  <a:srgbClr val="0000FF"/>
                </a:solidFill>
              </a:rPr>
              <a:t>Dept.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of</a:t>
            </a:r>
            <a:r>
              <a:rPr dirty="0" sz="2800" spc="-3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CSE,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 spc="-25">
                <a:solidFill>
                  <a:srgbClr val="0000FF"/>
                </a:solidFill>
              </a:rPr>
              <a:t>SUB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889812" y="2331847"/>
            <a:ext cx="7509509" cy="559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Introduction</a:t>
            </a:r>
            <a:r>
              <a:rPr dirty="0" sz="35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3500" spc="-1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Pattern</a:t>
            </a:r>
            <a:r>
              <a:rPr dirty="0" sz="3500" spc="-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3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84021" y="1288161"/>
            <a:ext cx="7337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MCSE</a:t>
            </a:r>
            <a:r>
              <a:rPr dirty="0" sz="2800" spc="-8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666:Pattern</a:t>
            </a:r>
            <a:r>
              <a:rPr dirty="0" sz="2800" spc="-8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Speech</a:t>
            </a:r>
            <a:r>
              <a:rPr dirty="0" sz="2800" spc="-6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C1C1C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818376" y="2102865"/>
              <a:ext cx="480059" cy="3604260"/>
            </a:xfrm>
            <a:custGeom>
              <a:avLst/>
              <a:gdLst/>
              <a:ahLst/>
              <a:cxnLst/>
              <a:rect l="l" t="t" r="r" b="b"/>
              <a:pathLst>
                <a:path w="480059" h="3604260">
                  <a:moveTo>
                    <a:pt x="461772" y="38354"/>
                  </a:moveTo>
                  <a:lnTo>
                    <a:pt x="385699" y="0"/>
                  </a:lnTo>
                  <a:lnTo>
                    <a:pt x="385584" y="31711"/>
                  </a:lnTo>
                  <a:lnTo>
                    <a:pt x="0" y="30480"/>
                  </a:lnTo>
                  <a:lnTo>
                    <a:pt x="0" y="43180"/>
                  </a:lnTo>
                  <a:lnTo>
                    <a:pt x="385546" y="44411"/>
                  </a:lnTo>
                  <a:lnTo>
                    <a:pt x="385445" y="76200"/>
                  </a:lnTo>
                  <a:lnTo>
                    <a:pt x="449465" y="44450"/>
                  </a:lnTo>
                  <a:lnTo>
                    <a:pt x="461772" y="38354"/>
                  </a:lnTo>
                  <a:close/>
                </a:path>
                <a:path w="480059" h="3604260">
                  <a:moveTo>
                    <a:pt x="480060" y="3566414"/>
                  </a:moveTo>
                  <a:lnTo>
                    <a:pt x="403987" y="3528060"/>
                  </a:lnTo>
                  <a:lnTo>
                    <a:pt x="403872" y="3559810"/>
                  </a:lnTo>
                  <a:lnTo>
                    <a:pt x="18288" y="3558540"/>
                  </a:lnTo>
                  <a:lnTo>
                    <a:pt x="18288" y="3571240"/>
                  </a:lnTo>
                  <a:lnTo>
                    <a:pt x="403834" y="3572510"/>
                  </a:lnTo>
                  <a:lnTo>
                    <a:pt x="403733" y="3604260"/>
                  </a:lnTo>
                  <a:lnTo>
                    <a:pt x="467677" y="3572548"/>
                  </a:lnTo>
                  <a:lnTo>
                    <a:pt x="480060" y="3566414"/>
                  </a:lnTo>
                  <a:close/>
                </a:path>
                <a:path w="480059" h="3604260">
                  <a:moveTo>
                    <a:pt x="480060" y="1387094"/>
                  </a:moveTo>
                  <a:lnTo>
                    <a:pt x="403987" y="1348740"/>
                  </a:lnTo>
                  <a:lnTo>
                    <a:pt x="403872" y="1380451"/>
                  </a:lnTo>
                  <a:lnTo>
                    <a:pt x="18288" y="1379220"/>
                  </a:lnTo>
                  <a:lnTo>
                    <a:pt x="18288" y="1391920"/>
                  </a:lnTo>
                  <a:lnTo>
                    <a:pt x="403834" y="1393151"/>
                  </a:lnTo>
                  <a:lnTo>
                    <a:pt x="403733" y="1424940"/>
                  </a:lnTo>
                  <a:lnTo>
                    <a:pt x="467753" y="1393190"/>
                  </a:lnTo>
                  <a:lnTo>
                    <a:pt x="480060" y="138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74947" y="1874520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198119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5"/>
                  </a:lnTo>
                  <a:lnTo>
                    <a:pt x="4022" y="327762"/>
                  </a:lnTo>
                  <a:lnTo>
                    <a:pt x="15561" y="378964"/>
                  </a:lnTo>
                  <a:lnTo>
                    <a:pt x="33821" y="425301"/>
                  </a:lnTo>
                  <a:lnTo>
                    <a:pt x="58007" y="465677"/>
                  </a:lnTo>
                  <a:lnTo>
                    <a:pt x="87324" y="498992"/>
                  </a:lnTo>
                  <a:lnTo>
                    <a:pt x="120979" y="524148"/>
                  </a:lnTo>
                  <a:lnTo>
                    <a:pt x="158176" y="540048"/>
                  </a:lnTo>
                  <a:lnTo>
                    <a:pt x="198119" y="545591"/>
                  </a:lnTo>
                  <a:lnTo>
                    <a:pt x="238063" y="540048"/>
                  </a:lnTo>
                  <a:lnTo>
                    <a:pt x="275260" y="524148"/>
                  </a:lnTo>
                  <a:lnTo>
                    <a:pt x="308915" y="498992"/>
                  </a:lnTo>
                  <a:lnTo>
                    <a:pt x="338232" y="465677"/>
                  </a:lnTo>
                  <a:lnTo>
                    <a:pt x="362418" y="425301"/>
                  </a:lnTo>
                  <a:lnTo>
                    <a:pt x="380678" y="378964"/>
                  </a:lnTo>
                  <a:lnTo>
                    <a:pt x="392217" y="327762"/>
                  </a:lnTo>
                  <a:lnTo>
                    <a:pt x="396239" y="272795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774947" y="1874520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0" y="272795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19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39" y="272795"/>
                  </a:lnTo>
                  <a:lnTo>
                    <a:pt x="392217" y="327762"/>
                  </a:lnTo>
                  <a:lnTo>
                    <a:pt x="380678" y="378964"/>
                  </a:lnTo>
                  <a:lnTo>
                    <a:pt x="362418" y="425301"/>
                  </a:lnTo>
                  <a:lnTo>
                    <a:pt x="338232" y="465677"/>
                  </a:lnTo>
                  <a:lnTo>
                    <a:pt x="308915" y="498992"/>
                  </a:lnTo>
                  <a:lnTo>
                    <a:pt x="275260" y="524148"/>
                  </a:lnTo>
                  <a:lnTo>
                    <a:pt x="238063" y="540048"/>
                  </a:lnTo>
                  <a:lnTo>
                    <a:pt x="198119" y="545591"/>
                  </a:lnTo>
                  <a:lnTo>
                    <a:pt x="158176" y="540048"/>
                  </a:lnTo>
                  <a:lnTo>
                    <a:pt x="120979" y="524148"/>
                  </a:lnTo>
                  <a:lnTo>
                    <a:pt x="87324" y="498992"/>
                  </a:lnTo>
                  <a:lnTo>
                    <a:pt x="58007" y="465677"/>
                  </a:lnTo>
                  <a:lnTo>
                    <a:pt x="33821" y="425301"/>
                  </a:lnTo>
                  <a:lnTo>
                    <a:pt x="15561" y="378964"/>
                  </a:lnTo>
                  <a:lnTo>
                    <a:pt x="4022" y="327762"/>
                  </a:lnTo>
                  <a:lnTo>
                    <a:pt x="0" y="27279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77996" y="3209544"/>
              <a:ext cx="396240" cy="542925"/>
            </a:xfrm>
            <a:custGeom>
              <a:avLst/>
              <a:gdLst/>
              <a:ahLst/>
              <a:cxnLst/>
              <a:rect l="l" t="t" r="r" b="b"/>
              <a:pathLst>
                <a:path w="396239" h="542925">
                  <a:moveTo>
                    <a:pt x="198119" y="0"/>
                  </a:moveTo>
                  <a:lnTo>
                    <a:pt x="158176" y="5509"/>
                  </a:lnTo>
                  <a:lnTo>
                    <a:pt x="120979" y="21312"/>
                  </a:lnTo>
                  <a:lnTo>
                    <a:pt x="87324" y="46318"/>
                  </a:lnTo>
                  <a:lnTo>
                    <a:pt x="58007" y="79438"/>
                  </a:lnTo>
                  <a:lnTo>
                    <a:pt x="33821" y="119583"/>
                  </a:lnTo>
                  <a:lnTo>
                    <a:pt x="15561" y="165663"/>
                  </a:lnTo>
                  <a:lnTo>
                    <a:pt x="4022" y="216589"/>
                  </a:lnTo>
                  <a:lnTo>
                    <a:pt x="0" y="271271"/>
                  </a:lnTo>
                  <a:lnTo>
                    <a:pt x="4022" y="325954"/>
                  </a:lnTo>
                  <a:lnTo>
                    <a:pt x="15561" y="376880"/>
                  </a:lnTo>
                  <a:lnTo>
                    <a:pt x="33821" y="422960"/>
                  </a:lnTo>
                  <a:lnTo>
                    <a:pt x="58007" y="463105"/>
                  </a:lnTo>
                  <a:lnTo>
                    <a:pt x="87324" y="496225"/>
                  </a:lnTo>
                  <a:lnTo>
                    <a:pt x="120979" y="521231"/>
                  </a:lnTo>
                  <a:lnTo>
                    <a:pt x="158176" y="537034"/>
                  </a:lnTo>
                  <a:lnTo>
                    <a:pt x="198119" y="542543"/>
                  </a:lnTo>
                  <a:lnTo>
                    <a:pt x="238063" y="537034"/>
                  </a:lnTo>
                  <a:lnTo>
                    <a:pt x="275260" y="521231"/>
                  </a:lnTo>
                  <a:lnTo>
                    <a:pt x="308915" y="496225"/>
                  </a:lnTo>
                  <a:lnTo>
                    <a:pt x="338232" y="463105"/>
                  </a:lnTo>
                  <a:lnTo>
                    <a:pt x="362418" y="422960"/>
                  </a:lnTo>
                  <a:lnTo>
                    <a:pt x="380678" y="376880"/>
                  </a:lnTo>
                  <a:lnTo>
                    <a:pt x="392217" y="325954"/>
                  </a:lnTo>
                  <a:lnTo>
                    <a:pt x="396239" y="271271"/>
                  </a:lnTo>
                  <a:lnTo>
                    <a:pt x="392217" y="216589"/>
                  </a:lnTo>
                  <a:lnTo>
                    <a:pt x="380678" y="165663"/>
                  </a:lnTo>
                  <a:lnTo>
                    <a:pt x="362418" y="119583"/>
                  </a:lnTo>
                  <a:lnTo>
                    <a:pt x="338232" y="79438"/>
                  </a:lnTo>
                  <a:lnTo>
                    <a:pt x="308915" y="46318"/>
                  </a:lnTo>
                  <a:lnTo>
                    <a:pt x="275260" y="21312"/>
                  </a:lnTo>
                  <a:lnTo>
                    <a:pt x="238063" y="550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77996" y="3209544"/>
              <a:ext cx="396240" cy="542925"/>
            </a:xfrm>
            <a:custGeom>
              <a:avLst/>
              <a:gdLst/>
              <a:ahLst/>
              <a:cxnLst/>
              <a:rect l="l" t="t" r="r" b="b"/>
              <a:pathLst>
                <a:path w="396239" h="542925">
                  <a:moveTo>
                    <a:pt x="0" y="271271"/>
                  </a:moveTo>
                  <a:lnTo>
                    <a:pt x="4022" y="216589"/>
                  </a:lnTo>
                  <a:lnTo>
                    <a:pt x="15561" y="165663"/>
                  </a:lnTo>
                  <a:lnTo>
                    <a:pt x="33821" y="119583"/>
                  </a:lnTo>
                  <a:lnTo>
                    <a:pt x="58007" y="79438"/>
                  </a:lnTo>
                  <a:lnTo>
                    <a:pt x="87324" y="46318"/>
                  </a:lnTo>
                  <a:lnTo>
                    <a:pt x="120979" y="21312"/>
                  </a:lnTo>
                  <a:lnTo>
                    <a:pt x="158176" y="5509"/>
                  </a:lnTo>
                  <a:lnTo>
                    <a:pt x="198119" y="0"/>
                  </a:lnTo>
                  <a:lnTo>
                    <a:pt x="238063" y="5509"/>
                  </a:lnTo>
                  <a:lnTo>
                    <a:pt x="275260" y="21312"/>
                  </a:lnTo>
                  <a:lnTo>
                    <a:pt x="308915" y="46318"/>
                  </a:lnTo>
                  <a:lnTo>
                    <a:pt x="338232" y="79438"/>
                  </a:lnTo>
                  <a:lnTo>
                    <a:pt x="362418" y="119583"/>
                  </a:lnTo>
                  <a:lnTo>
                    <a:pt x="380678" y="165663"/>
                  </a:lnTo>
                  <a:lnTo>
                    <a:pt x="392217" y="216589"/>
                  </a:lnTo>
                  <a:lnTo>
                    <a:pt x="396239" y="271271"/>
                  </a:lnTo>
                  <a:lnTo>
                    <a:pt x="392217" y="325954"/>
                  </a:lnTo>
                  <a:lnTo>
                    <a:pt x="380678" y="376880"/>
                  </a:lnTo>
                  <a:lnTo>
                    <a:pt x="362418" y="422960"/>
                  </a:lnTo>
                  <a:lnTo>
                    <a:pt x="338232" y="463105"/>
                  </a:lnTo>
                  <a:lnTo>
                    <a:pt x="308915" y="496225"/>
                  </a:lnTo>
                  <a:lnTo>
                    <a:pt x="275260" y="521231"/>
                  </a:lnTo>
                  <a:lnTo>
                    <a:pt x="238063" y="537034"/>
                  </a:lnTo>
                  <a:lnTo>
                    <a:pt x="198119" y="542543"/>
                  </a:lnTo>
                  <a:lnTo>
                    <a:pt x="158176" y="537034"/>
                  </a:lnTo>
                  <a:lnTo>
                    <a:pt x="120979" y="521231"/>
                  </a:lnTo>
                  <a:lnTo>
                    <a:pt x="87324" y="496225"/>
                  </a:lnTo>
                  <a:lnTo>
                    <a:pt x="58007" y="463105"/>
                  </a:lnTo>
                  <a:lnTo>
                    <a:pt x="33821" y="422960"/>
                  </a:lnTo>
                  <a:lnTo>
                    <a:pt x="15561" y="376880"/>
                  </a:lnTo>
                  <a:lnTo>
                    <a:pt x="4022" y="325954"/>
                  </a:lnTo>
                  <a:lnTo>
                    <a:pt x="0" y="271271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77996" y="5388864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198119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6"/>
                  </a:lnTo>
                  <a:lnTo>
                    <a:pt x="4022" y="327773"/>
                  </a:lnTo>
                  <a:lnTo>
                    <a:pt x="15561" y="378980"/>
                  </a:lnTo>
                  <a:lnTo>
                    <a:pt x="33821" y="425318"/>
                  </a:lnTo>
                  <a:lnTo>
                    <a:pt x="58007" y="465691"/>
                  </a:lnTo>
                  <a:lnTo>
                    <a:pt x="87324" y="499002"/>
                  </a:lnTo>
                  <a:lnTo>
                    <a:pt x="120979" y="524154"/>
                  </a:lnTo>
                  <a:lnTo>
                    <a:pt x="158176" y="540049"/>
                  </a:lnTo>
                  <a:lnTo>
                    <a:pt x="198119" y="545592"/>
                  </a:lnTo>
                  <a:lnTo>
                    <a:pt x="238063" y="540049"/>
                  </a:lnTo>
                  <a:lnTo>
                    <a:pt x="275260" y="524154"/>
                  </a:lnTo>
                  <a:lnTo>
                    <a:pt x="308915" y="499002"/>
                  </a:lnTo>
                  <a:lnTo>
                    <a:pt x="338232" y="465691"/>
                  </a:lnTo>
                  <a:lnTo>
                    <a:pt x="362418" y="425318"/>
                  </a:lnTo>
                  <a:lnTo>
                    <a:pt x="380678" y="378980"/>
                  </a:lnTo>
                  <a:lnTo>
                    <a:pt x="392217" y="327773"/>
                  </a:lnTo>
                  <a:lnTo>
                    <a:pt x="396239" y="272796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777996" y="5388864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0" y="272796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19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39" y="272796"/>
                  </a:lnTo>
                  <a:lnTo>
                    <a:pt x="392217" y="327773"/>
                  </a:lnTo>
                  <a:lnTo>
                    <a:pt x="380678" y="378980"/>
                  </a:lnTo>
                  <a:lnTo>
                    <a:pt x="362418" y="425318"/>
                  </a:lnTo>
                  <a:lnTo>
                    <a:pt x="338232" y="465691"/>
                  </a:lnTo>
                  <a:lnTo>
                    <a:pt x="308915" y="499002"/>
                  </a:lnTo>
                  <a:lnTo>
                    <a:pt x="275260" y="524154"/>
                  </a:lnTo>
                  <a:lnTo>
                    <a:pt x="238063" y="540049"/>
                  </a:lnTo>
                  <a:lnTo>
                    <a:pt x="198119" y="545592"/>
                  </a:lnTo>
                  <a:lnTo>
                    <a:pt x="158176" y="540049"/>
                  </a:lnTo>
                  <a:lnTo>
                    <a:pt x="120979" y="524154"/>
                  </a:lnTo>
                  <a:lnTo>
                    <a:pt x="87324" y="499002"/>
                  </a:lnTo>
                  <a:lnTo>
                    <a:pt x="58007" y="465691"/>
                  </a:lnTo>
                  <a:lnTo>
                    <a:pt x="33821" y="425318"/>
                  </a:lnTo>
                  <a:lnTo>
                    <a:pt x="15561" y="378980"/>
                  </a:lnTo>
                  <a:lnTo>
                    <a:pt x="4022" y="327773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35852" y="1847088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198881" y="0"/>
                  </a:moveTo>
                  <a:lnTo>
                    <a:pt x="158795" y="5543"/>
                  </a:lnTo>
                  <a:lnTo>
                    <a:pt x="121461" y="21443"/>
                  </a:lnTo>
                  <a:lnTo>
                    <a:pt x="87678" y="46599"/>
                  </a:lnTo>
                  <a:lnTo>
                    <a:pt x="58245" y="79914"/>
                  </a:lnTo>
                  <a:lnTo>
                    <a:pt x="33961" y="120290"/>
                  </a:lnTo>
                  <a:lnTo>
                    <a:pt x="15626" y="166627"/>
                  </a:lnTo>
                  <a:lnTo>
                    <a:pt x="4039" y="217829"/>
                  </a:lnTo>
                  <a:lnTo>
                    <a:pt x="0" y="272796"/>
                  </a:lnTo>
                  <a:lnTo>
                    <a:pt x="4039" y="327762"/>
                  </a:lnTo>
                  <a:lnTo>
                    <a:pt x="15626" y="378964"/>
                  </a:lnTo>
                  <a:lnTo>
                    <a:pt x="33961" y="425301"/>
                  </a:lnTo>
                  <a:lnTo>
                    <a:pt x="58245" y="465677"/>
                  </a:lnTo>
                  <a:lnTo>
                    <a:pt x="87678" y="498992"/>
                  </a:lnTo>
                  <a:lnTo>
                    <a:pt x="121461" y="524148"/>
                  </a:lnTo>
                  <a:lnTo>
                    <a:pt x="158795" y="540048"/>
                  </a:lnTo>
                  <a:lnTo>
                    <a:pt x="198881" y="545591"/>
                  </a:lnTo>
                  <a:lnTo>
                    <a:pt x="238968" y="540048"/>
                  </a:lnTo>
                  <a:lnTo>
                    <a:pt x="276302" y="524148"/>
                  </a:lnTo>
                  <a:lnTo>
                    <a:pt x="310085" y="498992"/>
                  </a:lnTo>
                  <a:lnTo>
                    <a:pt x="339518" y="465677"/>
                  </a:lnTo>
                  <a:lnTo>
                    <a:pt x="363802" y="425301"/>
                  </a:lnTo>
                  <a:lnTo>
                    <a:pt x="382137" y="378964"/>
                  </a:lnTo>
                  <a:lnTo>
                    <a:pt x="393724" y="327762"/>
                  </a:lnTo>
                  <a:lnTo>
                    <a:pt x="397764" y="272796"/>
                  </a:lnTo>
                  <a:lnTo>
                    <a:pt x="393724" y="217829"/>
                  </a:lnTo>
                  <a:lnTo>
                    <a:pt x="382137" y="166627"/>
                  </a:lnTo>
                  <a:lnTo>
                    <a:pt x="363802" y="120290"/>
                  </a:lnTo>
                  <a:lnTo>
                    <a:pt x="339518" y="79914"/>
                  </a:lnTo>
                  <a:lnTo>
                    <a:pt x="310085" y="46599"/>
                  </a:lnTo>
                  <a:lnTo>
                    <a:pt x="276302" y="21443"/>
                  </a:lnTo>
                  <a:lnTo>
                    <a:pt x="238968" y="5543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35852" y="1847088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0" y="272796"/>
                  </a:moveTo>
                  <a:lnTo>
                    <a:pt x="4039" y="217829"/>
                  </a:lnTo>
                  <a:lnTo>
                    <a:pt x="15626" y="166627"/>
                  </a:lnTo>
                  <a:lnTo>
                    <a:pt x="33961" y="120290"/>
                  </a:lnTo>
                  <a:lnTo>
                    <a:pt x="58245" y="79914"/>
                  </a:lnTo>
                  <a:lnTo>
                    <a:pt x="87678" y="46599"/>
                  </a:lnTo>
                  <a:lnTo>
                    <a:pt x="121461" y="21443"/>
                  </a:lnTo>
                  <a:lnTo>
                    <a:pt x="158795" y="5543"/>
                  </a:lnTo>
                  <a:lnTo>
                    <a:pt x="198881" y="0"/>
                  </a:lnTo>
                  <a:lnTo>
                    <a:pt x="238968" y="5543"/>
                  </a:lnTo>
                  <a:lnTo>
                    <a:pt x="276302" y="21443"/>
                  </a:lnTo>
                  <a:lnTo>
                    <a:pt x="310085" y="46599"/>
                  </a:lnTo>
                  <a:lnTo>
                    <a:pt x="339518" y="79914"/>
                  </a:lnTo>
                  <a:lnTo>
                    <a:pt x="363802" y="120290"/>
                  </a:lnTo>
                  <a:lnTo>
                    <a:pt x="382137" y="166627"/>
                  </a:lnTo>
                  <a:lnTo>
                    <a:pt x="393724" y="217829"/>
                  </a:lnTo>
                  <a:lnTo>
                    <a:pt x="397764" y="272796"/>
                  </a:lnTo>
                  <a:lnTo>
                    <a:pt x="393724" y="327762"/>
                  </a:lnTo>
                  <a:lnTo>
                    <a:pt x="382137" y="378964"/>
                  </a:lnTo>
                  <a:lnTo>
                    <a:pt x="363802" y="425301"/>
                  </a:lnTo>
                  <a:lnTo>
                    <a:pt x="339518" y="465677"/>
                  </a:lnTo>
                  <a:lnTo>
                    <a:pt x="310085" y="498992"/>
                  </a:lnTo>
                  <a:lnTo>
                    <a:pt x="276302" y="524148"/>
                  </a:lnTo>
                  <a:lnTo>
                    <a:pt x="238968" y="540048"/>
                  </a:lnTo>
                  <a:lnTo>
                    <a:pt x="198881" y="545591"/>
                  </a:lnTo>
                  <a:lnTo>
                    <a:pt x="158795" y="540048"/>
                  </a:lnTo>
                  <a:lnTo>
                    <a:pt x="121461" y="524148"/>
                  </a:lnTo>
                  <a:lnTo>
                    <a:pt x="87678" y="498992"/>
                  </a:lnTo>
                  <a:lnTo>
                    <a:pt x="58245" y="465677"/>
                  </a:lnTo>
                  <a:lnTo>
                    <a:pt x="33961" y="425301"/>
                  </a:lnTo>
                  <a:lnTo>
                    <a:pt x="15626" y="378964"/>
                  </a:lnTo>
                  <a:lnTo>
                    <a:pt x="4039" y="327762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440423" y="3226307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40" h="546100">
                  <a:moveTo>
                    <a:pt x="198120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5"/>
                  </a:lnTo>
                  <a:lnTo>
                    <a:pt x="4022" y="327762"/>
                  </a:lnTo>
                  <a:lnTo>
                    <a:pt x="15561" y="378964"/>
                  </a:lnTo>
                  <a:lnTo>
                    <a:pt x="33821" y="425301"/>
                  </a:lnTo>
                  <a:lnTo>
                    <a:pt x="58007" y="465677"/>
                  </a:lnTo>
                  <a:lnTo>
                    <a:pt x="87324" y="498992"/>
                  </a:lnTo>
                  <a:lnTo>
                    <a:pt x="120979" y="524148"/>
                  </a:lnTo>
                  <a:lnTo>
                    <a:pt x="158176" y="540048"/>
                  </a:lnTo>
                  <a:lnTo>
                    <a:pt x="198120" y="545591"/>
                  </a:lnTo>
                  <a:lnTo>
                    <a:pt x="238063" y="540048"/>
                  </a:lnTo>
                  <a:lnTo>
                    <a:pt x="275260" y="524148"/>
                  </a:lnTo>
                  <a:lnTo>
                    <a:pt x="308915" y="498992"/>
                  </a:lnTo>
                  <a:lnTo>
                    <a:pt x="338232" y="465677"/>
                  </a:lnTo>
                  <a:lnTo>
                    <a:pt x="362418" y="425301"/>
                  </a:lnTo>
                  <a:lnTo>
                    <a:pt x="380678" y="378964"/>
                  </a:lnTo>
                  <a:lnTo>
                    <a:pt x="392217" y="327762"/>
                  </a:lnTo>
                  <a:lnTo>
                    <a:pt x="396240" y="272795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440423" y="3226307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40" h="546100">
                  <a:moveTo>
                    <a:pt x="0" y="272795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20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40" y="272795"/>
                  </a:lnTo>
                  <a:lnTo>
                    <a:pt x="392217" y="327762"/>
                  </a:lnTo>
                  <a:lnTo>
                    <a:pt x="380678" y="378964"/>
                  </a:lnTo>
                  <a:lnTo>
                    <a:pt x="362418" y="425301"/>
                  </a:lnTo>
                  <a:lnTo>
                    <a:pt x="338232" y="465677"/>
                  </a:lnTo>
                  <a:lnTo>
                    <a:pt x="308915" y="498992"/>
                  </a:lnTo>
                  <a:lnTo>
                    <a:pt x="275260" y="524148"/>
                  </a:lnTo>
                  <a:lnTo>
                    <a:pt x="238063" y="540048"/>
                  </a:lnTo>
                  <a:lnTo>
                    <a:pt x="198120" y="545591"/>
                  </a:lnTo>
                  <a:lnTo>
                    <a:pt x="158176" y="540048"/>
                  </a:lnTo>
                  <a:lnTo>
                    <a:pt x="120979" y="524148"/>
                  </a:lnTo>
                  <a:lnTo>
                    <a:pt x="87324" y="498992"/>
                  </a:lnTo>
                  <a:lnTo>
                    <a:pt x="58007" y="465677"/>
                  </a:lnTo>
                  <a:lnTo>
                    <a:pt x="33821" y="425301"/>
                  </a:lnTo>
                  <a:lnTo>
                    <a:pt x="15561" y="378964"/>
                  </a:lnTo>
                  <a:lnTo>
                    <a:pt x="4022" y="327762"/>
                  </a:lnTo>
                  <a:lnTo>
                    <a:pt x="0" y="27279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435852" y="5401055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198881" y="0"/>
                  </a:moveTo>
                  <a:lnTo>
                    <a:pt x="158795" y="5543"/>
                  </a:lnTo>
                  <a:lnTo>
                    <a:pt x="121461" y="21443"/>
                  </a:lnTo>
                  <a:lnTo>
                    <a:pt x="87678" y="46599"/>
                  </a:lnTo>
                  <a:lnTo>
                    <a:pt x="58245" y="79914"/>
                  </a:lnTo>
                  <a:lnTo>
                    <a:pt x="33961" y="120290"/>
                  </a:lnTo>
                  <a:lnTo>
                    <a:pt x="15626" y="166627"/>
                  </a:lnTo>
                  <a:lnTo>
                    <a:pt x="4039" y="217829"/>
                  </a:lnTo>
                  <a:lnTo>
                    <a:pt x="0" y="272796"/>
                  </a:lnTo>
                  <a:lnTo>
                    <a:pt x="4039" y="327773"/>
                  </a:lnTo>
                  <a:lnTo>
                    <a:pt x="15626" y="378980"/>
                  </a:lnTo>
                  <a:lnTo>
                    <a:pt x="33961" y="425318"/>
                  </a:lnTo>
                  <a:lnTo>
                    <a:pt x="58245" y="465691"/>
                  </a:lnTo>
                  <a:lnTo>
                    <a:pt x="87678" y="499002"/>
                  </a:lnTo>
                  <a:lnTo>
                    <a:pt x="121461" y="524154"/>
                  </a:lnTo>
                  <a:lnTo>
                    <a:pt x="158795" y="540049"/>
                  </a:lnTo>
                  <a:lnTo>
                    <a:pt x="198881" y="545592"/>
                  </a:lnTo>
                  <a:lnTo>
                    <a:pt x="238968" y="540049"/>
                  </a:lnTo>
                  <a:lnTo>
                    <a:pt x="276302" y="524154"/>
                  </a:lnTo>
                  <a:lnTo>
                    <a:pt x="310085" y="499002"/>
                  </a:lnTo>
                  <a:lnTo>
                    <a:pt x="339518" y="465691"/>
                  </a:lnTo>
                  <a:lnTo>
                    <a:pt x="363802" y="425318"/>
                  </a:lnTo>
                  <a:lnTo>
                    <a:pt x="382137" y="378980"/>
                  </a:lnTo>
                  <a:lnTo>
                    <a:pt x="393724" y="327773"/>
                  </a:lnTo>
                  <a:lnTo>
                    <a:pt x="397764" y="272796"/>
                  </a:lnTo>
                  <a:lnTo>
                    <a:pt x="393724" y="217829"/>
                  </a:lnTo>
                  <a:lnTo>
                    <a:pt x="382137" y="166627"/>
                  </a:lnTo>
                  <a:lnTo>
                    <a:pt x="363802" y="120290"/>
                  </a:lnTo>
                  <a:lnTo>
                    <a:pt x="339518" y="79914"/>
                  </a:lnTo>
                  <a:lnTo>
                    <a:pt x="310085" y="46599"/>
                  </a:lnTo>
                  <a:lnTo>
                    <a:pt x="276302" y="21443"/>
                  </a:lnTo>
                  <a:lnTo>
                    <a:pt x="238968" y="5543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435852" y="5401055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0" y="272796"/>
                  </a:moveTo>
                  <a:lnTo>
                    <a:pt x="4039" y="217829"/>
                  </a:lnTo>
                  <a:lnTo>
                    <a:pt x="15626" y="166627"/>
                  </a:lnTo>
                  <a:lnTo>
                    <a:pt x="33961" y="120290"/>
                  </a:lnTo>
                  <a:lnTo>
                    <a:pt x="58245" y="79914"/>
                  </a:lnTo>
                  <a:lnTo>
                    <a:pt x="87678" y="46599"/>
                  </a:lnTo>
                  <a:lnTo>
                    <a:pt x="121461" y="21443"/>
                  </a:lnTo>
                  <a:lnTo>
                    <a:pt x="158795" y="5543"/>
                  </a:lnTo>
                  <a:lnTo>
                    <a:pt x="198881" y="0"/>
                  </a:lnTo>
                  <a:lnTo>
                    <a:pt x="238968" y="5543"/>
                  </a:lnTo>
                  <a:lnTo>
                    <a:pt x="276302" y="21443"/>
                  </a:lnTo>
                  <a:lnTo>
                    <a:pt x="310085" y="46599"/>
                  </a:lnTo>
                  <a:lnTo>
                    <a:pt x="339518" y="79914"/>
                  </a:lnTo>
                  <a:lnTo>
                    <a:pt x="363802" y="120290"/>
                  </a:lnTo>
                  <a:lnTo>
                    <a:pt x="382137" y="166627"/>
                  </a:lnTo>
                  <a:lnTo>
                    <a:pt x="393724" y="217829"/>
                  </a:lnTo>
                  <a:lnTo>
                    <a:pt x="397764" y="272796"/>
                  </a:lnTo>
                  <a:lnTo>
                    <a:pt x="393724" y="327773"/>
                  </a:lnTo>
                  <a:lnTo>
                    <a:pt x="382137" y="378980"/>
                  </a:lnTo>
                  <a:lnTo>
                    <a:pt x="363802" y="425318"/>
                  </a:lnTo>
                  <a:lnTo>
                    <a:pt x="339518" y="465691"/>
                  </a:lnTo>
                  <a:lnTo>
                    <a:pt x="310085" y="499002"/>
                  </a:lnTo>
                  <a:lnTo>
                    <a:pt x="276302" y="524154"/>
                  </a:lnTo>
                  <a:lnTo>
                    <a:pt x="238968" y="540049"/>
                  </a:lnTo>
                  <a:lnTo>
                    <a:pt x="198881" y="545592"/>
                  </a:lnTo>
                  <a:lnTo>
                    <a:pt x="158795" y="540049"/>
                  </a:lnTo>
                  <a:lnTo>
                    <a:pt x="121461" y="524154"/>
                  </a:lnTo>
                  <a:lnTo>
                    <a:pt x="87678" y="499002"/>
                  </a:lnTo>
                  <a:lnTo>
                    <a:pt x="58245" y="465691"/>
                  </a:lnTo>
                  <a:lnTo>
                    <a:pt x="33961" y="425318"/>
                  </a:lnTo>
                  <a:lnTo>
                    <a:pt x="15626" y="378980"/>
                  </a:lnTo>
                  <a:lnTo>
                    <a:pt x="4039" y="327773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09268" y="1353184"/>
              <a:ext cx="5056505" cy="4830445"/>
            </a:xfrm>
            <a:custGeom>
              <a:avLst/>
              <a:gdLst/>
              <a:ahLst/>
              <a:cxnLst/>
              <a:rect l="l" t="t" r="r" b="b"/>
              <a:pathLst>
                <a:path w="5056505" h="4830445">
                  <a:moveTo>
                    <a:pt x="2344928" y="4073779"/>
                  </a:moveTo>
                  <a:lnTo>
                    <a:pt x="2342121" y="4021709"/>
                  </a:lnTo>
                  <a:lnTo>
                    <a:pt x="2340356" y="3988689"/>
                  </a:lnTo>
                  <a:lnTo>
                    <a:pt x="2312708" y="4004424"/>
                  </a:lnTo>
                  <a:lnTo>
                    <a:pt x="1745475" y="3008376"/>
                  </a:lnTo>
                  <a:lnTo>
                    <a:pt x="2295512" y="2429599"/>
                  </a:lnTo>
                  <a:lnTo>
                    <a:pt x="2318512" y="2451481"/>
                  </a:lnTo>
                  <a:lnTo>
                    <a:pt x="2330678" y="2411603"/>
                  </a:lnTo>
                  <a:lnTo>
                    <a:pt x="2343404" y="2369947"/>
                  </a:lnTo>
                  <a:lnTo>
                    <a:pt x="2263267" y="2398903"/>
                  </a:lnTo>
                  <a:lnTo>
                    <a:pt x="2286266" y="2420810"/>
                  </a:lnTo>
                  <a:lnTo>
                    <a:pt x="1738896" y="2996819"/>
                  </a:lnTo>
                  <a:lnTo>
                    <a:pt x="1729790" y="2980829"/>
                  </a:lnTo>
                  <a:lnTo>
                    <a:pt x="1729790" y="3006407"/>
                  </a:lnTo>
                  <a:lnTo>
                    <a:pt x="1222362" y="3540379"/>
                  </a:lnTo>
                  <a:lnTo>
                    <a:pt x="1213535" y="3533813"/>
                  </a:lnTo>
                  <a:lnTo>
                    <a:pt x="1213535" y="3549662"/>
                  </a:lnTo>
                  <a:lnTo>
                    <a:pt x="22491" y="4803038"/>
                  </a:lnTo>
                  <a:lnTo>
                    <a:pt x="928535" y="3337395"/>
                  </a:lnTo>
                  <a:lnTo>
                    <a:pt x="1213535" y="3549662"/>
                  </a:lnTo>
                  <a:lnTo>
                    <a:pt x="1213535" y="3533813"/>
                  </a:lnTo>
                  <a:lnTo>
                    <a:pt x="935240" y="3326536"/>
                  </a:lnTo>
                  <a:lnTo>
                    <a:pt x="1443710" y="2504021"/>
                  </a:lnTo>
                  <a:lnTo>
                    <a:pt x="1729790" y="3006407"/>
                  </a:lnTo>
                  <a:lnTo>
                    <a:pt x="1729790" y="2980829"/>
                  </a:lnTo>
                  <a:lnTo>
                    <a:pt x="1451292" y="2491752"/>
                  </a:lnTo>
                  <a:lnTo>
                    <a:pt x="1504391" y="2405862"/>
                  </a:lnTo>
                  <a:lnTo>
                    <a:pt x="2214562" y="2282583"/>
                  </a:lnTo>
                  <a:lnTo>
                    <a:pt x="2219960" y="2313813"/>
                  </a:lnTo>
                  <a:lnTo>
                    <a:pt x="2282329" y="2267839"/>
                  </a:lnTo>
                  <a:lnTo>
                    <a:pt x="2288540" y="2263267"/>
                  </a:lnTo>
                  <a:lnTo>
                    <a:pt x="2207006" y="2238756"/>
                  </a:lnTo>
                  <a:lnTo>
                    <a:pt x="2212390" y="2270023"/>
                  </a:lnTo>
                  <a:lnTo>
                    <a:pt x="1513332" y="2391397"/>
                  </a:lnTo>
                  <a:lnTo>
                    <a:pt x="1779981" y="1960041"/>
                  </a:lnTo>
                  <a:lnTo>
                    <a:pt x="2180933" y="2100783"/>
                  </a:lnTo>
                  <a:lnTo>
                    <a:pt x="2170430" y="2130679"/>
                  </a:lnTo>
                  <a:lnTo>
                    <a:pt x="2255012" y="2120011"/>
                  </a:lnTo>
                  <a:lnTo>
                    <a:pt x="2240483" y="2105025"/>
                  </a:lnTo>
                  <a:lnTo>
                    <a:pt x="2195703" y="2058797"/>
                  </a:lnTo>
                  <a:lnTo>
                    <a:pt x="2185174" y="2088743"/>
                  </a:lnTo>
                  <a:lnTo>
                    <a:pt x="1786851" y="1948942"/>
                  </a:lnTo>
                  <a:lnTo>
                    <a:pt x="1954491" y="1677771"/>
                  </a:lnTo>
                  <a:lnTo>
                    <a:pt x="2226614" y="1912112"/>
                  </a:lnTo>
                  <a:lnTo>
                    <a:pt x="2205990" y="1936115"/>
                  </a:lnTo>
                  <a:lnTo>
                    <a:pt x="2288540" y="1956943"/>
                  </a:lnTo>
                  <a:lnTo>
                    <a:pt x="2273223" y="1920367"/>
                  </a:lnTo>
                  <a:lnTo>
                    <a:pt x="2255647" y="1878330"/>
                  </a:lnTo>
                  <a:lnTo>
                    <a:pt x="2234946" y="1902421"/>
                  </a:lnTo>
                  <a:lnTo>
                    <a:pt x="1961286" y="1666760"/>
                  </a:lnTo>
                  <a:lnTo>
                    <a:pt x="2308783" y="1104646"/>
                  </a:lnTo>
                  <a:lnTo>
                    <a:pt x="2335784" y="1121283"/>
                  </a:lnTo>
                  <a:lnTo>
                    <a:pt x="2338844" y="1087120"/>
                  </a:lnTo>
                  <a:lnTo>
                    <a:pt x="2343404" y="1036447"/>
                  </a:lnTo>
                  <a:lnTo>
                    <a:pt x="2270887" y="1081278"/>
                  </a:lnTo>
                  <a:lnTo>
                    <a:pt x="2297950" y="1097978"/>
                  </a:lnTo>
                  <a:lnTo>
                    <a:pt x="1951520" y="1658340"/>
                  </a:lnTo>
                  <a:lnTo>
                    <a:pt x="1944712" y="1652485"/>
                  </a:lnTo>
                  <a:lnTo>
                    <a:pt x="1944712" y="1669351"/>
                  </a:lnTo>
                  <a:lnTo>
                    <a:pt x="1774545" y="1944624"/>
                  </a:lnTo>
                  <a:lnTo>
                    <a:pt x="1767674" y="1942223"/>
                  </a:lnTo>
                  <a:lnTo>
                    <a:pt x="1767674" y="1955723"/>
                  </a:lnTo>
                  <a:lnTo>
                    <a:pt x="1496542" y="2394305"/>
                  </a:lnTo>
                  <a:lnTo>
                    <a:pt x="1487601" y="2395867"/>
                  </a:lnTo>
                  <a:lnTo>
                    <a:pt x="1487601" y="2408771"/>
                  </a:lnTo>
                  <a:lnTo>
                    <a:pt x="1444104" y="2479129"/>
                  </a:lnTo>
                  <a:lnTo>
                    <a:pt x="1436522" y="2465819"/>
                  </a:lnTo>
                  <a:lnTo>
                    <a:pt x="1436522" y="2491397"/>
                  </a:lnTo>
                  <a:lnTo>
                    <a:pt x="924953" y="3318878"/>
                  </a:lnTo>
                  <a:lnTo>
                    <a:pt x="40259" y="2659977"/>
                  </a:lnTo>
                  <a:lnTo>
                    <a:pt x="1398308" y="2424265"/>
                  </a:lnTo>
                  <a:lnTo>
                    <a:pt x="1436522" y="2491397"/>
                  </a:lnTo>
                  <a:lnTo>
                    <a:pt x="1436522" y="2465819"/>
                  </a:lnTo>
                  <a:lnTo>
                    <a:pt x="1411566" y="2421966"/>
                  </a:lnTo>
                  <a:lnTo>
                    <a:pt x="1487601" y="2408771"/>
                  </a:lnTo>
                  <a:lnTo>
                    <a:pt x="1487601" y="2395867"/>
                  </a:lnTo>
                  <a:lnTo>
                    <a:pt x="1404874" y="2410218"/>
                  </a:lnTo>
                  <a:lnTo>
                    <a:pt x="1086523" y="1851177"/>
                  </a:lnTo>
                  <a:lnTo>
                    <a:pt x="1209027" y="1759623"/>
                  </a:lnTo>
                  <a:lnTo>
                    <a:pt x="1767674" y="1955723"/>
                  </a:lnTo>
                  <a:lnTo>
                    <a:pt x="1767674" y="1942223"/>
                  </a:lnTo>
                  <a:lnTo>
                    <a:pt x="1221320" y="1750441"/>
                  </a:lnTo>
                  <a:lnTo>
                    <a:pt x="1659013" y="1423314"/>
                  </a:lnTo>
                  <a:lnTo>
                    <a:pt x="1944712" y="1669351"/>
                  </a:lnTo>
                  <a:lnTo>
                    <a:pt x="1944712" y="1652485"/>
                  </a:lnTo>
                  <a:lnTo>
                    <a:pt x="1669503" y="1415478"/>
                  </a:lnTo>
                  <a:lnTo>
                    <a:pt x="2231275" y="995641"/>
                  </a:lnTo>
                  <a:lnTo>
                    <a:pt x="2250313" y="1021080"/>
                  </a:lnTo>
                  <a:lnTo>
                    <a:pt x="2272004" y="977900"/>
                  </a:lnTo>
                  <a:lnTo>
                    <a:pt x="2288540" y="945007"/>
                  </a:lnTo>
                  <a:lnTo>
                    <a:pt x="2204720" y="960120"/>
                  </a:lnTo>
                  <a:lnTo>
                    <a:pt x="2223719" y="985532"/>
                  </a:lnTo>
                  <a:lnTo>
                    <a:pt x="1659699" y="1407033"/>
                  </a:lnTo>
                  <a:lnTo>
                    <a:pt x="1649209" y="1398003"/>
                  </a:lnTo>
                  <a:lnTo>
                    <a:pt x="1649209" y="1414868"/>
                  </a:lnTo>
                  <a:lnTo>
                    <a:pt x="1206931" y="1745386"/>
                  </a:lnTo>
                  <a:lnTo>
                    <a:pt x="1194638" y="1741081"/>
                  </a:lnTo>
                  <a:lnTo>
                    <a:pt x="1194638" y="1754568"/>
                  </a:lnTo>
                  <a:lnTo>
                    <a:pt x="1080198" y="1840090"/>
                  </a:lnTo>
                  <a:lnTo>
                    <a:pt x="990752" y="1682991"/>
                  </a:lnTo>
                  <a:lnTo>
                    <a:pt x="1194638" y="1754568"/>
                  </a:lnTo>
                  <a:lnTo>
                    <a:pt x="1194638" y="1741081"/>
                  </a:lnTo>
                  <a:lnTo>
                    <a:pt x="981151" y="1666125"/>
                  </a:lnTo>
                  <a:lnTo>
                    <a:pt x="57416" y="43980"/>
                  </a:lnTo>
                  <a:lnTo>
                    <a:pt x="1649209" y="1414868"/>
                  </a:lnTo>
                  <a:lnTo>
                    <a:pt x="1649209" y="1398003"/>
                  </a:lnTo>
                  <a:lnTo>
                    <a:pt x="53022" y="23317"/>
                  </a:lnTo>
                  <a:lnTo>
                    <a:pt x="2202840" y="636117"/>
                  </a:lnTo>
                  <a:lnTo>
                    <a:pt x="2194179" y="666623"/>
                  </a:lnTo>
                  <a:lnTo>
                    <a:pt x="2277872" y="650875"/>
                  </a:lnTo>
                  <a:lnTo>
                    <a:pt x="2265515" y="639572"/>
                  </a:lnTo>
                  <a:lnTo>
                    <a:pt x="2215007" y="593344"/>
                  </a:lnTo>
                  <a:lnTo>
                    <a:pt x="2206320" y="623900"/>
                  </a:lnTo>
                  <a:lnTo>
                    <a:pt x="35255" y="5054"/>
                  </a:lnTo>
                  <a:lnTo>
                    <a:pt x="32385" y="0"/>
                  </a:lnTo>
                  <a:lnTo>
                    <a:pt x="21463" y="6350"/>
                  </a:lnTo>
                  <a:lnTo>
                    <a:pt x="24625" y="11912"/>
                  </a:lnTo>
                  <a:lnTo>
                    <a:pt x="22733" y="14097"/>
                  </a:lnTo>
                  <a:lnTo>
                    <a:pt x="28892" y="19418"/>
                  </a:lnTo>
                  <a:lnTo>
                    <a:pt x="962952" y="1659737"/>
                  </a:lnTo>
                  <a:lnTo>
                    <a:pt x="16891" y="1327658"/>
                  </a:lnTo>
                  <a:lnTo>
                    <a:pt x="12560" y="1339596"/>
                  </a:lnTo>
                  <a:lnTo>
                    <a:pt x="972553" y="1676603"/>
                  </a:lnTo>
                  <a:lnTo>
                    <a:pt x="1069987" y="1847723"/>
                  </a:lnTo>
                  <a:lnTo>
                    <a:pt x="17018" y="2634615"/>
                  </a:lnTo>
                  <a:lnTo>
                    <a:pt x="24638" y="2644775"/>
                  </a:lnTo>
                  <a:lnTo>
                    <a:pt x="1076299" y="1858810"/>
                  </a:lnTo>
                  <a:lnTo>
                    <a:pt x="1391615" y="2412530"/>
                  </a:lnTo>
                  <a:lnTo>
                    <a:pt x="26276" y="2649563"/>
                  </a:lnTo>
                  <a:lnTo>
                    <a:pt x="24638" y="2648331"/>
                  </a:lnTo>
                  <a:lnTo>
                    <a:pt x="23329" y="2650071"/>
                  </a:lnTo>
                  <a:lnTo>
                    <a:pt x="13589" y="2651760"/>
                  </a:lnTo>
                  <a:lnTo>
                    <a:pt x="15875" y="2664206"/>
                  </a:lnTo>
                  <a:lnTo>
                    <a:pt x="23012" y="2662974"/>
                  </a:lnTo>
                  <a:lnTo>
                    <a:pt x="918248" y="3329736"/>
                  </a:lnTo>
                  <a:lnTo>
                    <a:pt x="6223" y="4805007"/>
                  </a:lnTo>
                  <a:lnTo>
                    <a:pt x="15316" y="4810582"/>
                  </a:lnTo>
                  <a:lnTo>
                    <a:pt x="10502" y="4815649"/>
                  </a:lnTo>
                  <a:lnTo>
                    <a:pt x="0" y="4817313"/>
                  </a:lnTo>
                  <a:lnTo>
                    <a:pt x="2032" y="4829861"/>
                  </a:lnTo>
                  <a:lnTo>
                    <a:pt x="15925" y="4827651"/>
                  </a:lnTo>
                  <a:lnTo>
                    <a:pt x="16256" y="4827956"/>
                  </a:lnTo>
                  <a:lnTo>
                    <a:pt x="16649" y="4827536"/>
                  </a:lnTo>
                  <a:lnTo>
                    <a:pt x="2214295" y="4477601"/>
                  </a:lnTo>
                  <a:lnTo>
                    <a:pt x="2219325" y="4508957"/>
                  </a:lnTo>
                  <a:lnTo>
                    <a:pt x="2283345" y="4463072"/>
                  </a:lnTo>
                  <a:lnTo>
                    <a:pt x="2288540" y="4459351"/>
                  </a:lnTo>
                  <a:lnTo>
                    <a:pt x="2207260" y="4433709"/>
                  </a:lnTo>
                  <a:lnTo>
                    <a:pt x="2212276" y="4465066"/>
                  </a:lnTo>
                  <a:lnTo>
                    <a:pt x="31064" y="4812373"/>
                  </a:lnTo>
                  <a:lnTo>
                    <a:pt x="1223797" y="3557308"/>
                  </a:lnTo>
                  <a:lnTo>
                    <a:pt x="2212975" y="4293997"/>
                  </a:lnTo>
                  <a:lnTo>
                    <a:pt x="2194052" y="4319422"/>
                  </a:lnTo>
                  <a:lnTo>
                    <a:pt x="2277872" y="4334383"/>
                  </a:lnTo>
                  <a:lnTo>
                    <a:pt x="2261311" y="4301553"/>
                  </a:lnTo>
                  <a:lnTo>
                    <a:pt x="2239518" y="4258310"/>
                  </a:lnTo>
                  <a:lnTo>
                    <a:pt x="2220557" y="4283786"/>
                  </a:lnTo>
                  <a:lnTo>
                    <a:pt x="1232623" y="3548024"/>
                  </a:lnTo>
                  <a:lnTo>
                    <a:pt x="1736369" y="3017964"/>
                  </a:lnTo>
                  <a:lnTo>
                    <a:pt x="2301684" y="4010698"/>
                  </a:lnTo>
                  <a:lnTo>
                    <a:pt x="2274062" y="4026408"/>
                  </a:lnTo>
                  <a:lnTo>
                    <a:pt x="2344928" y="4073779"/>
                  </a:lnTo>
                  <a:close/>
                </a:path>
                <a:path w="5056505" h="4830445">
                  <a:moveTo>
                    <a:pt x="4917440" y="4322191"/>
                  </a:moveTo>
                  <a:lnTo>
                    <a:pt x="4841240" y="4284040"/>
                  </a:lnTo>
                  <a:lnTo>
                    <a:pt x="4841227" y="4315790"/>
                  </a:lnTo>
                  <a:lnTo>
                    <a:pt x="2684780" y="4314317"/>
                  </a:lnTo>
                  <a:lnTo>
                    <a:pt x="2684780" y="4327017"/>
                  </a:lnTo>
                  <a:lnTo>
                    <a:pt x="4841240" y="4328490"/>
                  </a:lnTo>
                  <a:lnTo>
                    <a:pt x="4841240" y="4360240"/>
                  </a:lnTo>
                  <a:lnTo>
                    <a:pt x="4904816" y="4328490"/>
                  </a:lnTo>
                  <a:lnTo>
                    <a:pt x="4917440" y="4322191"/>
                  </a:lnTo>
                  <a:close/>
                </a:path>
                <a:path w="5056505" h="4830445">
                  <a:moveTo>
                    <a:pt x="5056124" y="1036447"/>
                  </a:moveTo>
                  <a:lnTo>
                    <a:pt x="4980305" y="1075436"/>
                  </a:lnTo>
                  <a:lnTo>
                    <a:pt x="5005946" y="1094193"/>
                  </a:lnTo>
                  <a:lnTo>
                    <a:pt x="4544288" y="1724456"/>
                  </a:lnTo>
                  <a:lnTo>
                    <a:pt x="2690622" y="797560"/>
                  </a:lnTo>
                  <a:lnTo>
                    <a:pt x="2685034" y="808990"/>
                  </a:lnTo>
                  <a:lnTo>
                    <a:pt x="4536694" y="1734832"/>
                  </a:lnTo>
                  <a:lnTo>
                    <a:pt x="3945572" y="2541841"/>
                  </a:lnTo>
                  <a:lnTo>
                    <a:pt x="2679192" y="807212"/>
                  </a:lnTo>
                  <a:lnTo>
                    <a:pt x="2669032" y="814578"/>
                  </a:lnTo>
                  <a:lnTo>
                    <a:pt x="3937736" y="2552547"/>
                  </a:lnTo>
                  <a:lnTo>
                    <a:pt x="2659888" y="4297108"/>
                  </a:lnTo>
                  <a:lnTo>
                    <a:pt x="2670048" y="4304601"/>
                  </a:lnTo>
                  <a:lnTo>
                    <a:pt x="2682481" y="4287621"/>
                  </a:lnTo>
                  <a:lnTo>
                    <a:pt x="2688971" y="4294924"/>
                  </a:lnTo>
                  <a:lnTo>
                    <a:pt x="4213580" y="2930423"/>
                  </a:lnTo>
                  <a:lnTo>
                    <a:pt x="5006048" y="4015968"/>
                  </a:lnTo>
                  <a:lnTo>
                    <a:pt x="4980432" y="4034663"/>
                  </a:lnTo>
                  <a:lnTo>
                    <a:pt x="5056124" y="4073779"/>
                  </a:lnTo>
                  <a:lnTo>
                    <a:pt x="5048148" y="4026281"/>
                  </a:lnTo>
                  <a:lnTo>
                    <a:pt x="5042027" y="3989705"/>
                  </a:lnTo>
                  <a:lnTo>
                    <a:pt x="5016322" y="4008463"/>
                  </a:lnTo>
                  <a:lnTo>
                    <a:pt x="4223067" y="2921939"/>
                  </a:lnTo>
                  <a:lnTo>
                    <a:pt x="4896904" y="2318867"/>
                  </a:lnTo>
                  <a:lnTo>
                    <a:pt x="4918075" y="2342515"/>
                  </a:lnTo>
                  <a:lnTo>
                    <a:pt x="4934559" y="2300859"/>
                  </a:lnTo>
                  <a:lnTo>
                    <a:pt x="4949444" y="2263267"/>
                  </a:lnTo>
                  <a:lnTo>
                    <a:pt x="4867275" y="2285746"/>
                  </a:lnTo>
                  <a:lnTo>
                    <a:pt x="4888395" y="2309355"/>
                  </a:lnTo>
                  <a:lnTo>
                    <a:pt x="4215523" y="2911614"/>
                  </a:lnTo>
                  <a:lnTo>
                    <a:pt x="4206049" y="2898648"/>
                  </a:lnTo>
                  <a:lnTo>
                    <a:pt x="4206049" y="2920098"/>
                  </a:lnTo>
                  <a:lnTo>
                    <a:pt x="2690685" y="4276433"/>
                  </a:lnTo>
                  <a:lnTo>
                    <a:pt x="3945585" y="2563291"/>
                  </a:lnTo>
                  <a:lnTo>
                    <a:pt x="4206049" y="2920098"/>
                  </a:lnTo>
                  <a:lnTo>
                    <a:pt x="4206049" y="2898648"/>
                  </a:lnTo>
                  <a:lnTo>
                    <a:pt x="3953421" y="2552585"/>
                  </a:lnTo>
                  <a:lnTo>
                    <a:pt x="4548213" y="1740598"/>
                  </a:lnTo>
                  <a:lnTo>
                    <a:pt x="4924120" y="1928545"/>
                  </a:lnTo>
                  <a:lnTo>
                    <a:pt x="4909947" y="1956943"/>
                  </a:lnTo>
                  <a:lnTo>
                    <a:pt x="4995151" y="1956943"/>
                  </a:lnTo>
                  <a:lnTo>
                    <a:pt x="4978095" y="1934210"/>
                  </a:lnTo>
                  <a:lnTo>
                    <a:pt x="4943983" y="1888744"/>
                  </a:lnTo>
                  <a:lnTo>
                    <a:pt x="4929771" y="1917204"/>
                  </a:lnTo>
                  <a:lnTo>
                    <a:pt x="4555807" y="1730222"/>
                  </a:lnTo>
                  <a:lnTo>
                    <a:pt x="5016208" y="1101712"/>
                  </a:lnTo>
                  <a:lnTo>
                    <a:pt x="5041773" y="1120394"/>
                  </a:lnTo>
                  <a:lnTo>
                    <a:pt x="5047996" y="1083945"/>
                  </a:lnTo>
                  <a:lnTo>
                    <a:pt x="5056124" y="1036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28927" y="3845052"/>
              <a:ext cx="2638425" cy="2032000"/>
            </a:xfrm>
            <a:custGeom>
              <a:avLst/>
              <a:gdLst/>
              <a:ahLst/>
              <a:cxnLst/>
              <a:rect l="l" t="t" r="r" b="b"/>
              <a:pathLst>
                <a:path w="2638425" h="2032000">
                  <a:moveTo>
                    <a:pt x="0" y="394716"/>
                  </a:moveTo>
                  <a:lnTo>
                    <a:pt x="1524" y="2031492"/>
                  </a:lnTo>
                </a:path>
                <a:path w="2638425" h="2032000">
                  <a:moveTo>
                    <a:pt x="2636520" y="0"/>
                  </a:moveTo>
                  <a:lnTo>
                    <a:pt x="2638044" y="1438656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19428" y="2110485"/>
              <a:ext cx="4939665" cy="3440429"/>
            </a:xfrm>
            <a:custGeom>
              <a:avLst/>
              <a:gdLst/>
              <a:ahLst/>
              <a:cxnLst/>
              <a:rect l="l" t="t" r="r" b="b"/>
              <a:pathLst>
                <a:path w="4939665" h="3440429">
                  <a:moveTo>
                    <a:pt x="2278380" y="3439922"/>
                  </a:moveTo>
                  <a:lnTo>
                    <a:pt x="2268740" y="3394075"/>
                  </a:lnTo>
                  <a:lnTo>
                    <a:pt x="2260854" y="3356483"/>
                  </a:lnTo>
                  <a:lnTo>
                    <a:pt x="2236012" y="3376193"/>
                  </a:lnTo>
                  <a:lnTo>
                    <a:pt x="21539" y="582523"/>
                  </a:lnTo>
                  <a:lnTo>
                    <a:pt x="2186114" y="43091"/>
                  </a:lnTo>
                  <a:lnTo>
                    <a:pt x="2193798" y="73914"/>
                  </a:lnTo>
                  <a:lnTo>
                    <a:pt x="2247862" y="27686"/>
                  </a:lnTo>
                  <a:lnTo>
                    <a:pt x="2258568" y="18542"/>
                  </a:lnTo>
                  <a:lnTo>
                    <a:pt x="2175383" y="0"/>
                  </a:lnTo>
                  <a:lnTo>
                    <a:pt x="2183041" y="30784"/>
                  </a:lnTo>
                  <a:lnTo>
                    <a:pt x="0" y="574675"/>
                  </a:lnTo>
                  <a:lnTo>
                    <a:pt x="3048" y="587121"/>
                  </a:lnTo>
                  <a:lnTo>
                    <a:pt x="8039" y="585876"/>
                  </a:lnTo>
                  <a:lnTo>
                    <a:pt x="2226030" y="3384118"/>
                  </a:lnTo>
                  <a:lnTo>
                    <a:pt x="2201164" y="3403854"/>
                  </a:lnTo>
                  <a:lnTo>
                    <a:pt x="2278380" y="3439922"/>
                  </a:lnTo>
                  <a:close/>
                </a:path>
                <a:path w="4939665" h="3440429">
                  <a:moveTo>
                    <a:pt x="4939284" y="3439922"/>
                  </a:moveTo>
                  <a:lnTo>
                    <a:pt x="4924615" y="3401822"/>
                  </a:lnTo>
                  <a:lnTo>
                    <a:pt x="4908677" y="3360420"/>
                  </a:lnTo>
                  <a:lnTo>
                    <a:pt x="4887265" y="3383902"/>
                  </a:lnTo>
                  <a:lnTo>
                    <a:pt x="2689606" y="1377823"/>
                  </a:lnTo>
                  <a:lnTo>
                    <a:pt x="2680970" y="1387221"/>
                  </a:lnTo>
                  <a:lnTo>
                    <a:pt x="4878717" y="3393275"/>
                  </a:lnTo>
                  <a:lnTo>
                    <a:pt x="4857369" y="3416681"/>
                  </a:lnTo>
                  <a:lnTo>
                    <a:pt x="4939284" y="3439922"/>
                  </a:lnTo>
                  <a:close/>
                </a:path>
                <a:path w="4939665" h="3440429">
                  <a:moveTo>
                    <a:pt x="4939284" y="187706"/>
                  </a:moveTo>
                  <a:lnTo>
                    <a:pt x="4854067" y="189103"/>
                  </a:lnTo>
                  <a:lnTo>
                    <a:pt x="4868684" y="217208"/>
                  </a:lnTo>
                  <a:lnTo>
                    <a:pt x="2671699" y="1360170"/>
                  </a:lnTo>
                  <a:lnTo>
                    <a:pt x="2677541" y="1371346"/>
                  </a:lnTo>
                  <a:lnTo>
                    <a:pt x="4874565" y="228485"/>
                  </a:lnTo>
                  <a:lnTo>
                    <a:pt x="4889246" y="256667"/>
                  </a:lnTo>
                  <a:lnTo>
                    <a:pt x="4922139" y="211328"/>
                  </a:lnTo>
                  <a:lnTo>
                    <a:pt x="4939284" y="187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08532" y="6074664"/>
              <a:ext cx="277495" cy="216535"/>
            </a:xfrm>
            <a:custGeom>
              <a:avLst/>
              <a:gdLst/>
              <a:ahLst/>
              <a:cxnLst/>
              <a:rect l="l" t="t" r="r" b="b"/>
              <a:pathLst>
                <a:path w="277494" h="216535">
                  <a:moveTo>
                    <a:pt x="181990" y="0"/>
                  </a:moveTo>
                  <a:lnTo>
                    <a:pt x="181990" y="54102"/>
                  </a:lnTo>
                  <a:lnTo>
                    <a:pt x="0" y="54102"/>
                  </a:lnTo>
                  <a:lnTo>
                    <a:pt x="0" y="162306"/>
                  </a:lnTo>
                  <a:lnTo>
                    <a:pt x="181990" y="162306"/>
                  </a:lnTo>
                  <a:lnTo>
                    <a:pt x="181990" y="216408"/>
                  </a:lnTo>
                  <a:lnTo>
                    <a:pt x="277368" y="108204"/>
                  </a:lnTo>
                  <a:lnTo>
                    <a:pt x="181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08532" y="6074664"/>
              <a:ext cx="277495" cy="216535"/>
            </a:xfrm>
            <a:custGeom>
              <a:avLst/>
              <a:gdLst/>
              <a:ahLst/>
              <a:cxnLst/>
              <a:rect l="l" t="t" r="r" b="b"/>
              <a:pathLst>
                <a:path w="277494" h="216535">
                  <a:moveTo>
                    <a:pt x="0" y="54102"/>
                  </a:moveTo>
                  <a:lnTo>
                    <a:pt x="181990" y="54102"/>
                  </a:lnTo>
                  <a:lnTo>
                    <a:pt x="181990" y="0"/>
                  </a:lnTo>
                  <a:lnTo>
                    <a:pt x="277368" y="108204"/>
                  </a:lnTo>
                  <a:lnTo>
                    <a:pt x="181990" y="216408"/>
                  </a:lnTo>
                  <a:lnTo>
                    <a:pt x="181990" y="162306"/>
                  </a:lnTo>
                  <a:lnTo>
                    <a:pt x="0" y="162306"/>
                  </a:lnTo>
                  <a:lnTo>
                    <a:pt x="0" y="5410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29867" y="3892296"/>
              <a:ext cx="280670" cy="216535"/>
            </a:xfrm>
            <a:custGeom>
              <a:avLst/>
              <a:gdLst/>
              <a:ahLst/>
              <a:cxnLst/>
              <a:rect l="l" t="t" r="r" b="b"/>
              <a:pathLst>
                <a:path w="280669" h="216535">
                  <a:moveTo>
                    <a:pt x="184276" y="0"/>
                  </a:moveTo>
                  <a:lnTo>
                    <a:pt x="184276" y="54101"/>
                  </a:lnTo>
                  <a:lnTo>
                    <a:pt x="0" y="54101"/>
                  </a:lnTo>
                  <a:lnTo>
                    <a:pt x="0" y="162305"/>
                  </a:lnTo>
                  <a:lnTo>
                    <a:pt x="184276" y="162305"/>
                  </a:lnTo>
                  <a:lnTo>
                    <a:pt x="184276" y="216407"/>
                  </a:lnTo>
                  <a:lnTo>
                    <a:pt x="280416" y="108203"/>
                  </a:lnTo>
                  <a:lnTo>
                    <a:pt x="184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29867" y="3892296"/>
              <a:ext cx="280670" cy="216535"/>
            </a:xfrm>
            <a:custGeom>
              <a:avLst/>
              <a:gdLst/>
              <a:ahLst/>
              <a:cxnLst/>
              <a:rect l="l" t="t" r="r" b="b"/>
              <a:pathLst>
                <a:path w="280669" h="216535">
                  <a:moveTo>
                    <a:pt x="0" y="54101"/>
                  </a:moveTo>
                  <a:lnTo>
                    <a:pt x="184276" y="54101"/>
                  </a:lnTo>
                  <a:lnTo>
                    <a:pt x="184276" y="0"/>
                  </a:lnTo>
                  <a:lnTo>
                    <a:pt x="280416" y="108203"/>
                  </a:lnTo>
                  <a:lnTo>
                    <a:pt x="184276" y="216407"/>
                  </a:lnTo>
                  <a:lnTo>
                    <a:pt x="184276" y="162305"/>
                  </a:lnTo>
                  <a:lnTo>
                    <a:pt x="0" y="162305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26819" y="2574035"/>
              <a:ext cx="279400" cy="218440"/>
            </a:xfrm>
            <a:custGeom>
              <a:avLst/>
              <a:gdLst/>
              <a:ahLst/>
              <a:cxnLst/>
              <a:rect l="l" t="t" r="r" b="b"/>
              <a:pathLst>
                <a:path w="279400" h="218439">
                  <a:moveTo>
                    <a:pt x="182499" y="0"/>
                  </a:moveTo>
                  <a:lnTo>
                    <a:pt x="182499" y="54483"/>
                  </a:lnTo>
                  <a:lnTo>
                    <a:pt x="0" y="54483"/>
                  </a:lnTo>
                  <a:lnTo>
                    <a:pt x="0" y="163449"/>
                  </a:lnTo>
                  <a:lnTo>
                    <a:pt x="182499" y="163449"/>
                  </a:lnTo>
                  <a:lnTo>
                    <a:pt x="182499" y="217931"/>
                  </a:lnTo>
                  <a:lnTo>
                    <a:pt x="278892" y="108965"/>
                  </a:lnTo>
                  <a:lnTo>
                    <a:pt x="182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26819" y="2574035"/>
              <a:ext cx="279400" cy="218440"/>
            </a:xfrm>
            <a:custGeom>
              <a:avLst/>
              <a:gdLst/>
              <a:ahLst/>
              <a:cxnLst/>
              <a:rect l="l" t="t" r="r" b="b"/>
              <a:pathLst>
                <a:path w="279400" h="218439">
                  <a:moveTo>
                    <a:pt x="0" y="54483"/>
                  </a:moveTo>
                  <a:lnTo>
                    <a:pt x="182499" y="54483"/>
                  </a:lnTo>
                  <a:lnTo>
                    <a:pt x="182499" y="0"/>
                  </a:lnTo>
                  <a:lnTo>
                    <a:pt x="278892" y="108965"/>
                  </a:lnTo>
                  <a:lnTo>
                    <a:pt x="182499" y="217931"/>
                  </a:lnTo>
                  <a:lnTo>
                    <a:pt x="182499" y="163449"/>
                  </a:lnTo>
                  <a:lnTo>
                    <a:pt x="0" y="163449"/>
                  </a:lnTo>
                  <a:lnTo>
                    <a:pt x="0" y="544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26819" y="1242060"/>
              <a:ext cx="279400" cy="216535"/>
            </a:xfrm>
            <a:custGeom>
              <a:avLst/>
              <a:gdLst/>
              <a:ahLst/>
              <a:cxnLst/>
              <a:rect l="l" t="t" r="r" b="b"/>
              <a:pathLst>
                <a:path w="279400" h="216534">
                  <a:moveTo>
                    <a:pt x="183134" y="0"/>
                  </a:moveTo>
                  <a:lnTo>
                    <a:pt x="183134" y="54101"/>
                  </a:lnTo>
                  <a:lnTo>
                    <a:pt x="0" y="54101"/>
                  </a:lnTo>
                  <a:lnTo>
                    <a:pt x="0" y="162305"/>
                  </a:lnTo>
                  <a:lnTo>
                    <a:pt x="183134" y="162305"/>
                  </a:lnTo>
                  <a:lnTo>
                    <a:pt x="183134" y="216407"/>
                  </a:lnTo>
                  <a:lnTo>
                    <a:pt x="278892" y="108203"/>
                  </a:lnTo>
                  <a:lnTo>
                    <a:pt x="183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26819" y="1242060"/>
              <a:ext cx="279400" cy="216535"/>
            </a:xfrm>
            <a:custGeom>
              <a:avLst/>
              <a:gdLst/>
              <a:ahLst/>
              <a:cxnLst/>
              <a:rect l="l" t="t" r="r" b="b"/>
              <a:pathLst>
                <a:path w="279400" h="216534">
                  <a:moveTo>
                    <a:pt x="0" y="54101"/>
                  </a:moveTo>
                  <a:lnTo>
                    <a:pt x="183134" y="54101"/>
                  </a:lnTo>
                  <a:lnTo>
                    <a:pt x="183134" y="0"/>
                  </a:lnTo>
                  <a:lnTo>
                    <a:pt x="278892" y="108203"/>
                  </a:lnTo>
                  <a:lnTo>
                    <a:pt x="183134" y="216407"/>
                  </a:lnTo>
                  <a:lnTo>
                    <a:pt x="183134" y="162305"/>
                  </a:lnTo>
                  <a:lnTo>
                    <a:pt x="0" y="162305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194048" y="2103119"/>
              <a:ext cx="2232660" cy="1430020"/>
            </a:xfrm>
            <a:custGeom>
              <a:avLst/>
              <a:gdLst/>
              <a:ahLst/>
              <a:cxnLst/>
              <a:rect l="l" t="t" r="r" b="b"/>
              <a:pathLst>
                <a:path w="2232660" h="1430020">
                  <a:moveTo>
                    <a:pt x="2232660" y="1391412"/>
                  </a:moveTo>
                  <a:lnTo>
                    <a:pt x="2156460" y="1353312"/>
                  </a:lnTo>
                  <a:lnTo>
                    <a:pt x="2156447" y="1385062"/>
                  </a:lnTo>
                  <a:lnTo>
                    <a:pt x="0" y="1383538"/>
                  </a:lnTo>
                  <a:lnTo>
                    <a:pt x="0" y="1396238"/>
                  </a:lnTo>
                  <a:lnTo>
                    <a:pt x="2156460" y="1397762"/>
                  </a:lnTo>
                  <a:lnTo>
                    <a:pt x="2156460" y="1429524"/>
                  </a:lnTo>
                  <a:lnTo>
                    <a:pt x="2219960" y="1397762"/>
                  </a:lnTo>
                  <a:lnTo>
                    <a:pt x="2232660" y="1391412"/>
                  </a:lnTo>
                  <a:close/>
                </a:path>
                <a:path w="2232660" h="1430020">
                  <a:moveTo>
                    <a:pt x="2232660" y="38100"/>
                  </a:moveTo>
                  <a:lnTo>
                    <a:pt x="2156460" y="0"/>
                  </a:lnTo>
                  <a:lnTo>
                    <a:pt x="2156447" y="31750"/>
                  </a:lnTo>
                  <a:lnTo>
                    <a:pt x="0" y="30226"/>
                  </a:lnTo>
                  <a:lnTo>
                    <a:pt x="0" y="42926"/>
                  </a:lnTo>
                  <a:lnTo>
                    <a:pt x="2156460" y="44450"/>
                  </a:lnTo>
                  <a:lnTo>
                    <a:pt x="2156460" y="76200"/>
                  </a:lnTo>
                  <a:lnTo>
                    <a:pt x="2219960" y="44450"/>
                  </a:lnTo>
                  <a:lnTo>
                    <a:pt x="223266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229969" y="343662"/>
            <a:ext cx="54438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Update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Sequence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71437" y="940598"/>
            <a:ext cx="8914130" cy="5446395"/>
            <a:chOff x="71437" y="940598"/>
            <a:chExt cx="8914130" cy="5446395"/>
          </a:xfrm>
        </p:grpSpPr>
        <p:sp>
          <p:nvSpPr>
            <p:cNvPr id="38" name="object 38" descr=""/>
            <p:cNvSpPr/>
            <p:nvPr/>
          </p:nvSpPr>
          <p:spPr>
            <a:xfrm>
              <a:off x="76200" y="3089147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648449" y="0"/>
                  </a:moveTo>
                  <a:lnTo>
                    <a:pt x="648449" y="209168"/>
                  </a:lnTo>
                  <a:lnTo>
                    <a:pt x="0" y="209168"/>
                  </a:lnTo>
                  <a:lnTo>
                    <a:pt x="0" y="627507"/>
                  </a:lnTo>
                  <a:lnTo>
                    <a:pt x="648449" y="627507"/>
                  </a:lnTo>
                  <a:lnTo>
                    <a:pt x="648449" y="836676"/>
                  </a:lnTo>
                  <a:lnTo>
                    <a:pt x="1066800" y="418338"/>
                  </a:lnTo>
                  <a:lnTo>
                    <a:pt x="648449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6200" y="3089147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0" y="209168"/>
                  </a:moveTo>
                  <a:lnTo>
                    <a:pt x="648449" y="209168"/>
                  </a:lnTo>
                  <a:lnTo>
                    <a:pt x="648449" y="0"/>
                  </a:lnTo>
                  <a:lnTo>
                    <a:pt x="1066800" y="418338"/>
                  </a:lnTo>
                  <a:lnTo>
                    <a:pt x="648449" y="836676"/>
                  </a:lnTo>
                  <a:lnTo>
                    <a:pt x="648449" y="627507"/>
                  </a:lnTo>
                  <a:lnTo>
                    <a:pt x="0" y="627507"/>
                  </a:lnTo>
                  <a:lnTo>
                    <a:pt x="0" y="2091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4835" y="940598"/>
              <a:ext cx="4840652" cy="5445875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8109839" y="3244976"/>
            <a:ext cx="10541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</a:t>
            </a:r>
            <a:r>
              <a:rPr dirty="0" baseline="-20833" sz="2400">
                <a:latin typeface="Arial"/>
                <a:cs typeface="Arial"/>
              </a:rPr>
              <a:t>j</a:t>
            </a:r>
            <a:r>
              <a:rPr dirty="0" baseline="-20833" sz="2400" spc="142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baseline="-21367" sz="195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27049" y="5970219"/>
            <a:ext cx="442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"/>
                <a:cs typeface="Arial"/>
              </a:rPr>
              <a:t>i=m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5901" y="2540635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39597" y="1321053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7885" y="1691385"/>
            <a:ext cx="33782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-20">
                <a:latin typeface="Arial"/>
                <a:cs typeface="Arial"/>
              </a:rPr>
              <a:t>bias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3348228" y="1443227"/>
            <a:ext cx="702945" cy="4943475"/>
            <a:chOff x="3348228" y="1443227"/>
            <a:chExt cx="702945" cy="4943475"/>
          </a:xfrm>
        </p:grpSpPr>
        <p:sp>
          <p:nvSpPr>
            <p:cNvPr id="47" name="object 47" descr=""/>
            <p:cNvSpPr/>
            <p:nvPr/>
          </p:nvSpPr>
          <p:spPr>
            <a:xfrm>
              <a:off x="3352800" y="2043048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5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6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352690" y="1447799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5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352800" y="1447799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5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352800" y="3550285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4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7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352690" y="2955036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4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352800" y="2955036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6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360420" y="5548249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4">
                  <a:moveTo>
                    <a:pt x="0" y="0"/>
                  </a:moveTo>
                  <a:lnTo>
                    <a:pt x="0" y="171513"/>
                  </a:lnTo>
                  <a:lnTo>
                    <a:pt x="1938" y="216415"/>
                  </a:lnTo>
                  <a:lnTo>
                    <a:pt x="7671" y="260542"/>
                  </a:lnTo>
                  <a:lnTo>
                    <a:pt x="17074" y="303755"/>
                  </a:lnTo>
                  <a:lnTo>
                    <a:pt x="30024" y="345915"/>
                  </a:lnTo>
                  <a:lnTo>
                    <a:pt x="46396" y="386883"/>
                  </a:lnTo>
                  <a:lnTo>
                    <a:pt x="66068" y="426521"/>
                  </a:lnTo>
                  <a:lnTo>
                    <a:pt x="88914" y="464691"/>
                  </a:lnTo>
                  <a:lnTo>
                    <a:pt x="114812" y="501252"/>
                  </a:lnTo>
                  <a:lnTo>
                    <a:pt x="143637" y="536067"/>
                  </a:lnTo>
                  <a:lnTo>
                    <a:pt x="175265" y="568996"/>
                  </a:lnTo>
                  <a:lnTo>
                    <a:pt x="209572" y="599902"/>
                  </a:lnTo>
                  <a:lnTo>
                    <a:pt x="246436" y="628644"/>
                  </a:lnTo>
                  <a:lnTo>
                    <a:pt x="285731" y="655086"/>
                  </a:lnTo>
                  <a:lnTo>
                    <a:pt x="327334" y="679087"/>
                  </a:lnTo>
                  <a:lnTo>
                    <a:pt x="371122" y="700509"/>
                  </a:lnTo>
                  <a:lnTo>
                    <a:pt x="416969" y="719214"/>
                  </a:lnTo>
                  <a:lnTo>
                    <a:pt x="464753" y="735062"/>
                  </a:lnTo>
                  <a:lnTo>
                    <a:pt x="514350" y="747915"/>
                  </a:lnTo>
                  <a:lnTo>
                    <a:pt x="514350" y="833653"/>
                  </a:lnTo>
                  <a:lnTo>
                    <a:pt x="685800" y="681088"/>
                  </a:lnTo>
                  <a:lnTo>
                    <a:pt x="514350" y="490728"/>
                  </a:lnTo>
                  <a:lnTo>
                    <a:pt x="514350" y="576465"/>
                  </a:lnTo>
                  <a:lnTo>
                    <a:pt x="464753" y="563610"/>
                  </a:lnTo>
                  <a:lnTo>
                    <a:pt x="416969" y="547760"/>
                  </a:lnTo>
                  <a:lnTo>
                    <a:pt x="371122" y="529054"/>
                  </a:lnTo>
                  <a:lnTo>
                    <a:pt x="327334" y="507630"/>
                  </a:lnTo>
                  <a:lnTo>
                    <a:pt x="285731" y="483627"/>
                  </a:lnTo>
                  <a:lnTo>
                    <a:pt x="246436" y="457184"/>
                  </a:lnTo>
                  <a:lnTo>
                    <a:pt x="209572" y="428439"/>
                  </a:lnTo>
                  <a:lnTo>
                    <a:pt x="175265" y="397531"/>
                  </a:lnTo>
                  <a:lnTo>
                    <a:pt x="143637" y="364599"/>
                  </a:lnTo>
                  <a:lnTo>
                    <a:pt x="114812" y="329781"/>
                  </a:lnTo>
                  <a:lnTo>
                    <a:pt x="88914" y="293217"/>
                  </a:lnTo>
                  <a:lnTo>
                    <a:pt x="66068" y="255044"/>
                  </a:lnTo>
                  <a:lnTo>
                    <a:pt x="46396" y="215402"/>
                  </a:lnTo>
                  <a:lnTo>
                    <a:pt x="30024" y="174429"/>
                  </a:lnTo>
                  <a:lnTo>
                    <a:pt x="17074" y="132263"/>
                  </a:lnTo>
                  <a:lnTo>
                    <a:pt x="7671" y="89044"/>
                  </a:lnTo>
                  <a:lnTo>
                    <a:pt x="1938" y="4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60310" y="4952999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4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80"/>
                  </a:lnTo>
                  <a:lnTo>
                    <a:pt x="310205" y="97131"/>
                  </a:lnTo>
                  <a:lnTo>
                    <a:pt x="270753" y="121356"/>
                  </a:lnTo>
                  <a:lnTo>
                    <a:pt x="233513" y="147827"/>
                  </a:lnTo>
                  <a:lnTo>
                    <a:pt x="198598" y="176412"/>
                  </a:lnTo>
                  <a:lnTo>
                    <a:pt x="166120" y="206981"/>
                  </a:lnTo>
                  <a:lnTo>
                    <a:pt x="136190" y="239402"/>
                  </a:lnTo>
                  <a:lnTo>
                    <a:pt x="108920" y="273547"/>
                  </a:lnTo>
                  <a:lnTo>
                    <a:pt x="84424" y="309284"/>
                  </a:lnTo>
                  <a:lnTo>
                    <a:pt x="62812" y="346483"/>
                  </a:lnTo>
                  <a:lnTo>
                    <a:pt x="44197" y="385013"/>
                  </a:lnTo>
                  <a:lnTo>
                    <a:pt x="28692" y="424744"/>
                  </a:lnTo>
                  <a:lnTo>
                    <a:pt x="16407" y="465545"/>
                  </a:lnTo>
                  <a:lnTo>
                    <a:pt x="7455" y="507285"/>
                  </a:lnTo>
                  <a:lnTo>
                    <a:pt x="1949" y="549836"/>
                  </a:lnTo>
                  <a:lnTo>
                    <a:pt x="0" y="593065"/>
                  </a:lnTo>
                  <a:lnTo>
                    <a:pt x="1720" y="636842"/>
                  </a:lnTo>
                  <a:lnTo>
                    <a:pt x="7221" y="681037"/>
                  </a:lnTo>
                  <a:lnTo>
                    <a:pt x="16368" y="637739"/>
                  </a:lnTo>
                  <a:lnTo>
                    <a:pt x="28971" y="595680"/>
                  </a:lnTo>
                  <a:lnTo>
                    <a:pt x="44888" y="554966"/>
                  </a:lnTo>
                  <a:lnTo>
                    <a:pt x="63979" y="515703"/>
                  </a:lnTo>
                  <a:lnTo>
                    <a:pt x="86102" y="477997"/>
                  </a:lnTo>
                  <a:lnTo>
                    <a:pt x="111116" y="441954"/>
                  </a:lnTo>
                  <a:lnTo>
                    <a:pt x="138881" y="407681"/>
                  </a:lnTo>
                  <a:lnTo>
                    <a:pt x="169255" y="375283"/>
                  </a:lnTo>
                  <a:lnTo>
                    <a:pt x="202097" y="344867"/>
                  </a:lnTo>
                  <a:lnTo>
                    <a:pt x="237266" y="316539"/>
                  </a:lnTo>
                  <a:lnTo>
                    <a:pt x="274621" y="290405"/>
                  </a:lnTo>
                  <a:lnTo>
                    <a:pt x="314021" y="266571"/>
                  </a:lnTo>
                  <a:lnTo>
                    <a:pt x="355324" y="245144"/>
                  </a:lnTo>
                  <a:lnTo>
                    <a:pt x="398391" y="226229"/>
                  </a:lnTo>
                  <a:lnTo>
                    <a:pt x="443079" y="209933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360420" y="4952999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59"/>
                  </a:lnTo>
                  <a:lnTo>
                    <a:pt x="7671" y="684293"/>
                  </a:lnTo>
                  <a:lnTo>
                    <a:pt x="17074" y="727512"/>
                  </a:lnTo>
                  <a:lnTo>
                    <a:pt x="30024" y="769678"/>
                  </a:lnTo>
                  <a:lnTo>
                    <a:pt x="46396" y="810651"/>
                  </a:lnTo>
                  <a:lnTo>
                    <a:pt x="66068" y="850293"/>
                  </a:lnTo>
                  <a:lnTo>
                    <a:pt x="88914" y="888466"/>
                  </a:lnTo>
                  <a:lnTo>
                    <a:pt x="114812" y="925030"/>
                  </a:lnTo>
                  <a:lnTo>
                    <a:pt x="143637" y="959848"/>
                  </a:lnTo>
                  <a:lnTo>
                    <a:pt x="175265" y="992780"/>
                  </a:lnTo>
                  <a:lnTo>
                    <a:pt x="209572" y="1023688"/>
                  </a:lnTo>
                  <a:lnTo>
                    <a:pt x="246436" y="1052433"/>
                  </a:lnTo>
                  <a:lnTo>
                    <a:pt x="285731" y="1078876"/>
                  </a:lnTo>
                  <a:lnTo>
                    <a:pt x="327334" y="1102879"/>
                  </a:lnTo>
                  <a:lnTo>
                    <a:pt x="371122" y="1124303"/>
                  </a:lnTo>
                  <a:lnTo>
                    <a:pt x="416969" y="1143009"/>
                  </a:lnTo>
                  <a:lnTo>
                    <a:pt x="464753" y="1158859"/>
                  </a:lnTo>
                  <a:lnTo>
                    <a:pt x="514350" y="1171714"/>
                  </a:lnTo>
                  <a:lnTo>
                    <a:pt x="514350" y="1085977"/>
                  </a:lnTo>
                  <a:lnTo>
                    <a:pt x="685800" y="1276337"/>
                  </a:lnTo>
                  <a:lnTo>
                    <a:pt x="514350" y="1428902"/>
                  </a:lnTo>
                  <a:lnTo>
                    <a:pt x="514350" y="1343164"/>
                  </a:lnTo>
                  <a:lnTo>
                    <a:pt x="464753" y="1330311"/>
                  </a:lnTo>
                  <a:lnTo>
                    <a:pt x="416969" y="1314463"/>
                  </a:lnTo>
                  <a:lnTo>
                    <a:pt x="371122" y="1295758"/>
                  </a:lnTo>
                  <a:lnTo>
                    <a:pt x="327334" y="1274336"/>
                  </a:lnTo>
                  <a:lnTo>
                    <a:pt x="285731" y="1250335"/>
                  </a:lnTo>
                  <a:lnTo>
                    <a:pt x="246436" y="1223893"/>
                  </a:lnTo>
                  <a:lnTo>
                    <a:pt x="209572" y="1195151"/>
                  </a:lnTo>
                  <a:lnTo>
                    <a:pt x="175265" y="1164245"/>
                  </a:lnTo>
                  <a:lnTo>
                    <a:pt x="143637" y="1131316"/>
                  </a:lnTo>
                  <a:lnTo>
                    <a:pt x="114812" y="1096501"/>
                  </a:lnTo>
                  <a:lnTo>
                    <a:pt x="88914" y="1059940"/>
                  </a:lnTo>
                  <a:lnTo>
                    <a:pt x="66068" y="1021770"/>
                  </a:lnTo>
                  <a:lnTo>
                    <a:pt x="46396" y="982132"/>
                  </a:lnTo>
                  <a:lnTo>
                    <a:pt x="30024" y="941164"/>
                  </a:lnTo>
                  <a:lnTo>
                    <a:pt x="17074" y="899004"/>
                  </a:lnTo>
                  <a:lnTo>
                    <a:pt x="7671" y="855791"/>
                  </a:lnTo>
                  <a:lnTo>
                    <a:pt x="1938" y="811664"/>
                  </a:lnTo>
                  <a:lnTo>
                    <a:pt x="0" y="766762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3"/>
                  </a:lnTo>
                  <a:lnTo>
                    <a:pt x="398281" y="226229"/>
                  </a:lnTo>
                  <a:lnTo>
                    <a:pt x="355215" y="245144"/>
                  </a:lnTo>
                  <a:lnTo>
                    <a:pt x="313911" y="266571"/>
                  </a:lnTo>
                  <a:lnTo>
                    <a:pt x="274511" y="290405"/>
                  </a:lnTo>
                  <a:lnTo>
                    <a:pt x="237156" y="316539"/>
                  </a:lnTo>
                  <a:lnTo>
                    <a:pt x="201987" y="344867"/>
                  </a:lnTo>
                  <a:lnTo>
                    <a:pt x="169145" y="375283"/>
                  </a:lnTo>
                  <a:lnTo>
                    <a:pt x="138771" y="407681"/>
                  </a:lnTo>
                  <a:lnTo>
                    <a:pt x="111007" y="441954"/>
                  </a:lnTo>
                  <a:lnTo>
                    <a:pt x="85992" y="477997"/>
                  </a:lnTo>
                  <a:lnTo>
                    <a:pt x="63869" y="515703"/>
                  </a:lnTo>
                  <a:lnTo>
                    <a:pt x="44779" y="554966"/>
                  </a:lnTo>
                  <a:lnTo>
                    <a:pt x="28861" y="595680"/>
                  </a:lnTo>
                  <a:lnTo>
                    <a:pt x="16259" y="637739"/>
                  </a:lnTo>
                  <a:lnTo>
                    <a:pt x="7112" y="6810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405629" y="1470406"/>
            <a:ext cx="4864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300473" y="2463520"/>
            <a:ext cx="5429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330" marR="30480" indent="-62865">
              <a:lnSpc>
                <a:spcPct val="125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1m </a:t>
            </a: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258055" y="4063365"/>
            <a:ext cx="476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421880" y="1930349"/>
            <a:ext cx="315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1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461757" y="322643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192786"/>
            <a:ext cx="607123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Matter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Activation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Function(AF)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888" y="2380234"/>
            <a:ext cx="2550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δ</a:t>
            </a:r>
            <a:r>
              <a:rPr dirty="0" baseline="-20833" sz="2400" i="1">
                <a:latin typeface="Times New Roman"/>
                <a:cs typeface="Times New Roman"/>
              </a:rPr>
              <a:t>k</a:t>
            </a:r>
            <a:r>
              <a:rPr dirty="0" baseline="-20833" sz="2400" spc="-22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(n)=e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(n)φ’(v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64528" y="2272643"/>
            <a:ext cx="2486660" cy="58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j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hidden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layer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neuron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766569"/>
            <a:ext cx="9144000" cy="6091555"/>
            <a:chOff x="0" y="766569"/>
            <a:chExt cx="9144000" cy="609155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00" y="838200"/>
              <a:ext cx="2534412" cy="1447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8751" y="766569"/>
              <a:ext cx="6175248" cy="609142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95600"/>
              <a:ext cx="3220212" cy="76352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346575" y="580720"/>
            <a:ext cx="1779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solidFill>
                  <a:srgbClr val="FF0000"/>
                </a:solidFill>
                <a:latin typeface="Times New Roman"/>
                <a:cs typeface="Times New Roman"/>
              </a:rPr>
              <a:t>f(x)=1/(1+exp(-</a:t>
            </a:r>
            <a:r>
              <a:rPr dirty="0" sz="1800" spc="-25" i="1">
                <a:solidFill>
                  <a:srgbClr val="FF0000"/>
                </a:solidFill>
                <a:latin typeface="Times New Roman"/>
                <a:cs typeface="Times New Roman"/>
              </a:rPr>
              <a:t>βx)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090409" y="482295"/>
            <a:ext cx="17951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1800" spc="-28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’(x)=</a:t>
            </a:r>
            <a:r>
              <a:rPr dirty="0" sz="1800" spc="1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β</a:t>
            </a:r>
            <a:r>
              <a:rPr dirty="0" sz="18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i="1">
                <a:solidFill>
                  <a:srgbClr val="FF0000"/>
                </a:solidFill>
                <a:latin typeface="Times New Roman"/>
                <a:cs typeface="Times New Roman"/>
              </a:rPr>
              <a:t>f(x)(1-</a:t>
            </a:r>
            <a:r>
              <a:rPr dirty="0" sz="1800" spc="-20" i="1">
                <a:solidFill>
                  <a:srgbClr val="FF0000"/>
                </a:solidFill>
                <a:latin typeface="Times New Roman"/>
                <a:cs typeface="Times New Roman"/>
              </a:rPr>
              <a:t>f(x))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40" y="3990213"/>
            <a:ext cx="290576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90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Differentiability</a:t>
            </a:r>
            <a:r>
              <a:rPr dirty="0" sz="1800" spc="-3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only </a:t>
            </a:r>
            <a:r>
              <a:rPr dirty="0" sz="1800">
                <a:latin typeface="Arial"/>
                <a:cs typeface="Arial"/>
              </a:rPr>
              <a:t>condition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continuously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differentiable</a:t>
            </a:r>
            <a:r>
              <a:rPr dirty="0" sz="1800" spc="-2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nonlinear</a:t>
            </a:r>
            <a:r>
              <a:rPr dirty="0" sz="1800" spc="-10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AF</a:t>
            </a:r>
            <a:r>
              <a:rPr dirty="0" sz="1800" spc="-3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sigmoidal</a:t>
            </a:r>
            <a:r>
              <a:rPr dirty="0" sz="1800" spc="-6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nonlinearity;</a:t>
            </a:r>
            <a:r>
              <a:rPr dirty="0" sz="1800" spc="-3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66FF"/>
                </a:solidFill>
                <a:latin typeface="Arial"/>
                <a:cs typeface="Arial"/>
              </a:rPr>
              <a:t>its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two</a:t>
            </a:r>
            <a:r>
              <a:rPr dirty="0" sz="1800" spc="1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forms</a:t>
            </a:r>
            <a:r>
              <a:rPr dirty="0" sz="1800" spc="-2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are</a:t>
            </a:r>
            <a:r>
              <a:rPr dirty="0" sz="1800" spc="-1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66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28609" y="1168653"/>
            <a:ext cx="10896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solidFill>
                  <a:srgbClr val="0066FF"/>
                </a:solidFill>
                <a:latin typeface="Times New Roman"/>
                <a:cs typeface="Times New Roman"/>
              </a:rPr>
              <a:t>Max. 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0.25β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dirty="0" sz="1800" b="1" i="1">
                <a:solidFill>
                  <a:srgbClr val="0066FF"/>
                </a:solidFill>
                <a:latin typeface="Times New Roman"/>
                <a:cs typeface="Times New Roman"/>
              </a:rPr>
              <a:t>at 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f(x)=0.5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29969" y="648157"/>
            <a:ext cx="2611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BP</a:t>
            </a:r>
            <a:r>
              <a:rPr dirty="0" sz="3200" spc="-1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at a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Glance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711" y="1295400"/>
            <a:ext cx="2532888" cy="14478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46313" y="2020346"/>
            <a:ext cx="1953895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46250" algn="l"/>
              </a:tabLst>
            </a:pPr>
            <a:r>
              <a:rPr dirty="0" sz="3500" spc="-110">
                <a:latin typeface="Symbol"/>
                <a:cs typeface="Symbol"/>
              </a:rPr>
              <a:t></a:t>
            </a:r>
            <a:r>
              <a:rPr dirty="0" sz="3500" spc="-110" i="1">
                <a:latin typeface="Times New Roman"/>
                <a:cs typeface="Times New Roman"/>
              </a:rPr>
              <a:t>w</a:t>
            </a:r>
            <a:r>
              <a:rPr dirty="0" sz="3500" spc="-200" i="1">
                <a:latin typeface="Times New Roman"/>
                <a:cs typeface="Times New Roman"/>
              </a:rPr>
              <a:t> </a:t>
            </a:r>
            <a:r>
              <a:rPr dirty="0" sz="3500" spc="-45">
                <a:latin typeface="Symbol"/>
                <a:cs typeface="Symbol"/>
              </a:rPr>
              <a:t></a:t>
            </a:r>
            <a:r>
              <a:rPr dirty="0" sz="3500" spc="-515">
                <a:latin typeface="Times New Roman"/>
                <a:cs typeface="Times New Roman"/>
              </a:rPr>
              <a:t> </a:t>
            </a:r>
            <a:r>
              <a:rPr dirty="0" sz="3650" i="1">
                <a:latin typeface="Symbol"/>
                <a:cs typeface="Symbol"/>
              </a:rPr>
              <a:t></a:t>
            </a:r>
            <a:r>
              <a:rPr dirty="0" sz="3650" spc="30">
                <a:latin typeface="Times New Roman"/>
                <a:cs typeface="Times New Roman"/>
              </a:rPr>
              <a:t> </a:t>
            </a:r>
            <a:r>
              <a:rPr dirty="0" sz="3650" spc="-60" i="1">
                <a:latin typeface="Symbol"/>
                <a:cs typeface="Symbol"/>
              </a:rPr>
              <a:t>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3500" spc="-50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00176" y="353190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8256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738218" y="3676211"/>
            <a:ext cx="46672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6080" algn="l"/>
              </a:tabLst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550705" y="3524748"/>
            <a:ext cx="58801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0680" algn="l"/>
              </a:tabLst>
            </a:pP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68706" y="3207359"/>
            <a:ext cx="104902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33950" sz="2700">
                <a:latin typeface="Symbol"/>
                <a:cs typeface="Symbol"/>
              </a:rPr>
              <a:t></a:t>
            </a:r>
            <a:r>
              <a:rPr dirty="0" baseline="-33950" sz="2700" spc="-30">
                <a:latin typeface="Times New Roman"/>
                <a:cs typeface="Times New Roman"/>
              </a:rPr>
              <a:t> </a:t>
            </a:r>
            <a:r>
              <a:rPr dirty="0" baseline="-33950" sz="2700">
                <a:latin typeface="Symbol"/>
                <a:cs typeface="Symbol"/>
              </a:rPr>
              <a:t></a:t>
            </a:r>
            <a:r>
              <a:rPr dirty="0" baseline="-33950" sz="2700" spc="292"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dirty="0" u="sng" sz="1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sz="1800" spc="440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r>
              <a:rPr dirty="0" baseline="-23809" sz="1575" spc="-37" i="1">
                <a:latin typeface="Times New Roman"/>
                <a:cs typeface="Times New Roman"/>
              </a:rPr>
              <a:t>o</a:t>
            </a:r>
            <a:endParaRPr baseline="-23809" sz="1575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44385" y="3500353"/>
            <a:ext cx="9271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12610" y="3335748"/>
            <a:ext cx="139700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00" spc="-50" i="1">
                <a:latin typeface="Symbol"/>
                <a:cs typeface="Symbol"/>
              </a:rPr>
              <a:t>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494390" y="350341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781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706431" y="3647255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94291" y="3328004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20543" y="3631477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27606" y="3496255"/>
            <a:ext cx="42799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50264" sz="1575" i="1">
                <a:latin typeface="Times New Roman"/>
                <a:cs typeface="Times New Roman"/>
              </a:rPr>
              <a:t>o</a:t>
            </a:r>
            <a:r>
              <a:rPr dirty="0" baseline="50264" sz="1575" spc="472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505933" y="3177006"/>
            <a:ext cx="198755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07897" y="3262599"/>
            <a:ext cx="809625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8455" algn="l"/>
                <a:tab pos="729615" algn="l"/>
              </a:tabLst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baseline="1048" sz="3975" spc="-75">
                <a:latin typeface="Symbol"/>
                <a:cs typeface="Symbol"/>
              </a:rPr>
              <a:t></a:t>
            </a:r>
            <a:r>
              <a:rPr dirty="0" baseline="1048" sz="3975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74549" y="3307573"/>
            <a:ext cx="1112520" cy="313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3370" algn="l"/>
                <a:tab pos="732155" algn="l"/>
              </a:tabLst>
            </a:pPr>
            <a:r>
              <a:rPr dirty="0" sz="1850" spc="-50" i="1">
                <a:latin typeface="Symbol"/>
                <a:cs typeface="Symbol"/>
              </a:rPr>
              <a:t>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00" spc="-50">
                <a:latin typeface="Symbol"/>
                <a:cs typeface="Symbol"/>
              </a:rPr>
              <a:t>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50" i="1">
                <a:latin typeface="Symbol"/>
                <a:cs typeface="Symbol"/>
              </a:rPr>
              <a:t></a:t>
            </a:r>
            <a:r>
              <a:rPr dirty="0" sz="1850" spc="310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81940" y="2968574"/>
            <a:ext cx="65481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local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output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3809" sz="1575" i="1">
                <a:latin typeface="Arial"/>
                <a:cs typeface="Arial"/>
              </a:rPr>
              <a:t>o 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hidden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10">
                <a:latin typeface="Arial"/>
                <a:cs typeface="Arial"/>
              </a:rPr>
              <a:t> (</a:t>
            </a:r>
            <a:r>
              <a:rPr dirty="0" sz="1600" spc="-10" i="1">
                <a:latin typeface="Arial"/>
                <a:cs typeface="Arial"/>
              </a:rPr>
              <a:t>δ</a:t>
            </a:r>
            <a:r>
              <a:rPr dirty="0" baseline="-23809" sz="1575" spc="-15" i="1">
                <a:latin typeface="Arial"/>
                <a:cs typeface="Arial"/>
              </a:rPr>
              <a:t>h</a:t>
            </a:r>
            <a:r>
              <a:rPr dirty="0" sz="1600" spc="-10" i="1">
                <a:latin typeface="Arial"/>
                <a:cs typeface="Arial"/>
              </a:rPr>
              <a:t>)</a:t>
            </a:r>
            <a:r>
              <a:rPr dirty="0" sz="1600" spc="-125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497304" y="429692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082" y="0"/>
                </a:lnTo>
              </a:path>
            </a:pathLst>
          </a:custGeom>
          <a:ln w="94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496509" y="3961259"/>
            <a:ext cx="14414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5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979216" y="4100875"/>
            <a:ext cx="95250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-5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421456" y="4108649"/>
            <a:ext cx="73977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i="1">
                <a:latin typeface="Times New Roman"/>
                <a:cs typeface="Times New Roman"/>
              </a:rPr>
              <a:t>f</a:t>
            </a:r>
            <a:r>
              <a:rPr dirty="0" sz="1850" spc="475" i="1">
                <a:latin typeface="Times New Roman"/>
                <a:cs typeface="Times New Roman"/>
              </a:rPr>
              <a:t> 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))</a:t>
            </a:r>
            <a:r>
              <a:rPr dirty="0" sz="1850" spc="434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Times New Roman"/>
                <a:cs typeface="Times New Roman"/>
              </a:rPr>
              <a:t>,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504791" y="4264216"/>
            <a:ext cx="95250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851630" y="4108649"/>
            <a:ext cx="1510030" cy="4895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830"/>
              </a:lnSpc>
              <a:spcBef>
                <a:spcPts val="95"/>
              </a:spcBef>
              <a:tabLst>
                <a:tab pos="807085" algn="l"/>
              </a:tabLst>
            </a:pPr>
            <a:r>
              <a:rPr dirty="0" sz="1850" i="1">
                <a:latin typeface="Times New Roman"/>
                <a:cs typeface="Times New Roman"/>
              </a:rPr>
              <a:t>e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</a:t>
            </a:r>
            <a:r>
              <a:rPr dirty="0" sz="1850" spc="20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Symbol"/>
                <a:cs typeface="Symbol"/>
              </a:rPr>
              <a:t></a:t>
            </a:r>
            <a:r>
              <a:rPr dirty="0" sz="1850">
                <a:latin typeface="Times New Roman"/>
                <a:cs typeface="Times New Roman"/>
              </a:rPr>
              <a:t>	(</a:t>
            </a:r>
            <a:r>
              <a:rPr dirty="0" sz="1850" i="1">
                <a:latin typeface="Times New Roman"/>
                <a:cs typeface="Times New Roman"/>
              </a:rPr>
              <a:t>d</a:t>
            </a:r>
            <a:r>
              <a:rPr dirty="0" sz="1850" spc="-270" i="1">
                <a:latin typeface="Times New Roman"/>
                <a:cs typeface="Times New Roman"/>
              </a:rPr>
              <a:t> 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</a:t>
            </a:r>
            <a:r>
              <a:rPr dirty="0" sz="1850" spc="-75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Symbol"/>
                <a:cs typeface="Symbol"/>
              </a:rPr>
              <a:t></a:t>
            </a:r>
            <a:endParaRPr sz="1850">
              <a:latin typeface="Symbol"/>
              <a:cs typeface="Symbol"/>
            </a:endParaRPr>
          </a:p>
          <a:p>
            <a:pPr algn="ctr" marR="60325">
              <a:lnSpc>
                <a:spcPts val="1830"/>
              </a:lnSpc>
            </a:pPr>
            <a:r>
              <a:rPr dirty="0" sz="1850" spc="-5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534378" y="4221344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72" y="0"/>
                </a:lnTo>
              </a:path>
            </a:pathLst>
          </a:custGeom>
          <a:ln w="8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6359645" y="4189972"/>
            <a:ext cx="93980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00" spc="-50" i="1"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749817" y="4043702"/>
            <a:ext cx="93980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00" spc="-50" i="1"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209419" y="3972011"/>
            <a:ext cx="164274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50">
                <a:latin typeface="Symbol"/>
                <a:cs typeface="Symbol"/>
              </a:rPr>
              <a:t></a:t>
            </a:r>
            <a:r>
              <a:rPr dirty="0" sz="1750" spc="65">
                <a:latin typeface="Times New Roman"/>
                <a:cs typeface="Times New Roman"/>
              </a:rPr>
              <a:t> </a:t>
            </a:r>
            <a:r>
              <a:rPr dirty="0" sz="1750" spc="-45">
                <a:latin typeface="Symbol"/>
                <a:cs typeface="Symbol"/>
              </a:rPr>
              <a:t></a:t>
            </a:r>
            <a:r>
              <a:rPr dirty="0" sz="2300" spc="-45">
                <a:latin typeface="Symbol"/>
                <a:cs typeface="Symbol"/>
              </a:rPr>
              <a:t></a:t>
            </a:r>
            <a:r>
              <a:rPr dirty="0" sz="1750" spc="-45" i="1">
                <a:latin typeface="Times New Roman"/>
                <a:cs typeface="Times New Roman"/>
              </a:rPr>
              <a:t>d</a:t>
            </a:r>
            <a:r>
              <a:rPr dirty="0" sz="1750" spc="-235" i="1">
                <a:latin typeface="Times New Roman"/>
                <a:cs typeface="Times New Roman"/>
              </a:rPr>
              <a:t> </a:t>
            </a:r>
            <a:r>
              <a:rPr dirty="0" sz="1750">
                <a:latin typeface="Times New Roman"/>
                <a:cs typeface="Times New Roman"/>
              </a:rPr>
              <a:t>(</a:t>
            </a:r>
            <a:r>
              <a:rPr dirty="0" sz="1750" i="1">
                <a:latin typeface="Times New Roman"/>
                <a:cs typeface="Times New Roman"/>
              </a:rPr>
              <a:t>n</a:t>
            </a:r>
            <a:r>
              <a:rPr dirty="0" sz="1750">
                <a:latin typeface="Times New Roman"/>
                <a:cs typeface="Times New Roman"/>
              </a:rPr>
              <a:t>)</a:t>
            </a:r>
            <a:r>
              <a:rPr dirty="0" sz="1750" spc="-55">
                <a:latin typeface="Times New Roman"/>
                <a:cs typeface="Times New Roman"/>
              </a:rPr>
              <a:t> </a:t>
            </a:r>
            <a:r>
              <a:rPr dirty="0" sz="1750">
                <a:latin typeface="Symbol"/>
                <a:cs typeface="Symbol"/>
              </a:rPr>
              <a:t></a:t>
            </a:r>
            <a:r>
              <a:rPr dirty="0" sz="1750" spc="315">
                <a:latin typeface="Times New Roman"/>
                <a:cs typeface="Times New Roman"/>
              </a:rPr>
              <a:t> </a:t>
            </a:r>
            <a:r>
              <a:rPr dirty="0" sz="1750" i="1">
                <a:latin typeface="Times New Roman"/>
                <a:cs typeface="Times New Roman"/>
              </a:rPr>
              <a:t>f</a:t>
            </a:r>
            <a:r>
              <a:rPr dirty="0" sz="1750" spc="85" i="1">
                <a:latin typeface="Times New Roman"/>
                <a:cs typeface="Times New Roman"/>
              </a:rPr>
              <a:t>  </a:t>
            </a:r>
            <a:r>
              <a:rPr dirty="0" sz="1750" spc="-20">
                <a:latin typeface="Times New Roman"/>
                <a:cs typeface="Times New Roman"/>
              </a:rPr>
              <a:t>(</a:t>
            </a:r>
            <a:r>
              <a:rPr dirty="0" sz="1750" spc="-20" i="1">
                <a:latin typeface="Times New Roman"/>
                <a:cs typeface="Times New Roman"/>
              </a:rPr>
              <a:t>n</a:t>
            </a:r>
            <a:r>
              <a:rPr dirty="0" sz="1750" spc="-20">
                <a:latin typeface="Times New Roman"/>
                <a:cs typeface="Times New Roman"/>
              </a:rPr>
              <a:t>)</a:t>
            </a:r>
            <a:r>
              <a:rPr dirty="0" sz="2300" spc="-2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518663" y="4214900"/>
            <a:ext cx="653415" cy="291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750" spc="65">
                <a:latin typeface="Symbol"/>
                <a:cs typeface="Symbol"/>
              </a:rPr>
              <a:t></a:t>
            </a:r>
            <a:r>
              <a:rPr dirty="0" sz="1750" spc="65" i="1">
                <a:latin typeface="Times New Roman"/>
                <a:cs typeface="Times New Roman"/>
              </a:rPr>
              <a:t>f</a:t>
            </a:r>
            <a:r>
              <a:rPr dirty="0" baseline="-25000" sz="1500" spc="97" i="1">
                <a:latin typeface="Times New Roman"/>
                <a:cs typeface="Times New Roman"/>
              </a:rPr>
              <a:t>o</a:t>
            </a:r>
            <a:r>
              <a:rPr dirty="0" baseline="-25000" sz="1500" spc="37" i="1">
                <a:latin typeface="Times New Roman"/>
                <a:cs typeface="Times New Roman"/>
              </a:rPr>
              <a:t> </a:t>
            </a:r>
            <a:r>
              <a:rPr dirty="0" sz="1750" spc="-25">
                <a:latin typeface="Times New Roman"/>
                <a:cs typeface="Times New Roman"/>
              </a:rPr>
              <a:t>(</a:t>
            </a:r>
            <a:r>
              <a:rPr dirty="0" sz="1750" spc="-25" i="1">
                <a:latin typeface="Times New Roman"/>
                <a:cs typeface="Times New Roman"/>
              </a:rPr>
              <a:t>n</a:t>
            </a:r>
            <a:r>
              <a:rPr dirty="0" sz="1750" spc="-25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533585" y="3896346"/>
            <a:ext cx="623570" cy="291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750">
                <a:latin typeface="Symbol"/>
                <a:cs typeface="Symbol"/>
              </a:rPr>
              <a:t></a:t>
            </a:r>
            <a:r>
              <a:rPr dirty="0" sz="1750" i="1">
                <a:latin typeface="Times New Roman"/>
                <a:cs typeface="Times New Roman"/>
              </a:rPr>
              <a:t>e</a:t>
            </a:r>
            <a:r>
              <a:rPr dirty="0" sz="1750" spc="415" i="1">
                <a:latin typeface="Times New Roman"/>
                <a:cs typeface="Times New Roman"/>
              </a:rPr>
              <a:t> </a:t>
            </a:r>
            <a:r>
              <a:rPr dirty="0" sz="1750" spc="-25">
                <a:latin typeface="Times New Roman"/>
                <a:cs typeface="Times New Roman"/>
              </a:rPr>
              <a:t>(</a:t>
            </a:r>
            <a:r>
              <a:rPr dirty="0" sz="1750" spc="-25" i="1">
                <a:latin typeface="Times New Roman"/>
                <a:cs typeface="Times New Roman"/>
              </a:rPr>
              <a:t>n</a:t>
            </a:r>
            <a:r>
              <a:rPr dirty="0" sz="1750" spc="-25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31140" y="4679060"/>
            <a:ext cx="34423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sigmoid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activation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915155" y="4529917"/>
            <a:ext cx="24911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50" spc="95" i="1">
                <a:latin typeface="Times New Roman"/>
                <a:cs typeface="Times New Roman"/>
              </a:rPr>
              <a:t>f</a:t>
            </a:r>
            <a:r>
              <a:rPr dirty="0" baseline="-23391" sz="1425" spc="142" i="1">
                <a:latin typeface="Times New Roman"/>
                <a:cs typeface="Times New Roman"/>
              </a:rPr>
              <a:t>o</a:t>
            </a:r>
            <a:r>
              <a:rPr dirty="0" baseline="-23391" sz="1425" spc="-30" i="1">
                <a:latin typeface="Times New Roman"/>
                <a:cs typeface="Times New Roman"/>
              </a:rPr>
              <a:t> </a:t>
            </a:r>
            <a:r>
              <a:rPr dirty="0" sz="1650" spc="80">
                <a:latin typeface="Times New Roman"/>
                <a:cs typeface="Times New Roman"/>
              </a:rPr>
              <a:t>(</a:t>
            </a:r>
            <a:r>
              <a:rPr dirty="0" sz="1650" spc="80" i="1">
                <a:latin typeface="Times New Roman"/>
                <a:cs typeface="Times New Roman"/>
              </a:rPr>
              <a:t>n</a:t>
            </a:r>
            <a:r>
              <a:rPr dirty="0" sz="1650" spc="80">
                <a:latin typeface="Times New Roman"/>
                <a:cs typeface="Times New Roman"/>
              </a:rPr>
              <a:t>)</a:t>
            </a:r>
            <a:r>
              <a:rPr dirty="0" sz="1650" spc="30">
                <a:latin typeface="Times New Roman"/>
                <a:cs typeface="Times New Roman"/>
              </a:rPr>
              <a:t> </a:t>
            </a:r>
            <a:r>
              <a:rPr dirty="0" sz="1650" spc="114">
                <a:latin typeface="Symbol"/>
                <a:cs typeface="Symbol"/>
              </a:rPr>
              <a:t></a:t>
            </a:r>
            <a:r>
              <a:rPr dirty="0" sz="1650" spc="-190">
                <a:latin typeface="Times New Roman"/>
                <a:cs typeface="Times New Roman"/>
              </a:rPr>
              <a:t> </a:t>
            </a:r>
            <a:r>
              <a:rPr dirty="0" sz="1650" spc="55">
                <a:latin typeface="Times New Roman"/>
                <a:cs typeface="Times New Roman"/>
              </a:rPr>
              <a:t>1/</a:t>
            </a:r>
            <a:r>
              <a:rPr dirty="0" sz="2200" spc="55">
                <a:latin typeface="Symbol"/>
                <a:cs typeface="Symbol"/>
              </a:rPr>
              <a:t></a:t>
            </a:r>
            <a:r>
              <a:rPr dirty="0" sz="1650" spc="55">
                <a:latin typeface="Times New Roman"/>
                <a:cs typeface="Times New Roman"/>
              </a:rPr>
              <a:t>1</a:t>
            </a:r>
            <a:r>
              <a:rPr dirty="0" sz="1650" spc="55">
                <a:latin typeface="Symbol"/>
                <a:cs typeface="Symbol"/>
              </a:rPr>
              <a:t></a:t>
            </a:r>
            <a:r>
              <a:rPr dirty="0" sz="1650" spc="-70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exp</a:t>
            </a:r>
            <a:r>
              <a:rPr dirty="0" sz="2200">
                <a:latin typeface="Symbol"/>
                <a:cs typeface="Symbol"/>
              </a:rPr>
              <a:t></a:t>
            </a:r>
            <a:r>
              <a:rPr dirty="0" sz="1650">
                <a:latin typeface="Symbol"/>
                <a:cs typeface="Symbol"/>
              </a:rPr>
              <a:t></a:t>
            </a:r>
            <a:r>
              <a:rPr dirty="0" sz="1650" spc="10">
                <a:latin typeface="Times New Roman"/>
                <a:cs typeface="Times New Roman"/>
              </a:rPr>
              <a:t> </a:t>
            </a:r>
            <a:r>
              <a:rPr dirty="0" sz="1650" spc="50" i="1">
                <a:latin typeface="Times New Roman"/>
                <a:cs typeface="Times New Roman"/>
              </a:rPr>
              <a:t>x</a:t>
            </a:r>
            <a:r>
              <a:rPr dirty="0" baseline="-23391" sz="1425" spc="75" i="1">
                <a:latin typeface="Times New Roman"/>
                <a:cs typeface="Times New Roman"/>
              </a:rPr>
              <a:t>o</a:t>
            </a:r>
            <a:r>
              <a:rPr dirty="0" baseline="-23391" sz="1425" spc="-22" i="1">
                <a:latin typeface="Times New Roman"/>
                <a:cs typeface="Times New Roman"/>
              </a:rPr>
              <a:t> </a:t>
            </a:r>
            <a:r>
              <a:rPr dirty="0" sz="1650" spc="-20">
                <a:latin typeface="Times New Roman"/>
                <a:cs typeface="Times New Roman"/>
              </a:rPr>
              <a:t>(</a:t>
            </a:r>
            <a:r>
              <a:rPr dirty="0" sz="1650" spc="-20" i="1">
                <a:latin typeface="Times New Roman"/>
                <a:cs typeface="Times New Roman"/>
              </a:rPr>
              <a:t>n</a:t>
            </a:r>
            <a:r>
              <a:rPr dirty="0" sz="1650" spc="-20">
                <a:latin typeface="Times New Roman"/>
                <a:cs typeface="Times New Roman"/>
              </a:rPr>
              <a:t>)</a:t>
            </a:r>
            <a:r>
              <a:rPr dirty="0" sz="2200" spc="-20">
                <a:latin typeface="Symbol"/>
                <a:cs typeface="Symbol"/>
              </a:rPr>
              <a:t>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6672550" y="4722144"/>
            <a:ext cx="610235" cy="0"/>
          </a:xfrm>
          <a:custGeom>
            <a:avLst/>
            <a:gdLst/>
            <a:ahLst/>
            <a:cxnLst/>
            <a:rect l="l" t="t" r="r" b="b"/>
            <a:pathLst>
              <a:path w="610234" h="0">
                <a:moveTo>
                  <a:pt x="0" y="0"/>
                </a:moveTo>
                <a:lnTo>
                  <a:pt x="610110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8491158" y="4690597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637184" y="4690597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885127" y="4866454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872268" y="4547203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060594" y="4464718"/>
            <a:ext cx="916940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-27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</a:t>
            </a:r>
            <a:r>
              <a:rPr dirty="0" sz="1800" spc="23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415" i="1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(</a:t>
            </a:r>
            <a:r>
              <a:rPr dirty="0" sz="1800" spc="-20" i="1">
                <a:latin typeface="Times New Roman"/>
                <a:cs typeface="Times New Roman"/>
              </a:rPr>
              <a:t>n</a:t>
            </a:r>
            <a:r>
              <a:rPr dirty="0" sz="1800" spc="-20">
                <a:latin typeface="Times New Roman"/>
                <a:cs typeface="Times New Roman"/>
              </a:rPr>
              <a:t>)</a:t>
            </a:r>
            <a:r>
              <a:rPr dirty="0" sz="2350" spc="-20">
                <a:latin typeface="Symbol"/>
                <a:cs typeface="Symbol"/>
              </a:rPr>
              <a:t>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334732" y="4464717"/>
            <a:ext cx="768350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Symbol"/>
                <a:cs typeface="Symbol"/>
              </a:rPr>
              <a:t>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409" i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(</a:t>
            </a:r>
            <a:r>
              <a:rPr dirty="0" sz="1800" spc="-35" i="1">
                <a:latin typeface="Times New Roman"/>
                <a:cs typeface="Times New Roman"/>
              </a:rPr>
              <a:t>n</a:t>
            </a:r>
            <a:r>
              <a:rPr dirty="0" sz="1800" spc="-35">
                <a:latin typeface="Times New Roman"/>
                <a:cs typeface="Times New Roman"/>
              </a:rPr>
              <a:t>)</a:t>
            </a:r>
            <a:r>
              <a:rPr dirty="0" sz="2350" spc="-35">
                <a:latin typeface="Symbol"/>
                <a:cs typeface="Symbol"/>
              </a:rPr>
              <a:t>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671757" y="4714992"/>
            <a:ext cx="614045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latin typeface="Symbol"/>
                <a:cs typeface="Symbol"/>
              </a:rPr>
              <a:t>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290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(</a:t>
            </a:r>
            <a:r>
              <a:rPr dirty="0" sz="1800" spc="-25" i="1">
                <a:latin typeface="Times New Roman"/>
                <a:cs typeface="Times New Roman"/>
              </a:rPr>
              <a:t>n</a:t>
            </a:r>
            <a:r>
              <a:rPr dirty="0" sz="1800" spc="-25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683664" y="4395740"/>
            <a:ext cx="58928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latin typeface="Symbol"/>
                <a:cs typeface="Symbol"/>
              </a:rPr>
              <a:t>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395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(</a:t>
            </a:r>
            <a:r>
              <a:rPr dirty="0" sz="1800" spc="-25" i="1">
                <a:latin typeface="Times New Roman"/>
                <a:cs typeface="Times New Roman"/>
              </a:rPr>
              <a:t>n</a:t>
            </a:r>
            <a:r>
              <a:rPr dirty="0" sz="1800" spc="-25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44093" y="5407863"/>
            <a:ext cx="4580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Now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local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output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1164" sz="1575" i="1">
                <a:latin typeface="Arial"/>
                <a:cs typeface="Arial"/>
              </a:rPr>
              <a:t>o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488514" y="5259232"/>
            <a:ext cx="3284220" cy="360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750" spc="135" i="1">
                <a:latin typeface="Symbol"/>
                <a:cs typeface="Symbol"/>
              </a:rPr>
              <a:t></a:t>
            </a:r>
            <a:r>
              <a:rPr dirty="0" baseline="-23391" sz="1425" spc="202">
                <a:latin typeface="Times New Roman"/>
                <a:cs typeface="Times New Roman"/>
              </a:rPr>
              <a:t>o</a:t>
            </a:r>
            <a:r>
              <a:rPr dirty="0" baseline="-23391" sz="1425" spc="232">
                <a:latin typeface="Times New Roman"/>
                <a:cs typeface="Times New Roman"/>
              </a:rPr>
              <a:t>  </a:t>
            </a:r>
            <a:r>
              <a:rPr dirty="0" sz="1650" spc="125">
                <a:latin typeface="Symbol"/>
                <a:cs typeface="Symbol"/>
              </a:rPr>
              <a:t></a:t>
            </a:r>
            <a:r>
              <a:rPr dirty="0" sz="1650" spc="4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Symbol"/>
                <a:cs typeface="Symbol"/>
              </a:rPr>
              <a:t></a:t>
            </a:r>
            <a:r>
              <a:rPr dirty="0" sz="1650" spc="65" i="1">
                <a:latin typeface="Times New Roman"/>
                <a:cs typeface="Times New Roman"/>
              </a:rPr>
              <a:t>d</a:t>
            </a:r>
            <a:r>
              <a:rPr dirty="0" sz="1650" spc="65">
                <a:latin typeface="Times New Roman"/>
                <a:cs typeface="Times New Roman"/>
              </a:rPr>
              <a:t>(</a:t>
            </a:r>
            <a:r>
              <a:rPr dirty="0" sz="1650" spc="65" i="1">
                <a:latin typeface="Times New Roman"/>
                <a:cs typeface="Times New Roman"/>
              </a:rPr>
              <a:t>n</a:t>
            </a:r>
            <a:r>
              <a:rPr dirty="0" sz="1650" spc="65">
                <a:latin typeface="Times New Roman"/>
                <a:cs typeface="Times New Roman"/>
              </a:rPr>
              <a:t>)</a:t>
            </a:r>
            <a:r>
              <a:rPr dirty="0" sz="1650" spc="-35">
                <a:latin typeface="Times New Roman"/>
                <a:cs typeface="Times New Roman"/>
              </a:rPr>
              <a:t> </a:t>
            </a:r>
            <a:r>
              <a:rPr dirty="0" sz="1650" spc="125">
                <a:latin typeface="Symbol"/>
                <a:cs typeface="Symbol"/>
              </a:rPr>
              <a:t></a:t>
            </a:r>
            <a:r>
              <a:rPr dirty="0" sz="1650" spc="320">
                <a:latin typeface="Times New Roman"/>
                <a:cs typeface="Times New Roman"/>
              </a:rPr>
              <a:t> </a:t>
            </a:r>
            <a:r>
              <a:rPr dirty="0" sz="1650" spc="125" i="1">
                <a:latin typeface="Times New Roman"/>
                <a:cs typeface="Times New Roman"/>
              </a:rPr>
              <a:t>f</a:t>
            </a:r>
            <a:r>
              <a:rPr dirty="0" baseline="-23391" sz="1425" spc="187" i="1">
                <a:latin typeface="Times New Roman"/>
                <a:cs typeface="Times New Roman"/>
              </a:rPr>
              <a:t>o</a:t>
            </a:r>
            <a:r>
              <a:rPr dirty="0" baseline="-23391" sz="1425" spc="82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(</a:t>
            </a:r>
            <a:r>
              <a:rPr dirty="0" sz="1650" i="1">
                <a:latin typeface="Times New Roman"/>
                <a:cs typeface="Times New Roman"/>
              </a:rPr>
              <a:t>n</a:t>
            </a:r>
            <a:r>
              <a:rPr dirty="0" sz="1650">
                <a:latin typeface="Times New Roman"/>
                <a:cs typeface="Times New Roman"/>
              </a:rPr>
              <a:t>)</a:t>
            </a:r>
            <a:r>
              <a:rPr dirty="0" sz="2200">
                <a:latin typeface="Symbol"/>
                <a:cs typeface="Symbol"/>
              </a:rPr>
              <a:t></a:t>
            </a:r>
            <a:r>
              <a:rPr dirty="0" sz="2200" spc="-310">
                <a:latin typeface="Times New Roman"/>
                <a:cs typeface="Times New Roman"/>
              </a:rPr>
              <a:t> </a:t>
            </a:r>
            <a:r>
              <a:rPr dirty="0" sz="1650" spc="120" i="1">
                <a:latin typeface="Times New Roman"/>
                <a:cs typeface="Times New Roman"/>
              </a:rPr>
              <a:t>f</a:t>
            </a:r>
            <a:r>
              <a:rPr dirty="0" baseline="-23391" sz="1425" spc="179" i="1">
                <a:latin typeface="Times New Roman"/>
                <a:cs typeface="Times New Roman"/>
              </a:rPr>
              <a:t>o</a:t>
            </a:r>
            <a:r>
              <a:rPr dirty="0" baseline="-23391" sz="1425" spc="82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(</a:t>
            </a:r>
            <a:r>
              <a:rPr dirty="0" sz="1650" i="1">
                <a:latin typeface="Times New Roman"/>
                <a:cs typeface="Times New Roman"/>
              </a:rPr>
              <a:t>n</a:t>
            </a:r>
            <a:r>
              <a:rPr dirty="0" sz="1650">
                <a:latin typeface="Times New Roman"/>
                <a:cs typeface="Times New Roman"/>
              </a:rPr>
              <a:t>)</a:t>
            </a:r>
            <a:r>
              <a:rPr dirty="0" sz="2200">
                <a:latin typeface="Symbol"/>
                <a:cs typeface="Symbol"/>
              </a:rPr>
              <a:t></a:t>
            </a:r>
            <a:r>
              <a:rPr dirty="0" sz="1650">
                <a:latin typeface="Times New Roman"/>
                <a:cs typeface="Times New Roman"/>
              </a:rPr>
              <a:t>1</a:t>
            </a:r>
            <a:r>
              <a:rPr dirty="0" sz="1650">
                <a:latin typeface="Symbol"/>
                <a:cs typeface="Symbol"/>
              </a:rPr>
              <a:t></a:t>
            </a:r>
            <a:r>
              <a:rPr dirty="0" sz="1650" spc="325">
                <a:latin typeface="Times New Roman"/>
                <a:cs typeface="Times New Roman"/>
              </a:rPr>
              <a:t> </a:t>
            </a:r>
            <a:r>
              <a:rPr dirty="0" sz="1650" spc="125" i="1">
                <a:latin typeface="Times New Roman"/>
                <a:cs typeface="Times New Roman"/>
              </a:rPr>
              <a:t>f</a:t>
            </a:r>
            <a:r>
              <a:rPr dirty="0" baseline="-23391" sz="1425" spc="187" i="1">
                <a:latin typeface="Times New Roman"/>
                <a:cs typeface="Times New Roman"/>
              </a:rPr>
              <a:t>o</a:t>
            </a:r>
            <a:r>
              <a:rPr dirty="0" baseline="-23391" sz="1425" spc="67" i="1">
                <a:latin typeface="Times New Roman"/>
                <a:cs typeface="Times New Roman"/>
              </a:rPr>
              <a:t> </a:t>
            </a:r>
            <a:r>
              <a:rPr dirty="0" sz="1650" spc="-20">
                <a:latin typeface="Times New Roman"/>
                <a:cs typeface="Times New Roman"/>
              </a:rPr>
              <a:t>(</a:t>
            </a:r>
            <a:r>
              <a:rPr dirty="0" sz="1650" spc="-20" i="1">
                <a:latin typeface="Times New Roman"/>
                <a:cs typeface="Times New Roman"/>
              </a:rPr>
              <a:t>n</a:t>
            </a:r>
            <a:r>
              <a:rPr dirty="0" sz="1650" spc="-20">
                <a:latin typeface="Times New Roman"/>
                <a:cs typeface="Times New Roman"/>
              </a:rPr>
              <a:t>)</a:t>
            </a:r>
            <a:r>
              <a:rPr dirty="0" sz="2200" spc="-2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21843" y="6074460"/>
            <a:ext cx="4525645" cy="5118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914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same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sigmoid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activation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local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14"/>
              </a:lnSpc>
            </a:pP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hidden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1164" sz="1575" i="1">
                <a:latin typeface="Arial"/>
                <a:cs typeface="Arial"/>
              </a:rPr>
              <a:t>h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552643" y="6363285"/>
            <a:ext cx="6794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553026" y="5937479"/>
            <a:ext cx="2632075" cy="435609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dirty="0" sz="1900" spc="55" i="1">
                <a:latin typeface="Symbol"/>
                <a:cs typeface="Symbol"/>
              </a:rPr>
              <a:t></a:t>
            </a:r>
            <a:r>
              <a:rPr dirty="0" baseline="-23809" sz="1575" spc="82" i="1">
                <a:latin typeface="Times New Roman"/>
                <a:cs typeface="Times New Roman"/>
              </a:rPr>
              <a:t>h</a:t>
            </a:r>
            <a:r>
              <a:rPr dirty="0" baseline="-23809" sz="1575" spc="61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</a:t>
            </a:r>
            <a:r>
              <a:rPr dirty="0" sz="1800" spc="365">
                <a:latin typeface="Times New Roman"/>
                <a:cs typeface="Times New Roman"/>
              </a:rPr>
              <a:t> </a:t>
            </a:r>
            <a:r>
              <a:rPr dirty="0" sz="1800" spc="65" i="1">
                <a:latin typeface="Times New Roman"/>
                <a:cs typeface="Times New Roman"/>
              </a:rPr>
              <a:t>f</a:t>
            </a:r>
            <a:r>
              <a:rPr dirty="0" baseline="-23809" sz="1575" spc="97" i="1">
                <a:latin typeface="Times New Roman"/>
                <a:cs typeface="Times New Roman"/>
              </a:rPr>
              <a:t>h</a:t>
            </a:r>
            <a:r>
              <a:rPr dirty="0" baseline="-23809" sz="1575" spc="-44" i="1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(</a:t>
            </a:r>
            <a:r>
              <a:rPr dirty="0" sz="1800" spc="-75" i="1">
                <a:latin typeface="Times New Roman"/>
                <a:cs typeface="Times New Roman"/>
              </a:rPr>
              <a:t>n</a:t>
            </a:r>
            <a:r>
              <a:rPr dirty="0" sz="1800" spc="-75">
                <a:latin typeface="Times New Roman"/>
                <a:cs typeface="Times New Roman"/>
              </a:rPr>
              <a:t>)</a:t>
            </a:r>
            <a:r>
              <a:rPr dirty="0" sz="2350" spc="-75">
                <a:latin typeface="Symbol"/>
                <a:cs typeface="Symbol"/>
              </a:rPr>
              <a:t></a:t>
            </a:r>
            <a:r>
              <a:rPr dirty="0" sz="1800" spc="-75">
                <a:latin typeface="Times New Roman"/>
                <a:cs typeface="Times New Roman"/>
              </a:rPr>
              <a:t>1</a:t>
            </a:r>
            <a:r>
              <a:rPr dirty="0" sz="1800" spc="-2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</a:t>
            </a:r>
            <a:r>
              <a:rPr dirty="0" sz="1800" spc="270">
                <a:latin typeface="Times New Roman"/>
                <a:cs typeface="Times New Roman"/>
              </a:rPr>
              <a:t> </a:t>
            </a:r>
            <a:r>
              <a:rPr dirty="0" sz="1800" spc="60" i="1">
                <a:latin typeface="Times New Roman"/>
                <a:cs typeface="Times New Roman"/>
              </a:rPr>
              <a:t>f</a:t>
            </a:r>
            <a:r>
              <a:rPr dirty="0" baseline="-23809" sz="1575" spc="89" i="1">
                <a:latin typeface="Times New Roman"/>
                <a:cs typeface="Times New Roman"/>
              </a:rPr>
              <a:t>h</a:t>
            </a:r>
            <a:r>
              <a:rPr dirty="0" baseline="-23809" sz="1575" spc="-30" i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</a:t>
            </a:r>
            <a:r>
              <a:rPr dirty="0" sz="2350">
                <a:latin typeface="Symbol"/>
                <a:cs typeface="Symbol"/>
              </a:rPr>
              <a:t></a:t>
            </a:r>
            <a:r>
              <a:rPr dirty="0" baseline="-8385" sz="3975">
                <a:latin typeface="Symbol"/>
                <a:cs typeface="Symbol"/>
              </a:rPr>
              <a:t></a:t>
            </a:r>
            <a:r>
              <a:rPr dirty="0" sz="1900" i="1">
                <a:latin typeface="Symbol"/>
                <a:cs typeface="Symbol"/>
              </a:rPr>
              <a:t></a:t>
            </a:r>
            <a:r>
              <a:rPr dirty="0" baseline="-23809" sz="1575" i="1">
                <a:latin typeface="Times New Roman"/>
                <a:cs typeface="Times New Roman"/>
              </a:rPr>
              <a:t>o</a:t>
            </a:r>
            <a:r>
              <a:rPr dirty="0" baseline="-23809" sz="1575" spc="-179" i="1">
                <a:latin typeface="Times New Roman"/>
                <a:cs typeface="Times New Roman"/>
              </a:rPr>
              <a:t> </a:t>
            </a:r>
            <a:r>
              <a:rPr dirty="0" sz="1800" spc="-25" i="1">
                <a:latin typeface="Times New Roman"/>
                <a:cs typeface="Times New Roman"/>
              </a:rPr>
              <a:t>w</a:t>
            </a:r>
            <a:r>
              <a:rPr dirty="0" baseline="-23809" sz="1575" spc="-37" i="1">
                <a:latin typeface="Times New Roman"/>
                <a:cs typeface="Times New Roman"/>
              </a:rPr>
              <a:t>o</a:t>
            </a:r>
            <a:endParaRPr baseline="-23809" sz="1575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038855" y="1362455"/>
            <a:ext cx="5809615" cy="628015"/>
            <a:chOff x="3038855" y="1362455"/>
            <a:chExt cx="5809615" cy="628015"/>
          </a:xfrm>
        </p:grpSpPr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999" y="1371599"/>
              <a:ext cx="5791200" cy="609600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3043427" y="1367027"/>
              <a:ext cx="5800725" cy="619125"/>
            </a:xfrm>
            <a:custGeom>
              <a:avLst/>
              <a:gdLst/>
              <a:ahLst/>
              <a:cxnLst/>
              <a:rect l="l" t="t" r="r" b="b"/>
              <a:pathLst>
                <a:path w="5800725" h="619125">
                  <a:moveTo>
                    <a:pt x="0" y="618744"/>
                  </a:moveTo>
                  <a:lnTo>
                    <a:pt x="5800344" y="618744"/>
                  </a:lnTo>
                  <a:lnTo>
                    <a:pt x="5800344" y="0"/>
                  </a:lnTo>
                  <a:lnTo>
                    <a:pt x="0" y="0"/>
                  </a:lnTo>
                  <a:lnTo>
                    <a:pt x="0" y="6187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160782"/>
            <a:ext cx="620077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Operational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flowchart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with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3444" y="648157"/>
            <a:ext cx="36169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Single</a:t>
            </a:r>
            <a:r>
              <a:rPr dirty="0" sz="32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Hidden</a:t>
            </a:r>
            <a:r>
              <a:rPr dirty="0" sz="3200" spc="-3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15411" y="1900427"/>
            <a:ext cx="868680" cy="541020"/>
          </a:xfrm>
          <a:prstGeom prst="rect">
            <a:avLst/>
          </a:prstGeom>
          <a:solidFill>
            <a:srgbClr val="FAE4D5"/>
          </a:solidFill>
          <a:ln w="12192">
            <a:solidFill>
              <a:srgbClr val="41709C"/>
            </a:solidFill>
          </a:ln>
        </p:spPr>
        <p:txBody>
          <a:bodyPr wrap="square" lIns="0" tIns="11874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35"/>
              </a:spcBef>
            </a:pPr>
            <a:r>
              <a:rPr dirty="0" sz="1800" spc="-5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3295" y="2961132"/>
            <a:ext cx="762000" cy="701040"/>
          </a:xfrm>
          <a:prstGeom prst="rect">
            <a:avLst/>
          </a:prstGeom>
          <a:solidFill>
            <a:srgbClr val="F1F1F1"/>
          </a:solidFill>
          <a:ln w="12192">
            <a:solidFill>
              <a:srgbClr val="41709C"/>
            </a:solidFill>
          </a:ln>
        </p:spPr>
        <p:txBody>
          <a:bodyPr wrap="square" lIns="0" tIns="19812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560"/>
              </a:spcBef>
            </a:pPr>
            <a:r>
              <a:rPr dirty="0" sz="1800" spc="-1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01640" y="2667000"/>
            <a:ext cx="337185" cy="145732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14604" rIns="0" bIns="0" rtlCol="0" vert="vert">
            <a:spAutoFit/>
          </a:bodyPr>
          <a:lstStyle/>
          <a:p>
            <a:pPr marL="762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Calibri"/>
                <a:cs typeface="Calibri"/>
              </a:rPr>
              <a:t>Actual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9532" y="4780788"/>
            <a:ext cx="563880" cy="311150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∆Wh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67713" y="2295270"/>
            <a:ext cx="3521075" cy="688975"/>
            <a:chOff x="1267713" y="2295270"/>
            <a:chExt cx="3521075" cy="688975"/>
          </a:xfrm>
        </p:grpSpPr>
        <p:sp>
          <p:nvSpPr>
            <p:cNvPr id="19" name="object 19" descr=""/>
            <p:cNvSpPr/>
            <p:nvPr/>
          </p:nvSpPr>
          <p:spPr>
            <a:xfrm>
              <a:off x="1274063" y="2301620"/>
              <a:ext cx="1408430" cy="600710"/>
            </a:xfrm>
            <a:custGeom>
              <a:avLst/>
              <a:gdLst/>
              <a:ahLst/>
              <a:cxnLst/>
              <a:rect l="l" t="t" r="r" b="b"/>
              <a:pathLst>
                <a:path w="1408430" h="600710">
                  <a:moveTo>
                    <a:pt x="42926" y="600201"/>
                  </a:moveTo>
                  <a:lnTo>
                    <a:pt x="1295019" y="202183"/>
                  </a:lnTo>
                  <a:lnTo>
                    <a:pt x="1316355" y="269493"/>
                  </a:lnTo>
                  <a:lnTo>
                    <a:pt x="1408303" y="91948"/>
                  </a:lnTo>
                  <a:lnTo>
                    <a:pt x="1230630" y="0"/>
                  </a:lnTo>
                  <a:lnTo>
                    <a:pt x="1252093" y="67309"/>
                  </a:lnTo>
                  <a:lnTo>
                    <a:pt x="0" y="465454"/>
                  </a:lnTo>
                  <a:lnTo>
                    <a:pt x="42926" y="6002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72356" y="2702051"/>
              <a:ext cx="410209" cy="276225"/>
            </a:xfrm>
            <a:custGeom>
              <a:avLst/>
              <a:gdLst/>
              <a:ahLst/>
              <a:cxnLst/>
              <a:rect l="l" t="t" r="r" b="b"/>
              <a:pathLst>
                <a:path w="410210" h="276225">
                  <a:moveTo>
                    <a:pt x="409955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409955" y="275844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72356" y="2702051"/>
              <a:ext cx="410209" cy="276225"/>
            </a:xfrm>
            <a:custGeom>
              <a:avLst/>
              <a:gdLst/>
              <a:ahLst/>
              <a:cxnLst/>
              <a:rect l="l" t="t" r="r" b="b"/>
              <a:pathLst>
                <a:path w="410210" h="276225">
                  <a:moveTo>
                    <a:pt x="0" y="275844"/>
                  </a:moveTo>
                  <a:lnTo>
                    <a:pt x="409955" y="275844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402963" y="2674746"/>
            <a:ext cx="347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Wo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77923" y="2831592"/>
            <a:ext cx="486409" cy="27749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645">
              <a:lnSpc>
                <a:spcPts val="2045"/>
              </a:lnSpc>
            </a:pPr>
            <a:r>
              <a:rPr dirty="0" sz="1800" spc="-25">
                <a:latin typeface="Calibri"/>
                <a:cs typeface="Calibri"/>
              </a:rPr>
              <a:t>Wh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19015" y="4800600"/>
            <a:ext cx="563880" cy="28194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8260">
              <a:lnSpc>
                <a:spcPts val="2055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</a:t>
            </a:r>
            <a:r>
              <a:rPr dirty="0" sz="1800" spc="-25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7217664" y="3846576"/>
            <a:ext cx="192405" cy="417830"/>
          </a:xfrm>
          <a:custGeom>
            <a:avLst/>
            <a:gdLst/>
            <a:ahLst/>
            <a:cxnLst/>
            <a:rect l="l" t="t" r="r" b="b"/>
            <a:pathLst>
              <a:path w="192404" h="417829">
                <a:moveTo>
                  <a:pt x="48005" y="417575"/>
                </a:moveTo>
                <a:lnTo>
                  <a:pt x="48005" y="96012"/>
                </a:lnTo>
                <a:lnTo>
                  <a:pt x="0" y="96012"/>
                </a:lnTo>
                <a:lnTo>
                  <a:pt x="96011" y="0"/>
                </a:lnTo>
                <a:lnTo>
                  <a:pt x="192024" y="96012"/>
                </a:lnTo>
                <a:lnTo>
                  <a:pt x="144017" y="96012"/>
                </a:lnTo>
                <a:lnTo>
                  <a:pt x="144017" y="417575"/>
                </a:lnTo>
                <a:lnTo>
                  <a:pt x="48005" y="4175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210804" y="3189223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62367" y="2136775"/>
            <a:ext cx="5417820" cy="2958465"/>
            <a:chOff x="1162367" y="2136775"/>
            <a:chExt cx="5417820" cy="2958465"/>
          </a:xfrm>
        </p:grpSpPr>
        <p:sp>
          <p:nvSpPr>
            <p:cNvPr id="28" name="object 28" descr=""/>
            <p:cNvSpPr/>
            <p:nvPr/>
          </p:nvSpPr>
          <p:spPr>
            <a:xfrm>
              <a:off x="3608197" y="2525775"/>
              <a:ext cx="1086485" cy="2209165"/>
            </a:xfrm>
            <a:custGeom>
              <a:avLst/>
              <a:gdLst/>
              <a:ahLst/>
              <a:cxnLst/>
              <a:rect l="l" t="t" r="r" b="b"/>
              <a:pathLst>
                <a:path w="1086485" h="2209165">
                  <a:moveTo>
                    <a:pt x="91948" y="0"/>
                  </a:moveTo>
                  <a:lnTo>
                    <a:pt x="1040002" y="2096135"/>
                  </a:lnTo>
                  <a:lnTo>
                    <a:pt x="1085977" y="2075307"/>
                  </a:lnTo>
                  <a:lnTo>
                    <a:pt x="1035557" y="2208911"/>
                  </a:lnTo>
                  <a:lnTo>
                    <a:pt x="902080" y="2158492"/>
                  </a:lnTo>
                  <a:lnTo>
                    <a:pt x="948054" y="2137791"/>
                  </a:lnTo>
                  <a:lnTo>
                    <a:pt x="0" y="41656"/>
                  </a:lnTo>
                  <a:lnTo>
                    <a:pt x="9194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573268" y="4312920"/>
              <a:ext cx="215265" cy="417830"/>
            </a:xfrm>
            <a:custGeom>
              <a:avLst/>
              <a:gdLst/>
              <a:ahLst/>
              <a:cxnLst/>
              <a:rect l="l" t="t" r="r" b="b"/>
              <a:pathLst>
                <a:path w="215264" h="417829">
                  <a:moveTo>
                    <a:pt x="161162" y="0"/>
                  </a:moveTo>
                  <a:lnTo>
                    <a:pt x="161162" y="310133"/>
                  </a:lnTo>
                  <a:lnTo>
                    <a:pt x="214884" y="310133"/>
                  </a:lnTo>
                  <a:lnTo>
                    <a:pt x="107442" y="417575"/>
                  </a:lnTo>
                  <a:lnTo>
                    <a:pt x="0" y="310133"/>
                  </a:lnTo>
                  <a:lnTo>
                    <a:pt x="53721" y="310133"/>
                  </a:lnTo>
                  <a:lnTo>
                    <a:pt x="53721" y="0"/>
                  </a:lnTo>
                  <a:lnTo>
                    <a:pt x="161162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168717" y="2143125"/>
              <a:ext cx="4159885" cy="2566035"/>
            </a:xfrm>
            <a:custGeom>
              <a:avLst/>
              <a:gdLst/>
              <a:ahLst/>
              <a:cxnLst/>
              <a:rect l="l" t="t" r="r" b="b"/>
              <a:pathLst>
                <a:path w="4159885" h="2566035">
                  <a:moveTo>
                    <a:pt x="0" y="1661668"/>
                  </a:moveTo>
                  <a:lnTo>
                    <a:pt x="563054" y="2502154"/>
                  </a:lnTo>
                  <a:lnTo>
                    <a:pt x="515302" y="2534158"/>
                  </a:lnTo>
                  <a:lnTo>
                    <a:pt x="674941" y="2565781"/>
                  </a:lnTo>
                  <a:lnTo>
                    <a:pt x="706564" y="2406142"/>
                  </a:lnTo>
                  <a:lnTo>
                    <a:pt x="658685" y="2438146"/>
                  </a:lnTo>
                  <a:lnTo>
                    <a:pt x="95631" y="1597533"/>
                  </a:lnTo>
                  <a:lnTo>
                    <a:pt x="0" y="1661668"/>
                  </a:lnTo>
                  <a:close/>
                </a:path>
                <a:path w="4159885" h="2566035">
                  <a:moveTo>
                    <a:pt x="2817304" y="0"/>
                  </a:moveTo>
                  <a:lnTo>
                    <a:pt x="4049077" y="544829"/>
                  </a:lnTo>
                  <a:lnTo>
                    <a:pt x="4080319" y="474090"/>
                  </a:lnTo>
                  <a:lnTo>
                    <a:pt x="4159313" y="678052"/>
                  </a:lnTo>
                  <a:lnTo>
                    <a:pt x="3955224" y="756920"/>
                  </a:lnTo>
                  <a:lnTo>
                    <a:pt x="3986466" y="686180"/>
                  </a:lnTo>
                  <a:lnTo>
                    <a:pt x="2754693" y="141477"/>
                  </a:lnTo>
                  <a:lnTo>
                    <a:pt x="281730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879591" y="4297679"/>
              <a:ext cx="694690" cy="450215"/>
            </a:xfrm>
            <a:custGeom>
              <a:avLst/>
              <a:gdLst/>
              <a:ahLst/>
              <a:cxnLst/>
              <a:rect l="l" t="t" r="r" b="b"/>
              <a:pathLst>
                <a:path w="694690" h="450214">
                  <a:moveTo>
                    <a:pt x="694182" y="128778"/>
                  </a:moveTo>
                  <a:lnTo>
                    <a:pt x="159766" y="385699"/>
                  </a:lnTo>
                  <a:lnTo>
                    <a:pt x="190754" y="450215"/>
                  </a:lnTo>
                  <a:lnTo>
                    <a:pt x="0" y="383286"/>
                  </a:lnTo>
                  <a:lnTo>
                    <a:pt x="66802" y="192532"/>
                  </a:lnTo>
                  <a:lnTo>
                    <a:pt x="97790" y="256921"/>
                  </a:lnTo>
                  <a:lnTo>
                    <a:pt x="632206" y="0"/>
                  </a:lnTo>
                  <a:lnTo>
                    <a:pt x="694182" y="12877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032759" y="2484120"/>
              <a:ext cx="210820" cy="2216150"/>
            </a:xfrm>
            <a:custGeom>
              <a:avLst/>
              <a:gdLst/>
              <a:ahLst/>
              <a:cxnLst/>
              <a:rect l="l" t="t" r="r" b="b"/>
              <a:pathLst>
                <a:path w="210819" h="2216150">
                  <a:moveTo>
                    <a:pt x="157733" y="0"/>
                  </a:moveTo>
                  <a:lnTo>
                    <a:pt x="157733" y="2110740"/>
                  </a:lnTo>
                  <a:lnTo>
                    <a:pt x="210312" y="2110740"/>
                  </a:lnTo>
                  <a:lnTo>
                    <a:pt x="105156" y="2215896"/>
                  </a:lnTo>
                  <a:lnTo>
                    <a:pt x="0" y="2110740"/>
                  </a:lnTo>
                  <a:lnTo>
                    <a:pt x="52577" y="2110740"/>
                  </a:lnTo>
                  <a:lnTo>
                    <a:pt x="52577" y="0"/>
                  </a:lnTo>
                  <a:lnTo>
                    <a:pt x="157733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396483" y="4818888"/>
              <a:ext cx="563880" cy="269875"/>
            </a:xfrm>
            <a:custGeom>
              <a:avLst/>
              <a:gdLst/>
              <a:ahLst/>
              <a:cxnLst/>
              <a:rect l="l" t="t" r="r" b="b"/>
              <a:pathLst>
                <a:path w="563879" h="269875">
                  <a:moveTo>
                    <a:pt x="563879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63879" y="269748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396483" y="4818888"/>
              <a:ext cx="563880" cy="269875"/>
            </a:xfrm>
            <a:custGeom>
              <a:avLst/>
              <a:gdLst/>
              <a:ahLst/>
              <a:cxnLst/>
              <a:rect l="l" t="t" r="r" b="b"/>
              <a:pathLst>
                <a:path w="563879" h="269875">
                  <a:moveTo>
                    <a:pt x="0" y="269748"/>
                  </a:moveTo>
                  <a:lnTo>
                    <a:pt x="563879" y="269748"/>
                  </a:lnTo>
                  <a:lnTo>
                    <a:pt x="5638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2646045" y="1495805"/>
            <a:ext cx="1216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Hidden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20563" y="4797044"/>
            <a:ext cx="284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1800" spc="-37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baseline="-20833" sz="1800">
              <a:latin typeface="Cambria Math"/>
              <a:cs typeface="Cambria Math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989065" y="2867914"/>
            <a:ext cx="1704339" cy="925830"/>
            <a:chOff x="5989065" y="2867914"/>
            <a:chExt cx="1704339" cy="925830"/>
          </a:xfrm>
        </p:grpSpPr>
        <p:sp>
          <p:nvSpPr>
            <p:cNvPr id="38" name="object 38" descr=""/>
            <p:cNvSpPr/>
            <p:nvPr/>
          </p:nvSpPr>
          <p:spPr>
            <a:xfrm>
              <a:off x="5995415" y="3226308"/>
              <a:ext cx="826135" cy="250190"/>
            </a:xfrm>
            <a:custGeom>
              <a:avLst/>
              <a:gdLst/>
              <a:ahLst/>
              <a:cxnLst/>
              <a:rect l="l" t="t" r="r" b="b"/>
              <a:pathLst>
                <a:path w="826134" h="250189">
                  <a:moveTo>
                    <a:pt x="0" y="62483"/>
                  </a:moveTo>
                  <a:lnTo>
                    <a:pt x="701039" y="62483"/>
                  </a:lnTo>
                  <a:lnTo>
                    <a:pt x="701039" y="0"/>
                  </a:lnTo>
                  <a:lnTo>
                    <a:pt x="826008" y="124967"/>
                  </a:lnTo>
                  <a:lnTo>
                    <a:pt x="701039" y="249936"/>
                  </a:lnTo>
                  <a:lnTo>
                    <a:pt x="701039" y="187451"/>
                  </a:lnTo>
                  <a:lnTo>
                    <a:pt x="0" y="187451"/>
                  </a:lnTo>
                  <a:lnTo>
                    <a:pt x="0" y="62483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900671" y="2874264"/>
              <a:ext cx="786765" cy="913130"/>
            </a:xfrm>
            <a:custGeom>
              <a:avLst/>
              <a:gdLst/>
              <a:ahLst/>
              <a:cxnLst/>
              <a:rect l="l" t="t" r="r" b="b"/>
              <a:pathLst>
                <a:path w="786765" h="913129">
                  <a:moveTo>
                    <a:pt x="0" y="456438"/>
                  </a:moveTo>
                  <a:lnTo>
                    <a:pt x="2306" y="406702"/>
                  </a:lnTo>
                  <a:lnTo>
                    <a:pt x="9068" y="358517"/>
                  </a:lnTo>
                  <a:lnTo>
                    <a:pt x="20043" y="312163"/>
                  </a:lnTo>
                  <a:lnTo>
                    <a:pt x="34993" y="267918"/>
                  </a:lnTo>
                  <a:lnTo>
                    <a:pt x="53678" y="226060"/>
                  </a:lnTo>
                  <a:lnTo>
                    <a:pt x="75858" y="186866"/>
                  </a:lnTo>
                  <a:lnTo>
                    <a:pt x="101293" y="150617"/>
                  </a:lnTo>
                  <a:lnTo>
                    <a:pt x="129744" y="117589"/>
                  </a:lnTo>
                  <a:lnTo>
                    <a:pt x="160970" y="88062"/>
                  </a:lnTo>
                  <a:lnTo>
                    <a:pt x="194733" y="62314"/>
                  </a:lnTo>
                  <a:lnTo>
                    <a:pt x="230791" y="40623"/>
                  </a:lnTo>
                  <a:lnTo>
                    <a:pt x="268906" y="23268"/>
                  </a:lnTo>
                  <a:lnTo>
                    <a:pt x="308838" y="10527"/>
                  </a:lnTo>
                  <a:lnTo>
                    <a:pt x="350346" y="2678"/>
                  </a:lnTo>
                  <a:lnTo>
                    <a:pt x="393192" y="0"/>
                  </a:lnTo>
                  <a:lnTo>
                    <a:pt x="436037" y="2678"/>
                  </a:lnTo>
                  <a:lnTo>
                    <a:pt x="477545" y="10527"/>
                  </a:lnTo>
                  <a:lnTo>
                    <a:pt x="517477" y="23268"/>
                  </a:lnTo>
                  <a:lnTo>
                    <a:pt x="555592" y="40623"/>
                  </a:lnTo>
                  <a:lnTo>
                    <a:pt x="591650" y="62314"/>
                  </a:lnTo>
                  <a:lnTo>
                    <a:pt x="625413" y="88062"/>
                  </a:lnTo>
                  <a:lnTo>
                    <a:pt x="656639" y="117589"/>
                  </a:lnTo>
                  <a:lnTo>
                    <a:pt x="685090" y="150617"/>
                  </a:lnTo>
                  <a:lnTo>
                    <a:pt x="710525" y="186866"/>
                  </a:lnTo>
                  <a:lnTo>
                    <a:pt x="732705" y="226059"/>
                  </a:lnTo>
                  <a:lnTo>
                    <a:pt x="751390" y="267918"/>
                  </a:lnTo>
                  <a:lnTo>
                    <a:pt x="766340" y="312163"/>
                  </a:lnTo>
                  <a:lnTo>
                    <a:pt x="777315" y="358517"/>
                  </a:lnTo>
                  <a:lnTo>
                    <a:pt x="784077" y="406702"/>
                  </a:lnTo>
                  <a:lnTo>
                    <a:pt x="786383" y="456438"/>
                  </a:lnTo>
                  <a:lnTo>
                    <a:pt x="784077" y="506173"/>
                  </a:lnTo>
                  <a:lnTo>
                    <a:pt x="777315" y="554358"/>
                  </a:lnTo>
                  <a:lnTo>
                    <a:pt x="766340" y="600712"/>
                  </a:lnTo>
                  <a:lnTo>
                    <a:pt x="751390" y="644957"/>
                  </a:lnTo>
                  <a:lnTo>
                    <a:pt x="732705" y="686816"/>
                  </a:lnTo>
                  <a:lnTo>
                    <a:pt x="710525" y="726009"/>
                  </a:lnTo>
                  <a:lnTo>
                    <a:pt x="685090" y="762258"/>
                  </a:lnTo>
                  <a:lnTo>
                    <a:pt x="656639" y="795286"/>
                  </a:lnTo>
                  <a:lnTo>
                    <a:pt x="625413" y="824813"/>
                  </a:lnTo>
                  <a:lnTo>
                    <a:pt x="591650" y="850561"/>
                  </a:lnTo>
                  <a:lnTo>
                    <a:pt x="555592" y="872252"/>
                  </a:lnTo>
                  <a:lnTo>
                    <a:pt x="517477" y="889607"/>
                  </a:lnTo>
                  <a:lnTo>
                    <a:pt x="477545" y="902348"/>
                  </a:lnTo>
                  <a:lnTo>
                    <a:pt x="436037" y="910197"/>
                  </a:lnTo>
                  <a:lnTo>
                    <a:pt x="393192" y="912876"/>
                  </a:lnTo>
                  <a:lnTo>
                    <a:pt x="350346" y="910197"/>
                  </a:lnTo>
                  <a:lnTo>
                    <a:pt x="308838" y="902348"/>
                  </a:lnTo>
                  <a:lnTo>
                    <a:pt x="268906" y="889607"/>
                  </a:lnTo>
                  <a:lnTo>
                    <a:pt x="230791" y="872252"/>
                  </a:lnTo>
                  <a:lnTo>
                    <a:pt x="194733" y="850561"/>
                  </a:lnTo>
                  <a:lnTo>
                    <a:pt x="160970" y="824813"/>
                  </a:lnTo>
                  <a:lnTo>
                    <a:pt x="129744" y="795286"/>
                  </a:lnTo>
                  <a:lnTo>
                    <a:pt x="101293" y="762258"/>
                  </a:lnTo>
                  <a:lnTo>
                    <a:pt x="75858" y="726009"/>
                  </a:lnTo>
                  <a:lnTo>
                    <a:pt x="53678" y="686816"/>
                  </a:lnTo>
                  <a:lnTo>
                    <a:pt x="34993" y="644957"/>
                  </a:lnTo>
                  <a:lnTo>
                    <a:pt x="20043" y="600712"/>
                  </a:lnTo>
                  <a:lnTo>
                    <a:pt x="9068" y="554358"/>
                  </a:lnTo>
                  <a:lnTo>
                    <a:pt x="2306" y="506173"/>
                  </a:lnTo>
                  <a:lnTo>
                    <a:pt x="0" y="45643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6257544" y="3576828"/>
            <a:ext cx="410209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1760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033006" y="3197733"/>
            <a:ext cx="328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662928" y="4274820"/>
            <a:ext cx="1483360" cy="39052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340"/>
              </a:spcBef>
            </a:pPr>
            <a:r>
              <a:rPr dirty="0" sz="1800">
                <a:latin typeface="Calibri"/>
                <a:cs typeface="Calibri"/>
              </a:rPr>
              <a:t>Desired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452359" y="3924300"/>
            <a:ext cx="410209" cy="27622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45"/>
              </a:lnSpc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628645" y="4316984"/>
            <a:ext cx="2846705" cy="781050"/>
            <a:chOff x="2628645" y="4316984"/>
            <a:chExt cx="2846705" cy="781050"/>
          </a:xfrm>
        </p:grpSpPr>
        <p:sp>
          <p:nvSpPr>
            <p:cNvPr id="45" name="object 45" descr=""/>
            <p:cNvSpPr/>
            <p:nvPr/>
          </p:nvSpPr>
          <p:spPr>
            <a:xfrm>
              <a:off x="4683251" y="4323334"/>
              <a:ext cx="785495" cy="448309"/>
            </a:xfrm>
            <a:custGeom>
              <a:avLst/>
              <a:gdLst/>
              <a:ahLst/>
              <a:cxnLst/>
              <a:rect l="l" t="t" r="r" b="b"/>
              <a:pathLst>
                <a:path w="785495" h="448310">
                  <a:moveTo>
                    <a:pt x="485394" y="5080"/>
                  </a:moveTo>
                  <a:lnTo>
                    <a:pt x="442062" y="6928"/>
                  </a:lnTo>
                  <a:lnTo>
                    <a:pt x="399924" y="16305"/>
                  </a:lnTo>
                  <a:lnTo>
                    <a:pt x="359433" y="32782"/>
                  </a:lnTo>
                  <a:lnTo>
                    <a:pt x="321043" y="55932"/>
                  </a:lnTo>
                  <a:lnTo>
                    <a:pt x="285210" y="85328"/>
                  </a:lnTo>
                  <a:lnTo>
                    <a:pt x="252386" y="120541"/>
                  </a:lnTo>
                  <a:lnTo>
                    <a:pt x="223026" y="161144"/>
                  </a:lnTo>
                  <a:lnTo>
                    <a:pt x="197585" y="206711"/>
                  </a:lnTo>
                  <a:lnTo>
                    <a:pt x="176516" y="256813"/>
                  </a:lnTo>
                  <a:lnTo>
                    <a:pt x="160274" y="311023"/>
                  </a:lnTo>
                  <a:lnTo>
                    <a:pt x="213740" y="313563"/>
                  </a:lnTo>
                  <a:lnTo>
                    <a:pt x="91567" y="414909"/>
                  </a:lnTo>
                  <a:lnTo>
                    <a:pt x="0" y="303403"/>
                  </a:lnTo>
                  <a:lnTo>
                    <a:pt x="53467" y="305943"/>
                  </a:lnTo>
                  <a:lnTo>
                    <a:pt x="69678" y="251733"/>
                  </a:lnTo>
                  <a:lnTo>
                    <a:pt x="90729" y="201631"/>
                  </a:lnTo>
                  <a:lnTo>
                    <a:pt x="116163" y="156064"/>
                  </a:lnTo>
                  <a:lnTo>
                    <a:pt x="145524" y="115461"/>
                  </a:lnTo>
                  <a:lnTo>
                    <a:pt x="178355" y="80248"/>
                  </a:lnTo>
                  <a:lnTo>
                    <a:pt x="214200" y="50852"/>
                  </a:lnTo>
                  <a:lnTo>
                    <a:pt x="252602" y="27702"/>
                  </a:lnTo>
                  <a:lnTo>
                    <a:pt x="293104" y="11225"/>
                  </a:lnTo>
                  <a:lnTo>
                    <a:pt x="335251" y="1848"/>
                  </a:lnTo>
                  <a:lnTo>
                    <a:pt x="378587" y="0"/>
                  </a:lnTo>
                  <a:lnTo>
                    <a:pt x="485394" y="5080"/>
                  </a:lnTo>
                  <a:lnTo>
                    <a:pt x="525386" y="10342"/>
                  </a:lnTo>
                  <a:lnTo>
                    <a:pt x="563582" y="21926"/>
                  </a:lnTo>
                  <a:lnTo>
                    <a:pt x="599704" y="39417"/>
                  </a:lnTo>
                  <a:lnTo>
                    <a:pt x="633470" y="62399"/>
                  </a:lnTo>
                  <a:lnTo>
                    <a:pt x="664599" y="90459"/>
                  </a:lnTo>
                  <a:lnTo>
                    <a:pt x="692813" y="123180"/>
                  </a:lnTo>
                  <a:lnTo>
                    <a:pt x="717830" y="160150"/>
                  </a:lnTo>
                  <a:lnTo>
                    <a:pt x="739370" y="200951"/>
                  </a:lnTo>
                  <a:lnTo>
                    <a:pt x="757154" y="245170"/>
                  </a:lnTo>
                  <a:lnTo>
                    <a:pt x="770900" y="292393"/>
                  </a:lnTo>
                  <a:lnTo>
                    <a:pt x="780329" y="342203"/>
                  </a:lnTo>
                  <a:lnTo>
                    <a:pt x="785160" y="394186"/>
                  </a:lnTo>
                  <a:lnTo>
                    <a:pt x="785113" y="447929"/>
                  </a:lnTo>
                  <a:lnTo>
                    <a:pt x="678180" y="442849"/>
                  </a:lnTo>
                  <a:lnTo>
                    <a:pt x="678103" y="386683"/>
                  </a:lnTo>
                  <a:lnTo>
                    <a:pt x="672669" y="332283"/>
                  </a:lnTo>
                  <a:lnTo>
                    <a:pt x="662173" y="280172"/>
                  </a:lnTo>
                  <a:lnTo>
                    <a:pt x="646914" y="230875"/>
                  </a:lnTo>
                  <a:lnTo>
                    <a:pt x="627188" y="184917"/>
                  </a:lnTo>
                  <a:lnTo>
                    <a:pt x="603293" y="142821"/>
                  </a:lnTo>
                  <a:lnTo>
                    <a:pt x="575525" y="105112"/>
                  </a:lnTo>
                  <a:lnTo>
                    <a:pt x="544182" y="72315"/>
                  </a:lnTo>
                  <a:lnTo>
                    <a:pt x="509561" y="44953"/>
                  </a:lnTo>
                  <a:lnTo>
                    <a:pt x="471959" y="23552"/>
                  </a:lnTo>
                  <a:lnTo>
                    <a:pt x="431673" y="8636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634995" y="4791456"/>
              <a:ext cx="716280" cy="300355"/>
            </a:xfrm>
            <a:custGeom>
              <a:avLst/>
              <a:gdLst/>
              <a:ahLst/>
              <a:cxnLst/>
              <a:rect l="l" t="t" r="r" b="b"/>
              <a:pathLst>
                <a:path w="716279" h="300354">
                  <a:moveTo>
                    <a:pt x="716280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716280" y="300228"/>
                  </a:lnTo>
                  <a:lnTo>
                    <a:pt x="7162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634995" y="4791456"/>
              <a:ext cx="716280" cy="300355"/>
            </a:xfrm>
            <a:custGeom>
              <a:avLst/>
              <a:gdLst/>
              <a:ahLst/>
              <a:cxnLst/>
              <a:rect l="l" t="t" r="r" b="b"/>
              <a:pathLst>
                <a:path w="716279" h="300354">
                  <a:moveTo>
                    <a:pt x="0" y="300228"/>
                  </a:moveTo>
                  <a:lnTo>
                    <a:pt x="716280" y="300228"/>
                  </a:lnTo>
                  <a:lnTo>
                    <a:pt x="716280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2806319" y="4765624"/>
            <a:ext cx="3263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2400" spc="-37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endParaRPr baseline="-20833" sz="2400">
              <a:latin typeface="Cambria Math"/>
              <a:cs typeface="Cambria Math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910460" y="3004566"/>
            <a:ext cx="6270625" cy="2640330"/>
            <a:chOff x="1910460" y="3004566"/>
            <a:chExt cx="6270625" cy="2640330"/>
          </a:xfrm>
        </p:grpSpPr>
        <p:sp>
          <p:nvSpPr>
            <p:cNvPr id="50" name="object 50" descr=""/>
            <p:cNvSpPr/>
            <p:nvPr/>
          </p:nvSpPr>
          <p:spPr>
            <a:xfrm>
              <a:off x="3256533" y="5129783"/>
              <a:ext cx="2256155" cy="509270"/>
            </a:xfrm>
            <a:custGeom>
              <a:avLst/>
              <a:gdLst/>
              <a:ahLst/>
              <a:cxnLst/>
              <a:rect l="l" t="t" r="r" b="b"/>
              <a:pathLst>
                <a:path w="2256154" h="509270">
                  <a:moveTo>
                    <a:pt x="1079500" y="509016"/>
                  </a:moveTo>
                  <a:lnTo>
                    <a:pt x="1143405" y="508087"/>
                  </a:lnTo>
                  <a:lnTo>
                    <a:pt x="1206297" y="505336"/>
                  </a:lnTo>
                  <a:lnTo>
                    <a:pt x="1268066" y="500816"/>
                  </a:lnTo>
                  <a:lnTo>
                    <a:pt x="1328604" y="494581"/>
                  </a:lnTo>
                  <a:lnTo>
                    <a:pt x="1387799" y="486684"/>
                  </a:lnTo>
                  <a:lnTo>
                    <a:pt x="1445543" y="477177"/>
                  </a:lnTo>
                  <a:lnTo>
                    <a:pt x="1501725" y="466114"/>
                  </a:lnTo>
                  <a:lnTo>
                    <a:pt x="1556237" y="453548"/>
                  </a:lnTo>
                  <a:lnTo>
                    <a:pt x="1608967" y="439532"/>
                  </a:lnTo>
                  <a:lnTo>
                    <a:pt x="1659807" y="424120"/>
                  </a:lnTo>
                  <a:lnTo>
                    <a:pt x="1708647" y="407365"/>
                  </a:lnTo>
                  <a:lnTo>
                    <a:pt x="1755376" y="389320"/>
                  </a:lnTo>
                  <a:lnTo>
                    <a:pt x="1799886" y="370038"/>
                  </a:lnTo>
                  <a:lnTo>
                    <a:pt x="1842067" y="349572"/>
                  </a:lnTo>
                  <a:lnTo>
                    <a:pt x="1881808" y="327975"/>
                  </a:lnTo>
                  <a:lnTo>
                    <a:pt x="1919001" y="305301"/>
                  </a:lnTo>
                  <a:lnTo>
                    <a:pt x="1953535" y="281603"/>
                  </a:lnTo>
                  <a:lnTo>
                    <a:pt x="1985301" y="256935"/>
                  </a:lnTo>
                  <a:lnTo>
                    <a:pt x="2014189" y="231348"/>
                  </a:lnTo>
                  <a:lnTo>
                    <a:pt x="2062892" y="177634"/>
                  </a:lnTo>
                  <a:lnTo>
                    <a:pt x="2098767" y="120888"/>
                  </a:lnTo>
                  <a:lnTo>
                    <a:pt x="2120935" y="61535"/>
                  </a:lnTo>
                  <a:lnTo>
                    <a:pt x="2128519" y="0"/>
                  </a:lnTo>
                  <a:lnTo>
                    <a:pt x="2255774" y="0"/>
                  </a:lnTo>
                  <a:lnTo>
                    <a:pt x="2248189" y="61535"/>
                  </a:lnTo>
                  <a:lnTo>
                    <a:pt x="2226020" y="120888"/>
                  </a:lnTo>
                  <a:lnTo>
                    <a:pt x="2190145" y="177634"/>
                  </a:lnTo>
                  <a:lnTo>
                    <a:pt x="2141440" y="231348"/>
                  </a:lnTo>
                  <a:lnTo>
                    <a:pt x="2112550" y="256935"/>
                  </a:lnTo>
                  <a:lnTo>
                    <a:pt x="2080783" y="281603"/>
                  </a:lnTo>
                  <a:lnTo>
                    <a:pt x="2046247" y="305301"/>
                  </a:lnTo>
                  <a:lnTo>
                    <a:pt x="2009051" y="327975"/>
                  </a:lnTo>
                  <a:lnTo>
                    <a:pt x="1969307" y="349572"/>
                  </a:lnTo>
                  <a:lnTo>
                    <a:pt x="1927123" y="370038"/>
                  </a:lnTo>
                  <a:lnTo>
                    <a:pt x="1882609" y="389320"/>
                  </a:lnTo>
                  <a:lnTo>
                    <a:pt x="1835874" y="407365"/>
                  </a:lnTo>
                  <a:lnTo>
                    <a:pt x="1787029" y="424120"/>
                  </a:lnTo>
                  <a:lnTo>
                    <a:pt x="1736184" y="439532"/>
                  </a:lnTo>
                  <a:lnTo>
                    <a:pt x="1683447" y="453548"/>
                  </a:lnTo>
                  <a:lnTo>
                    <a:pt x="1628928" y="466114"/>
                  </a:lnTo>
                  <a:lnTo>
                    <a:pt x="1572737" y="477177"/>
                  </a:lnTo>
                  <a:lnTo>
                    <a:pt x="1514985" y="486684"/>
                  </a:lnTo>
                  <a:lnTo>
                    <a:pt x="1455779" y="494581"/>
                  </a:lnTo>
                  <a:lnTo>
                    <a:pt x="1395231" y="500816"/>
                  </a:lnTo>
                  <a:lnTo>
                    <a:pt x="1333450" y="505336"/>
                  </a:lnTo>
                  <a:lnTo>
                    <a:pt x="1270545" y="508087"/>
                  </a:lnTo>
                  <a:lnTo>
                    <a:pt x="1206627" y="509016"/>
                  </a:lnTo>
                  <a:lnTo>
                    <a:pt x="1079500" y="509016"/>
                  </a:lnTo>
                  <a:lnTo>
                    <a:pt x="1017461" y="508133"/>
                  </a:lnTo>
                  <a:lnTo>
                    <a:pt x="956228" y="505513"/>
                  </a:lnTo>
                  <a:lnTo>
                    <a:pt x="895915" y="501202"/>
                  </a:lnTo>
                  <a:lnTo>
                    <a:pt x="836641" y="495241"/>
                  </a:lnTo>
                  <a:lnTo>
                    <a:pt x="778524" y="487676"/>
                  </a:lnTo>
                  <a:lnTo>
                    <a:pt x="721679" y="478551"/>
                  </a:lnTo>
                  <a:lnTo>
                    <a:pt x="666224" y="467909"/>
                  </a:lnTo>
                  <a:lnTo>
                    <a:pt x="612276" y="455794"/>
                  </a:lnTo>
                  <a:lnTo>
                    <a:pt x="559953" y="442251"/>
                  </a:lnTo>
                  <a:lnTo>
                    <a:pt x="509372" y="427323"/>
                  </a:lnTo>
                  <a:lnTo>
                    <a:pt x="460650" y="411054"/>
                  </a:lnTo>
                  <a:lnTo>
                    <a:pt x="413904" y="393489"/>
                  </a:lnTo>
                  <a:lnTo>
                    <a:pt x="369250" y="374670"/>
                  </a:lnTo>
                  <a:lnTo>
                    <a:pt x="326808" y="354643"/>
                  </a:lnTo>
                  <a:lnTo>
                    <a:pt x="286693" y="333451"/>
                  </a:lnTo>
                  <a:lnTo>
                    <a:pt x="249022" y="311138"/>
                  </a:lnTo>
                  <a:lnTo>
                    <a:pt x="213914" y="287748"/>
                  </a:lnTo>
                  <a:lnTo>
                    <a:pt x="181485" y="263325"/>
                  </a:lnTo>
                  <a:lnTo>
                    <a:pt x="151852" y="237913"/>
                  </a:lnTo>
                  <a:lnTo>
                    <a:pt x="101444" y="184297"/>
                  </a:lnTo>
                  <a:lnTo>
                    <a:pt x="63626" y="127254"/>
                  </a:lnTo>
                  <a:lnTo>
                    <a:pt x="0" y="127254"/>
                  </a:lnTo>
                  <a:lnTo>
                    <a:pt x="93979" y="0"/>
                  </a:lnTo>
                  <a:lnTo>
                    <a:pt x="254507" y="127254"/>
                  </a:lnTo>
                  <a:lnTo>
                    <a:pt x="190880" y="127254"/>
                  </a:lnTo>
                  <a:lnTo>
                    <a:pt x="208056" y="156004"/>
                  </a:lnTo>
                  <a:lnTo>
                    <a:pt x="252020" y="211101"/>
                  </a:lnTo>
                  <a:lnTo>
                    <a:pt x="308043" y="262687"/>
                  </a:lnTo>
                  <a:lnTo>
                    <a:pt x="340295" y="287051"/>
                  </a:lnTo>
                  <a:lnTo>
                    <a:pt x="375222" y="310400"/>
                  </a:lnTo>
                  <a:lnTo>
                    <a:pt x="412710" y="332690"/>
                  </a:lnTo>
                  <a:lnTo>
                    <a:pt x="452648" y="353876"/>
                  </a:lnTo>
                  <a:lnTo>
                    <a:pt x="494921" y="373911"/>
                  </a:lnTo>
                  <a:lnTo>
                    <a:pt x="539416" y="392750"/>
                  </a:lnTo>
                  <a:lnTo>
                    <a:pt x="586020" y="410349"/>
                  </a:lnTo>
                  <a:lnTo>
                    <a:pt x="634620" y="426660"/>
                  </a:lnTo>
                  <a:lnTo>
                    <a:pt x="685102" y="441640"/>
                  </a:lnTo>
                  <a:lnTo>
                    <a:pt x="737353" y="455243"/>
                  </a:lnTo>
                  <a:lnTo>
                    <a:pt x="791259" y="467423"/>
                  </a:lnTo>
                  <a:lnTo>
                    <a:pt x="846709" y="478134"/>
                  </a:lnTo>
                  <a:lnTo>
                    <a:pt x="903587" y="487331"/>
                  </a:lnTo>
                  <a:lnTo>
                    <a:pt x="961781" y="494970"/>
                  </a:lnTo>
                  <a:lnTo>
                    <a:pt x="1021178" y="501004"/>
                  </a:lnTo>
                  <a:lnTo>
                    <a:pt x="1081664" y="505387"/>
                  </a:lnTo>
                  <a:lnTo>
                    <a:pt x="1143127" y="508076"/>
                  </a:lnTo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751064" y="3218688"/>
              <a:ext cx="424180" cy="227329"/>
            </a:xfrm>
            <a:custGeom>
              <a:avLst/>
              <a:gdLst/>
              <a:ahLst/>
              <a:cxnLst/>
              <a:rect l="l" t="t" r="r" b="b"/>
              <a:pathLst>
                <a:path w="424179" h="227329">
                  <a:moveTo>
                    <a:pt x="0" y="56769"/>
                  </a:moveTo>
                  <a:lnTo>
                    <a:pt x="310133" y="56769"/>
                  </a:lnTo>
                  <a:lnTo>
                    <a:pt x="310133" y="0"/>
                  </a:lnTo>
                  <a:lnTo>
                    <a:pt x="423671" y="113537"/>
                  </a:lnTo>
                  <a:lnTo>
                    <a:pt x="310133" y="227075"/>
                  </a:lnTo>
                  <a:lnTo>
                    <a:pt x="310133" y="170307"/>
                  </a:lnTo>
                  <a:lnTo>
                    <a:pt x="0" y="170307"/>
                  </a:lnTo>
                  <a:lnTo>
                    <a:pt x="0" y="567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182238" y="3010916"/>
              <a:ext cx="1339850" cy="1737360"/>
            </a:xfrm>
            <a:custGeom>
              <a:avLst/>
              <a:gdLst/>
              <a:ahLst/>
              <a:cxnLst/>
              <a:rect l="l" t="t" r="r" b="b"/>
              <a:pathLst>
                <a:path w="1339850" h="1737360">
                  <a:moveTo>
                    <a:pt x="1339596" y="71628"/>
                  </a:moveTo>
                  <a:lnTo>
                    <a:pt x="144272" y="1676654"/>
                  </a:lnTo>
                  <a:lnTo>
                    <a:pt x="192277" y="1712468"/>
                  </a:lnTo>
                  <a:lnTo>
                    <a:pt x="24511" y="1736979"/>
                  </a:lnTo>
                  <a:lnTo>
                    <a:pt x="0" y="1569212"/>
                  </a:lnTo>
                  <a:lnTo>
                    <a:pt x="48006" y="1605026"/>
                  </a:lnTo>
                  <a:lnTo>
                    <a:pt x="1243457" y="0"/>
                  </a:lnTo>
                  <a:lnTo>
                    <a:pt x="1339596" y="716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916810" y="4304411"/>
              <a:ext cx="785495" cy="448309"/>
            </a:xfrm>
            <a:custGeom>
              <a:avLst/>
              <a:gdLst/>
              <a:ahLst/>
              <a:cxnLst/>
              <a:rect l="l" t="t" r="r" b="b"/>
              <a:pathLst>
                <a:path w="785494" h="448310">
                  <a:moveTo>
                    <a:pt x="485520" y="5080"/>
                  </a:moveTo>
                  <a:lnTo>
                    <a:pt x="442185" y="6898"/>
                  </a:lnTo>
                  <a:lnTo>
                    <a:pt x="400038" y="16256"/>
                  </a:lnTo>
                  <a:lnTo>
                    <a:pt x="359536" y="32723"/>
                  </a:lnTo>
                  <a:lnTo>
                    <a:pt x="321134" y="55869"/>
                  </a:lnTo>
                  <a:lnTo>
                    <a:pt x="285289" y="85264"/>
                  </a:lnTo>
                  <a:lnTo>
                    <a:pt x="252458" y="120477"/>
                  </a:lnTo>
                  <a:lnTo>
                    <a:pt x="223097" y="161077"/>
                  </a:lnTo>
                  <a:lnTo>
                    <a:pt x="197663" y="206634"/>
                  </a:lnTo>
                  <a:lnTo>
                    <a:pt x="176612" y="256717"/>
                  </a:lnTo>
                  <a:lnTo>
                    <a:pt x="160400" y="310895"/>
                  </a:lnTo>
                  <a:lnTo>
                    <a:pt x="213740" y="313436"/>
                  </a:lnTo>
                  <a:lnTo>
                    <a:pt x="91693" y="414781"/>
                  </a:lnTo>
                  <a:lnTo>
                    <a:pt x="0" y="303275"/>
                  </a:lnTo>
                  <a:lnTo>
                    <a:pt x="53466" y="305815"/>
                  </a:lnTo>
                  <a:lnTo>
                    <a:pt x="69678" y="251637"/>
                  </a:lnTo>
                  <a:lnTo>
                    <a:pt x="90729" y="201554"/>
                  </a:lnTo>
                  <a:lnTo>
                    <a:pt x="116163" y="155997"/>
                  </a:lnTo>
                  <a:lnTo>
                    <a:pt x="145524" y="115397"/>
                  </a:lnTo>
                  <a:lnTo>
                    <a:pt x="178355" y="80184"/>
                  </a:lnTo>
                  <a:lnTo>
                    <a:pt x="214200" y="50789"/>
                  </a:lnTo>
                  <a:lnTo>
                    <a:pt x="252602" y="27643"/>
                  </a:lnTo>
                  <a:lnTo>
                    <a:pt x="293104" y="11175"/>
                  </a:lnTo>
                  <a:lnTo>
                    <a:pt x="335251" y="1818"/>
                  </a:lnTo>
                  <a:lnTo>
                    <a:pt x="378587" y="0"/>
                  </a:lnTo>
                  <a:lnTo>
                    <a:pt x="485520" y="5080"/>
                  </a:lnTo>
                  <a:lnTo>
                    <a:pt x="525485" y="10315"/>
                  </a:lnTo>
                  <a:lnTo>
                    <a:pt x="563659" y="21876"/>
                  </a:lnTo>
                  <a:lnTo>
                    <a:pt x="599762" y="39348"/>
                  </a:lnTo>
                  <a:lnTo>
                    <a:pt x="633512" y="62314"/>
                  </a:lnTo>
                  <a:lnTo>
                    <a:pt x="664629" y="90361"/>
                  </a:lnTo>
                  <a:lnTo>
                    <a:pt x="692833" y="123073"/>
                  </a:lnTo>
                  <a:lnTo>
                    <a:pt x="717842" y="160035"/>
                  </a:lnTo>
                  <a:lnTo>
                    <a:pt x="739378" y="200831"/>
                  </a:lnTo>
                  <a:lnTo>
                    <a:pt x="757158" y="245047"/>
                  </a:lnTo>
                  <a:lnTo>
                    <a:pt x="770902" y="292267"/>
                  </a:lnTo>
                  <a:lnTo>
                    <a:pt x="780329" y="342076"/>
                  </a:lnTo>
                  <a:lnTo>
                    <a:pt x="785160" y="394060"/>
                  </a:lnTo>
                  <a:lnTo>
                    <a:pt x="785113" y="447801"/>
                  </a:lnTo>
                  <a:lnTo>
                    <a:pt x="678180" y="442721"/>
                  </a:lnTo>
                  <a:lnTo>
                    <a:pt x="678103" y="386556"/>
                  </a:lnTo>
                  <a:lnTo>
                    <a:pt x="672669" y="332156"/>
                  </a:lnTo>
                  <a:lnTo>
                    <a:pt x="662176" y="280045"/>
                  </a:lnTo>
                  <a:lnTo>
                    <a:pt x="646920" y="230748"/>
                  </a:lnTo>
                  <a:lnTo>
                    <a:pt x="627200" y="184790"/>
                  </a:lnTo>
                  <a:lnTo>
                    <a:pt x="603313" y="142694"/>
                  </a:lnTo>
                  <a:lnTo>
                    <a:pt x="575558" y="104985"/>
                  </a:lnTo>
                  <a:lnTo>
                    <a:pt x="544231" y="72188"/>
                  </a:lnTo>
                  <a:lnTo>
                    <a:pt x="509630" y="44826"/>
                  </a:lnTo>
                  <a:lnTo>
                    <a:pt x="472054" y="23425"/>
                  </a:lnTo>
                  <a:lnTo>
                    <a:pt x="431800" y="8508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116195" y="2037029"/>
            <a:ext cx="11785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Output</a:t>
            </a:r>
            <a:r>
              <a:rPr dirty="0" sz="1800" spc="-10">
                <a:latin typeface="Times New Roman"/>
                <a:cs typeface="Times New Roman"/>
              </a:rPr>
              <a:t> layer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160782"/>
            <a:ext cx="620077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Operational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flowchart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with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29969" y="648157"/>
            <a:ext cx="33242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Two</a:t>
            </a:r>
            <a:r>
              <a:rPr dirty="0" sz="3200" spc="-1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Hidden</a:t>
            </a:r>
            <a:r>
              <a:rPr dirty="0" sz="32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06296" y="2068067"/>
            <a:ext cx="883919" cy="809625"/>
          </a:xfrm>
          <a:prstGeom prst="rect">
            <a:avLst/>
          </a:prstGeom>
          <a:solidFill>
            <a:srgbClr val="E1EFD9"/>
          </a:solidFill>
          <a:ln w="12191">
            <a:solidFill>
              <a:srgbClr val="000000"/>
            </a:solidFill>
          </a:ln>
        </p:spPr>
        <p:txBody>
          <a:bodyPr wrap="square" lIns="0" tIns="252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dirty="0" sz="1800" spc="-25">
                <a:latin typeface="Calibri"/>
                <a:cs typeface="Calibri"/>
              </a:rPr>
              <a:t>H1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21735" y="2081783"/>
            <a:ext cx="917575" cy="795655"/>
          </a:xfrm>
          <a:prstGeom prst="rect">
            <a:avLst/>
          </a:prstGeom>
          <a:solidFill>
            <a:srgbClr val="FAE4D5"/>
          </a:solidFill>
          <a:ln w="12192">
            <a:solidFill>
              <a:srgbClr val="41709C"/>
            </a:solidFill>
          </a:ln>
        </p:spPr>
        <p:txBody>
          <a:bodyPr wrap="square" lIns="0" tIns="2457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dirty="0" sz="1800" spc="-25">
                <a:latin typeface="Calibri"/>
                <a:cs typeface="Calibri"/>
              </a:rPr>
              <a:t>H2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2400" y="3200400"/>
            <a:ext cx="666115" cy="704215"/>
          </a:xfrm>
          <a:prstGeom prst="rect">
            <a:avLst/>
          </a:prstGeom>
          <a:solidFill>
            <a:srgbClr val="F1F1F1"/>
          </a:solidFill>
          <a:ln w="12192">
            <a:solidFill>
              <a:srgbClr val="41709C"/>
            </a:solidFill>
          </a:ln>
        </p:spPr>
        <p:txBody>
          <a:bodyPr wrap="square" lIns="0" tIns="20002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575"/>
              </a:spcBef>
            </a:pPr>
            <a:r>
              <a:rPr dirty="0" sz="1800" spc="-1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18632" y="2939795"/>
            <a:ext cx="356870" cy="140398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24765" rIns="0" bIns="0" rtlCol="0" vert="vert">
            <a:spAutoFit/>
          </a:bodyPr>
          <a:lstStyle/>
          <a:p>
            <a:pPr marL="48895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latin typeface="Calibri"/>
                <a:cs typeface="Calibri"/>
              </a:rPr>
              <a:t>Actual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2000" y="5140452"/>
            <a:ext cx="596265" cy="28384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∆W1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60158" y="2455545"/>
            <a:ext cx="4198620" cy="723900"/>
            <a:chOff x="660158" y="2455545"/>
            <a:chExt cx="4198620" cy="723900"/>
          </a:xfrm>
        </p:grpSpPr>
        <p:sp>
          <p:nvSpPr>
            <p:cNvPr id="20" name="object 20" descr=""/>
            <p:cNvSpPr/>
            <p:nvPr/>
          </p:nvSpPr>
          <p:spPr>
            <a:xfrm>
              <a:off x="666508" y="2461895"/>
              <a:ext cx="845819" cy="565150"/>
            </a:xfrm>
            <a:custGeom>
              <a:avLst/>
              <a:gdLst/>
              <a:ahLst/>
              <a:cxnLst/>
              <a:rect l="l" t="t" r="r" b="b"/>
              <a:pathLst>
                <a:path w="845819" h="565150">
                  <a:moveTo>
                    <a:pt x="0" y="458596"/>
                  </a:moveTo>
                  <a:lnTo>
                    <a:pt x="708901" y="53212"/>
                  </a:lnTo>
                  <a:lnTo>
                    <a:pt x="678548" y="0"/>
                  </a:lnTo>
                  <a:lnTo>
                    <a:pt x="845680" y="45592"/>
                  </a:lnTo>
                  <a:lnTo>
                    <a:pt x="800214" y="212851"/>
                  </a:lnTo>
                  <a:lnTo>
                    <a:pt x="769734" y="159638"/>
                  </a:lnTo>
                  <a:lnTo>
                    <a:pt x="60820" y="564895"/>
                  </a:lnTo>
                  <a:lnTo>
                    <a:pt x="0" y="45859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419600" y="2895600"/>
              <a:ext cx="433070" cy="277495"/>
            </a:xfrm>
            <a:custGeom>
              <a:avLst/>
              <a:gdLst/>
              <a:ahLst/>
              <a:cxnLst/>
              <a:rect l="l" t="t" r="r" b="b"/>
              <a:pathLst>
                <a:path w="433070" h="277494">
                  <a:moveTo>
                    <a:pt x="432815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432815" y="277367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419600" y="2895600"/>
              <a:ext cx="433070" cy="277495"/>
            </a:xfrm>
            <a:custGeom>
              <a:avLst/>
              <a:gdLst/>
              <a:ahLst/>
              <a:cxnLst/>
              <a:rect l="l" t="t" r="r" b="b"/>
              <a:pathLst>
                <a:path w="433070" h="277494">
                  <a:moveTo>
                    <a:pt x="0" y="277367"/>
                  </a:moveTo>
                  <a:lnTo>
                    <a:pt x="432815" y="277367"/>
                  </a:lnTo>
                  <a:lnTo>
                    <a:pt x="432815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464177" y="2868295"/>
            <a:ext cx="34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W3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01267" y="2767583"/>
            <a:ext cx="433070" cy="27622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5880">
              <a:lnSpc>
                <a:spcPts val="2039"/>
              </a:lnSpc>
            </a:pPr>
            <a:r>
              <a:rPr dirty="0" sz="1800" spc="-25">
                <a:latin typeface="Calibri"/>
                <a:cs typeface="Calibri"/>
              </a:rPr>
              <a:t>W1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37303" y="5140452"/>
            <a:ext cx="596265" cy="28384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39925" y="1734058"/>
            <a:ext cx="12192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Times New Roman"/>
                <a:cs typeface="Times New Roman"/>
              </a:rPr>
              <a:t>Hidden</a:t>
            </a:r>
            <a:r>
              <a:rPr dirty="0" sz="1500" spc="-4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Layer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08558" y="2399664"/>
            <a:ext cx="7493000" cy="2811145"/>
            <a:chOff x="508558" y="2399664"/>
            <a:chExt cx="7493000" cy="2811145"/>
          </a:xfrm>
        </p:grpSpPr>
        <p:sp>
          <p:nvSpPr>
            <p:cNvPr id="28" name="object 28" descr=""/>
            <p:cNvSpPr/>
            <p:nvPr/>
          </p:nvSpPr>
          <p:spPr>
            <a:xfrm>
              <a:off x="7455407" y="3813047"/>
              <a:ext cx="245745" cy="506095"/>
            </a:xfrm>
            <a:custGeom>
              <a:avLst/>
              <a:gdLst/>
              <a:ahLst/>
              <a:cxnLst/>
              <a:rect l="l" t="t" r="r" b="b"/>
              <a:pathLst>
                <a:path w="245745" h="506095">
                  <a:moveTo>
                    <a:pt x="61341" y="505968"/>
                  </a:moveTo>
                  <a:lnTo>
                    <a:pt x="61341" y="122681"/>
                  </a:lnTo>
                  <a:lnTo>
                    <a:pt x="0" y="122681"/>
                  </a:lnTo>
                  <a:lnTo>
                    <a:pt x="122682" y="0"/>
                  </a:lnTo>
                  <a:lnTo>
                    <a:pt x="245364" y="122681"/>
                  </a:lnTo>
                  <a:lnTo>
                    <a:pt x="184023" y="122681"/>
                  </a:lnTo>
                  <a:lnTo>
                    <a:pt x="184023" y="505968"/>
                  </a:lnTo>
                  <a:lnTo>
                    <a:pt x="61341" y="5059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516884" y="3022853"/>
              <a:ext cx="1232535" cy="2019935"/>
            </a:xfrm>
            <a:custGeom>
              <a:avLst/>
              <a:gdLst/>
              <a:ahLst/>
              <a:cxnLst/>
              <a:rect l="l" t="t" r="r" b="b"/>
              <a:pathLst>
                <a:path w="1232535" h="2019935">
                  <a:moveTo>
                    <a:pt x="75945" y="0"/>
                  </a:moveTo>
                  <a:lnTo>
                    <a:pt x="1194053" y="1921510"/>
                  </a:lnTo>
                  <a:lnTo>
                    <a:pt x="1232027" y="1899412"/>
                  </a:lnTo>
                  <a:lnTo>
                    <a:pt x="1200277" y="2019554"/>
                  </a:lnTo>
                  <a:lnTo>
                    <a:pt x="1080262" y="1987804"/>
                  </a:lnTo>
                  <a:lnTo>
                    <a:pt x="1118235" y="1965706"/>
                  </a:lnTo>
                  <a:lnTo>
                    <a:pt x="0" y="44069"/>
                  </a:lnTo>
                  <a:lnTo>
                    <a:pt x="75945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31254" y="4686045"/>
              <a:ext cx="676275" cy="518159"/>
            </a:xfrm>
            <a:custGeom>
              <a:avLst/>
              <a:gdLst/>
              <a:ahLst/>
              <a:cxnLst/>
              <a:rect l="l" t="t" r="r" b="b"/>
              <a:pathLst>
                <a:path w="676275" h="518160">
                  <a:moveTo>
                    <a:pt x="676148" y="76072"/>
                  </a:moveTo>
                  <a:lnTo>
                    <a:pt x="102870" y="480059"/>
                  </a:lnTo>
                  <a:lnTo>
                    <a:pt x="129667" y="518159"/>
                  </a:lnTo>
                  <a:lnTo>
                    <a:pt x="0" y="495680"/>
                  </a:lnTo>
                  <a:lnTo>
                    <a:pt x="22352" y="366013"/>
                  </a:lnTo>
                  <a:lnTo>
                    <a:pt x="49149" y="404113"/>
                  </a:lnTo>
                  <a:lnTo>
                    <a:pt x="622553" y="0"/>
                  </a:lnTo>
                  <a:lnTo>
                    <a:pt x="676148" y="760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4908" y="4135500"/>
              <a:ext cx="581025" cy="908685"/>
            </a:xfrm>
            <a:custGeom>
              <a:avLst/>
              <a:gdLst/>
              <a:ahLst/>
              <a:cxnLst/>
              <a:rect l="l" t="t" r="r" b="b"/>
              <a:pathLst>
                <a:path w="581025" h="908685">
                  <a:moveTo>
                    <a:pt x="0" y="61722"/>
                  </a:moveTo>
                  <a:lnTo>
                    <a:pt x="407733" y="823594"/>
                  </a:lnTo>
                  <a:lnTo>
                    <a:pt x="350024" y="854456"/>
                  </a:lnTo>
                  <a:lnTo>
                    <a:pt x="527202" y="908176"/>
                  </a:lnTo>
                  <a:lnTo>
                    <a:pt x="580847" y="731012"/>
                  </a:lnTo>
                  <a:lnTo>
                    <a:pt x="523151" y="761873"/>
                  </a:lnTo>
                  <a:lnTo>
                    <a:pt x="115404" y="0"/>
                  </a:lnTo>
                  <a:lnTo>
                    <a:pt x="0" y="617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92218" y="2406014"/>
              <a:ext cx="1403985" cy="870585"/>
            </a:xfrm>
            <a:custGeom>
              <a:avLst/>
              <a:gdLst/>
              <a:ahLst/>
              <a:cxnLst/>
              <a:rect l="l" t="t" r="r" b="b"/>
              <a:pathLst>
                <a:path w="1403985" h="870585">
                  <a:moveTo>
                    <a:pt x="50164" y="0"/>
                  </a:moveTo>
                  <a:lnTo>
                    <a:pt x="1341246" y="739394"/>
                  </a:lnTo>
                  <a:lnTo>
                    <a:pt x="1366265" y="695579"/>
                  </a:lnTo>
                  <a:lnTo>
                    <a:pt x="1403603" y="833247"/>
                  </a:lnTo>
                  <a:lnTo>
                    <a:pt x="1266063" y="870585"/>
                  </a:lnTo>
                  <a:lnTo>
                    <a:pt x="1291081" y="826897"/>
                  </a:lnTo>
                  <a:lnTo>
                    <a:pt x="0" y="87502"/>
                  </a:lnTo>
                  <a:lnTo>
                    <a:pt x="5016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866768" y="3398900"/>
              <a:ext cx="1501775" cy="1317625"/>
            </a:xfrm>
            <a:custGeom>
              <a:avLst/>
              <a:gdLst/>
              <a:ahLst/>
              <a:cxnLst/>
              <a:rect l="l" t="t" r="r" b="b"/>
              <a:pathLst>
                <a:path w="1501775" h="1317625">
                  <a:moveTo>
                    <a:pt x="1501266" y="86233"/>
                  </a:moveTo>
                  <a:lnTo>
                    <a:pt x="123443" y="1274318"/>
                  </a:lnTo>
                  <a:lnTo>
                    <a:pt x="160654" y="1317498"/>
                  </a:lnTo>
                  <a:lnTo>
                    <a:pt x="0" y="1305687"/>
                  </a:lnTo>
                  <a:lnTo>
                    <a:pt x="11810" y="1144905"/>
                  </a:lnTo>
                  <a:lnTo>
                    <a:pt x="49021" y="1188085"/>
                  </a:lnTo>
                  <a:lnTo>
                    <a:pt x="1426844" y="0"/>
                  </a:lnTo>
                  <a:lnTo>
                    <a:pt x="1501266" y="862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468624" y="3095243"/>
              <a:ext cx="269875" cy="1836420"/>
            </a:xfrm>
            <a:custGeom>
              <a:avLst/>
              <a:gdLst/>
              <a:ahLst/>
              <a:cxnLst/>
              <a:rect l="l" t="t" r="r" b="b"/>
              <a:pathLst>
                <a:path w="269875" h="1836420">
                  <a:moveTo>
                    <a:pt x="202311" y="0"/>
                  </a:moveTo>
                  <a:lnTo>
                    <a:pt x="202311" y="1701545"/>
                  </a:lnTo>
                  <a:lnTo>
                    <a:pt x="269748" y="1701545"/>
                  </a:lnTo>
                  <a:lnTo>
                    <a:pt x="134874" y="1836419"/>
                  </a:lnTo>
                  <a:lnTo>
                    <a:pt x="0" y="1701545"/>
                  </a:lnTo>
                  <a:lnTo>
                    <a:pt x="67437" y="1701545"/>
                  </a:lnTo>
                  <a:lnTo>
                    <a:pt x="67437" y="0"/>
                  </a:lnTo>
                  <a:lnTo>
                    <a:pt x="202311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48399" y="3429000"/>
              <a:ext cx="873760" cy="228600"/>
            </a:xfrm>
            <a:custGeom>
              <a:avLst/>
              <a:gdLst/>
              <a:ahLst/>
              <a:cxnLst/>
              <a:rect l="l" t="t" r="r" b="b"/>
              <a:pathLst>
                <a:path w="873759" h="228600">
                  <a:moveTo>
                    <a:pt x="0" y="57150"/>
                  </a:moveTo>
                  <a:lnTo>
                    <a:pt x="758951" y="57150"/>
                  </a:lnTo>
                  <a:lnTo>
                    <a:pt x="758951" y="0"/>
                  </a:lnTo>
                  <a:lnTo>
                    <a:pt x="873251" y="114300"/>
                  </a:lnTo>
                  <a:lnTo>
                    <a:pt x="758951" y="228600"/>
                  </a:lnTo>
                  <a:lnTo>
                    <a:pt x="758951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162799" y="3127247"/>
              <a:ext cx="832485" cy="756285"/>
            </a:xfrm>
            <a:custGeom>
              <a:avLst/>
              <a:gdLst/>
              <a:ahLst/>
              <a:cxnLst/>
              <a:rect l="l" t="t" r="r" b="b"/>
              <a:pathLst>
                <a:path w="832484" h="756285">
                  <a:moveTo>
                    <a:pt x="0" y="377951"/>
                  </a:moveTo>
                  <a:lnTo>
                    <a:pt x="2799" y="333865"/>
                  </a:lnTo>
                  <a:lnTo>
                    <a:pt x="10990" y="291275"/>
                  </a:lnTo>
                  <a:lnTo>
                    <a:pt x="24259" y="250464"/>
                  </a:lnTo>
                  <a:lnTo>
                    <a:pt x="42294" y="211716"/>
                  </a:lnTo>
                  <a:lnTo>
                    <a:pt x="64783" y="175313"/>
                  </a:lnTo>
                  <a:lnTo>
                    <a:pt x="91413" y="141540"/>
                  </a:lnTo>
                  <a:lnTo>
                    <a:pt x="121872" y="110680"/>
                  </a:lnTo>
                  <a:lnTo>
                    <a:pt x="155847" y="83015"/>
                  </a:lnTo>
                  <a:lnTo>
                    <a:pt x="193027" y="58830"/>
                  </a:lnTo>
                  <a:lnTo>
                    <a:pt x="233098" y="38406"/>
                  </a:lnTo>
                  <a:lnTo>
                    <a:pt x="275749" y="22028"/>
                  </a:lnTo>
                  <a:lnTo>
                    <a:pt x="320666" y="9979"/>
                  </a:lnTo>
                  <a:lnTo>
                    <a:pt x="367538" y="2542"/>
                  </a:lnTo>
                  <a:lnTo>
                    <a:pt x="416051" y="0"/>
                  </a:lnTo>
                  <a:lnTo>
                    <a:pt x="464565" y="2542"/>
                  </a:lnTo>
                  <a:lnTo>
                    <a:pt x="511437" y="9979"/>
                  </a:lnTo>
                  <a:lnTo>
                    <a:pt x="556354" y="22028"/>
                  </a:lnTo>
                  <a:lnTo>
                    <a:pt x="599005" y="38406"/>
                  </a:lnTo>
                  <a:lnTo>
                    <a:pt x="639076" y="58830"/>
                  </a:lnTo>
                  <a:lnTo>
                    <a:pt x="676256" y="83015"/>
                  </a:lnTo>
                  <a:lnTo>
                    <a:pt x="710231" y="110680"/>
                  </a:lnTo>
                  <a:lnTo>
                    <a:pt x="740690" y="141540"/>
                  </a:lnTo>
                  <a:lnTo>
                    <a:pt x="767320" y="175313"/>
                  </a:lnTo>
                  <a:lnTo>
                    <a:pt x="789809" y="211716"/>
                  </a:lnTo>
                  <a:lnTo>
                    <a:pt x="807844" y="250464"/>
                  </a:lnTo>
                  <a:lnTo>
                    <a:pt x="821113" y="291275"/>
                  </a:lnTo>
                  <a:lnTo>
                    <a:pt x="829304" y="333865"/>
                  </a:lnTo>
                  <a:lnTo>
                    <a:pt x="832103" y="377951"/>
                  </a:lnTo>
                  <a:lnTo>
                    <a:pt x="829304" y="422038"/>
                  </a:lnTo>
                  <a:lnTo>
                    <a:pt x="821113" y="464628"/>
                  </a:lnTo>
                  <a:lnTo>
                    <a:pt x="807844" y="505439"/>
                  </a:lnTo>
                  <a:lnTo>
                    <a:pt x="789809" y="544187"/>
                  </a:lnTo>
                  <a:lnTo>
                    <a:pt x="767320" y="580590"/>
                  </a:lnTo>
                  <a:lnTo>
                    <a:pt x="740690" y="614363"/>
                  </a:lnTo>
                  <a:lnTo>
                    <a:pt x="710231" y="645223"/>
                  </a:lnTo>
                  <a:lnTo>
                    <a:pt x="676256" y="672888"/>
                  </a:lnTo>
                  <a:lnTo>
                    <a:pt x="639076" y="697073"/>
                  </a:lnTo>
                  <a:lnTo>
                    <a:pt x="599005" y="717497"/>
                  </a:lnTo>
                  <a:lnTo>
                    <a:pt x="556354" y="733875"/>
                  </a:lnTo>
                  <a:lnTo>
                    <a:pt x="511437" y="745924"/>
                  </a:lnTo>
                  <a:lnTo>
                    <a:pt x="464565" y="753361"/>
                  </a:lnTo>
                  <a:lnTo>
                    <a:pt x="416051" y="755903"/>
                  </a:lnTo>
                  <a:lnTo>
                    <a:pt x="367538" y="753361"/>
                  </a:lnTo>
                  <a:lnTo>
                    <a:pt x="320666" y="745924"/>
                  </a:lnTo>
                  <a:lnTo>
                    <a:pt x="275749" y="733875"/>
                  </a:lnTo>
                  <a:lnTo>
                    <a:pt x="233098" y="717497"/>
                  </a:lnTo>
                  <a:lnTo>
                    <a:pt x="193027" y="697073"/>
                  </a:lnTo>
                  <a:lnTo>
                    <a:pt x="155847" y="672888"/>
                  </a:lnTo>
                  <a:lnTo>
                    <a:pt x="121872" y="645223"/>
                  </a:lnTo>
                  <a:lnTo>
                    <a:pt x="91413" y="614363"/>
                  </a:lnTo>
                  <a:lnTo>
                    <a:pt x="64783" y="580590"/>
                  </a:lnTo>
                  <a:lnTo>
                    <a:pt x="42294" y="544187"/>
                  </a:lnTo>
                  <a:lnTo>
                    <a:pt x="24259" y="505439"/>
                  </a:lnTo>
                  <a:lnTo>
                    <a:pt x="10990" y="464628"/>
                  </a:lnTo>
                  <a:lnTo>
                    <a:pt x="2799" y="422038"/>
                  </a:lnTo>
                  <a:lnTo>
                    <a:pt x="0" y="377951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2572511" y="2601467"/>
            <a:ext cx="417830" cy="27749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ts val="2050"/>
              </a:lnSpc>
            </a:pPr>
            <a:r>
              <a:rPr dirty="0" sz="1800" spc="-25">
                <a:latin typeface="Calibri"/>
                <a:cs typeface="Calibri"/>
              </a:rPr>
              <a:t>W2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101467" y="1721358"/>
            <a:ext cx="12192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Times New Roman"/>
                <a:cs typeface="Times New Roman"/>
              </a:rPr>
              <a:t>Hidden</a:t>
            </a:r>
            <a:r>
              <a:rPr dirty="0" sz="1500" spc="-4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Layer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497835" y="5146547"/>
            <a:ext cx="596265" cy="28384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576315" y="5105400"/>
            <a:ext cx="596265" cy="27178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78435">
              <a:lnSpc>
                <a:spcPts val="2085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1800" spc="-37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baseline="-20833" sz="18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452615" y="3061716"/>
            <a:ext cx="433070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3825">
              <a:lnSpc>
                <a:spcPts val="2045"/>
              </a:lnSpc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305293" y="3333115"/>
            <a:ext cx="328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966204" y="4471415"/>
            <a:ext cx="1568450" cy="294640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2125"/>
              </a:lnSpc>
            </a:pPr>
            <a:r>
              <a:rPr dirty="0" sz="1800">
                <a:latin typeface="Calibri"/>
                <a:cs typeface="Calibri"/>
              </a:rPr>
              <a:t>Desired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520442" y="2287270"/>
            <a:ext cx="3110230" cy="3140075"/>
            <a:chOff x="2520442" y="2287270"/>
            <a:chExt cx="3110230" cy="3140075"/>
          </a:xfrm>
        </p:grpSpPr>
        <p:sp>
          <p:nvSpPr>
            <p:cNvPr id="45" name="object 45" descr=""/>
            <p:cNvSpPr/>
            <p:nvPr/>
          </p:nvSpPr>
          <p:spPr>
            <a:xfrm>
              <a:off x="2526792" y="2293620"/>
              <a:ext cx="652780" cy="253365"/>
            </a:xfrm>
            <a:custGeom>
              <a:avLst/>
              <a:gdLst/>
              <a:ahLst/>
              <a:cxnLst/>
              <a:rect l="l" t="t" r="r" b="b"/>
              <a:pathLst>
                <a:path w="652780" h="253364">
                  <a:moveTo>
                    <a:pt x="0" y="63245"/>
                  </a:moveTo>
                  <a:lnTo>
                    <a:pt x="525780" y="63245"/>
                  </a:lnTo>
                  <a:lnTo>
                    <a:pt x="525780" y="0"/>
                  </a:lnTo>
                  <a:lnTo>
                    <a:pt x="652271" y="126491"/>
                  </a:lnTo>
                  <a:lnTo>
                    <a:pt x="525780" y="252983"/>
                  </a:lnTo>
                  <a:lnTo>
                    <a:pt x="525780" y="189737"/>
                  </a:lnTo>
                  <a:lnTo>
                    <a:pt x="0" y="189737"/>
                  </a:lnTo>
                  <a:lnTo>
                    <a:pt x="0" y="6324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607560" y="4564293"/>
              <a:ext cx="1016635" cy="459740"/>
            </a:xfrm>
            <a:custGeom>
              <a:avLst/>
              <a:gdLst/>
              <a:ahLst/>
              <a:cxnLst/>
              <a:rect l="l" t="t" r="r" b="b"/>
              <a:pathLst>
                <a:path w="1016635" h="459739">
                  <a:moveTo>
                    <a:pt x="557911" y="467"/>
                  </a:moveTo>
                  <a:lnTo>
                    <a:pt x="509477" y="6281"/>
                  </a:lnTo>
                  <a:lnTo>
                    <a:pt x="462752" y="17246"/>
                  </a:lnTo>
                  <a:lnTo>
                    <a:pt x="418060" y="33082"/>
                  </a:lnTo>
                  <a:lnTo>
                    <a:pt x="375722" y="53506"/>
                  </a:lnTo>
                  <a:lnTo>
                    <a:pt x="336062" y="78235"/>
                  </a:lnTo>
                  <a:lnTo>
                    <a:pt x="299402" y="106988"/>
                  </a:lnTo>
                  <a:lnTo>
                    <a:pt x="266065" y="139482"/>
                  </a:lnTo>
                  <a:lnTo>
                    <a:pt x="236375" y="175435"/>
                  </a:lnTo>
                  <a:lnTo>
                    <a:pt x="210653" y="214565"/>
                  </a:lnTo>
                  <a:lnTo>
                    <a:pt x="189222" y="256590"/>
                  </a:lnTo>
                  <a:lnTo>
                    <a:pt x="172406" y="301226"/>
                  </a:lnTo>
                  <a:lnTo>
                    <a:pt x="160527" y="348193"/>
                  </a:lnTo>
                  <a:lnTo>
                    <a:pt x="214122" y="344891"/>
                  </a:lnTo>
                  <a:lnTo>
                    <a:pt x="100075" y="459572"/>
                  </a:lnTo>
                  <a:lnTo>
                    <a:pt x="0" y="358480"/>
                  </a:lnTo>
                  <a:lnTo>
                    <a:pt x="53466" y="355051"/>
                  </a:lnTo>
                  <a:lnTo>
                    <a:pt x="65345" y="308055"/>
                  </a:lnTo>
                  <a:lnTo>
                    <a:pt x="82161" y="263395"/>
                  </a:lnTo>
                  <a:lnTo>
                    <a:pt x="103592" y="221352"/>
                  </a:lnTo>
                  <a:lnTo>
                    <a:pt x="129314" y="182209"/>
                  </a:lnTo>
                  <a:lnTo>
                    <a:pt x="159004" y="146248"/>
                  </a:lnTo>
                  <a:lnTo>
                    <a:pt x="192341" y="113751"/>
                  </a:lnTo>
                  <a:lnTo>
                    <a:pt x="229001" y="85001"/>
                  </a:lnTo>
                  <a:lnTo>
                    <a:pt x="268661" y="60279"/>
                  </a:lnTo>
                  <a:lnTo>
                    <a:pt x="310999" y="39869"/>
                  </a:lnTo>
                  <a:lnTo>
                    <a:pt x="355691" y="24051"/>
                  </a:lnTo>
                  <a:lnTo>
                    <a:pt x="402416" y="13109"/>
                  </a:lnTo>
                  <a:lnTo>
                    <a:pt x="450850" y="7325"/>
                  </a:lnTo>
                  <a:lnTo>
                    <a:pt x="557911" y="467"/>
                  </a:lnTo>
                  <a:lnTo>
                    <a:pt x="605099" y="0"/>
                  </a:lnTo>
                  <a:lnTo>
                    <a:pt x="651128" y="4479"/>
                  </a:lnTo>
                  <a:lnTo>
                    <a:pt x="695717" y="13660"/>
                  </a:lnTo>
                  <a:lnTo>
                    <a:pt x="738586" y="27298"/>
                  </a:lnTo>
                  <a:lnTo>
                    <a:pt x="779455" y="45148"/>
                  </a:lnTo>
                  <a:lnTo>
                    <a:pt x="818045" y="66964"/>
                  </a:lnTo>
                  <a:lnTo>
                    <a:pt x="854076" y="92503"/>
                  </a:lnTo>
                  <a:lnTo>
                    <a:pt x="887269" y="121519"/>
                  </a:lnTo>
                  <a:lnTo>
                    <a:pt x="917343" y="153766"/>
                  </a:lnTo>
                  <a:lnTo>
                    <a:pt x="944019" y="189001"/>
                  </a:lnTo>
                  <a:lnTo>
                    <a:pt x="967017" y="226978"/>
                  </a:lnTo>
                  <a:lnTo>
                    <a:pt x="986057" y="267452"/>
                  </a:lnTo>
                  <a:lnTo>
                    <a:pt x="1000860" y="310178"/>
                  </a:lnTo>
                  <a:lnTo>
                    <a:pt x="1011146" y="354911"/>
                  </a:lnTo>
                  <a:lnTo>
                    <a:pt x="1016635" y="401406"/>
                  </a:lnTo>
                  <a:lnTo>
                    <a:pt x="909574" y="408264"/>
                  </a:lnTo>
                  <a:lnTo>
                    <a:pt x="903623" y="359246"/>
                  </a:lnTo>
                  <a:lnTo>
                    <a:pt x="892312" y="312106"/>
                  </a:lnTo>
                  <a:lnTo>
                    <a:pt x="875958" y="267158"/>
                  </a:lnTo>
                  <a:lnTo>
                    <a:pt x="854877" y="224716"/>
                  </a:lnTo>
                  <a:lnTo>
                    <a:pt x="829386" y="185091"/>
                  </a:lnTo>
                  <a:lnTo>
                    <a:pt x="799802" y="148600"/>
                  </a:lnTo>
                  <a:lnTo>
                    <a:pt x="766441" y="115554"/>
                  </a:lnTo>
                  <a:lnTo>
                    <a:pt x="729620" y="86267"/>
                  </a:lnTo>
                  <a:lnTo>
                    <a:pt x="689656" y="61053"/>
                  </a:lnTo>
                  <a:lnTo>
                    <a:pt x="646864" y="40226"/>
                  </a:lnTo>
                  <a:lnTo>
                    <a:pt x="601563" y="24099"/>
                  </a:lnTo>
                  <a:lnTo>
                    <a:pt x="554069" y="12985"/>
                  </a:lnTo>
                  <a:lnTo>
                    <a:pt x="504698" y="7198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418332" y="5149596"/>
              <a:ext cx="596265" cy="271780"/>
            </a:xfrm>
            <a:custGeom>
              <a:avLst/>
              <a:gdLst/>
              <a:ahLst/>
              <a:cxnLst/>
              <a:rect l="l" t="t" r="r" b="b"/>
              <a:pathLst>
                <a:path w="596264" h="271779">
                  <a:moveTo>
                    <a:pt x="595884" y="0"/>
                  </a:moveTo>
                  <a:lnTo>
                    <a:pt x="0" y="0"/>
                  </a:lnTo>
                  <a:lnTo>
                    <a:pt x="0" y="271271"/>
                  </a:lnTo>
                  <a:lnTo>
                    <a:pt x="595884" y="271271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18332" y="5149596"/>
              <a:ext cx="596265" cy="271780"/>
            </a:xfrm>
            <a:custGeom>
              <a:avLst/>
              <a:gdLst/>
              <a:ahLst/>
              <a:cxnLst/>
              <a:rect l="l" t="t" r="r" b="b"/>
              <a:pathLst>
                <a:path w="596264" h="271779">
                  <a:moveTo>
                    <a:pt x="0" y="271271"/>
                  </a:moveTo>
                  <a:lnTo>
                    <a:pt x="595884" y="271271"/>
                  </a:lnTo>
                  <a:lnTo>
                    <a:pt x="595884" y="0"/>
                  </a:lnTo>
                  <a:lnTo>
                    <a:pt x="0" y="0"/>
                  </a:lnTo>
                  <a:lnTo>
                    <a:pt x="0" y="27127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022592" y="4014215"/>
            <a:ext cx="433070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ts val="2045"/>
              </a:lnSpc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515867" y="5183885"/>
            <a:ext cx="367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2700" spc="-37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1200" spc="-25">
                <a:solidFill>
                  <a:srgbClr val="FF0000"/>
                </a:solidFill>
                <a:latin typeface="Cambria Math"/>
                <a:cs typeface="Cambria Math"/>
              </a:rPr>
              <a:t>ℎ2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656333" y="3123945"/>
            <a:ext cx="1955164" cy="2286635"/>
            <a:chOff x="1656333" y="3123945"/>
            <a:chExt cx="1955164" cy="2286635"/>
          </a:xfrm>
        </p:grpSpPr>
        <p:sp>
          <p:nvSpPr>
            <p:cNvPr id="52" name="object 52" descr=""/>
            <p:cNvSpPr/>
            <p:nvPr/>
          </p:nvSpPr>
          <p:spPr>
            <a:xfrm>
              <a:off x="1816353" y="3130295"/>
              <a:ext cx="873760" cy="1787525"/>
            </a:xfrm>
            <a:custGeom>
              <a:avLst/>
              <a:gdLst/>
              <a:ahLst/>
              <a:cxnLst/>
              <a:rect l="l" t="t" r="r" b="b"/>
              <a:pathLst>
                <a:path w="873760" h="1787525">
                  <a:moveTo>
                    <a:pt x="112013" y="0"/>
                  </a:moveTo>
                  <a:lnTo>
                    <a:pt x="817371" y="1651380"/>
                  </a:lnTo>
                  <a:lnTo>
                    <a:pt x="873378" y="1627377"/>
                  </a:lnTo>
                  <a:lnTo>
                    <a:pt x="809116" y="1787397"/>
                  </a:lnTo>
                  <a:lnTo>
                    <a:pt x="649096" y="1723135"/>
                  </a:lnTo>
                  <a:lnTo>
                    <a:pt x="705231" y="1699259"/>
                  </a:lnTo>
                  <a:lnTo>
                    <a:pt x="0" y="47878"/>
                  </a:lnTo>
                  <a:lnTo>
                    <a:pt x="11201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588133" y="4526445"/>
              <a:ext cx="1017269" cy="459740"/>
            </a:xfrm>
            <a:custGeom>
              <a:avLst/>
              <a:gdLst/>
              <a:ahLst/>
              <a:cxnLst/>
              <a:rect l="l" t="t" r="r" b="b"/>
              <a:pathLst>
                <a:path w="1017270" h="459739">
                  <a:moveTo>
                    <a:pt x="558038" y="469"/>
                  </a:moveTo>
                  <a:lnTo>
                    <a:pt x="509604" y="6255"/>
                  </a:lnTo>
                  <a:lnTo>
                    <a:pt x="462879" y="17204"/>
                  </a:lnTo>
                  <a:lnTo>
                    <a:pt x="418187" y="33030"/>
                  </a:lnTo>
                  <a:lnTo>
                    <a:pt x="375849" y="53451"/>
                  </a:lnTo>
                  <a:lnTo>
                    <a:pt x="336189" y="78183"/>
                  </a:lnTo>
                  <a:lnTo>
                    <a:pt x="299529" y="106942"/>
                  </a:lnTo>
                  <a:lnTo>
                    <a:pt x="266192" y="139445"/>
                  </a:lnTo>
                  <a:lnTo>
                    <a:pt x="236502" y="175409"/>
                  </a:lnTo>
                  <a:lnTo>
                    <a:pt x="210780" y="214549"/>
                  </a:lnTo>
                  <a:lnTo>
                    <a:pt x="189349" y="256582"/>
                  </a:lnTo>
                  <a:lnTo>
                    <a:pt x="172533" y="301225"/>
                  </a:lnTo>
                  <a:lnTo>
                    <a:pt x="160655" y="348195"/>
                  </a:lnTo>
                  <a:lnTo>
                    <a:pt x="214122" y="344766"/>
                  </a:lnTo>
                  <a:lnTo>
                    <a:pt x="100203" y="459574"/>
                  </a:lnTo>
                  <a:lnTo>
                    <a:pt x="0" y="358355"/>
                  </a:lnTo>
                  <a:lnTo>
                    <a:pt x="53593" y="355053"/>
                  </a:lnTo>
                  <a:lnTo>
                    <a:pt x="65472" y="308057"/>
                  </a:lnTo>
                  <a:lnTo>
                    <a:pt x="82288" y="263396"/>
                  </a:lnTo>
                  <a:lnTo>
                    <a:pt x="103719" y="221353"/>
                  </a:lnTo>
                  <a:lnTo>
                    <a:pt x="129441" y="182210"/>
                  </a:lnTo>
                  <a:lnTo>
                    <a:pt x="159131" y="146249"/>
                  </a:lnTo>
                  <a:lnTo>
                    <a:pt x="192468" y="113753"/>
                  </a:lnTo>
                  <a:lnTo>
                    <a:pt x="229128" y="85002"/>
                  </a:lnTo>
                  <a:lnTo>
                    <a:pt x="268788" y="60281"/>
                  </a:lnTo>
                  <a:lnTo>
                    <a:pt x="311126" y="39870"/>
                  </a:lnTo>
                  <a:lnTo>
                    <a:pt x="355818" y="24053"/>
                  </a:lnTo>
                  <a:lnTo>
                    <a:pt x="402543" y="13111"/>
                  </a:lnTo>
                  <a:lnTo>
                    <a:pt x="450977" y="7327"/>
                  </a:lnTo>
                  <a:lnTo>
                    <a:pt x="558038" y="469"/>
                  </a:lnTo>
                  <a:lnTo>
                    <a:pt x="605226" y="0"/>
                  </a:lnTo>
                  <a:lnTo>
                    <a:pt x="651255" y="4474"/>
                  </a:lnTo>
                  <a:lnTo>
                    <a:pt x="695844" y="13649"/>
                  </a:lnTo>
                  <a:lnTo>
                    <a:pt x="738713" y="27279"/>
                  </a:lnTo>
                  <a:lnTo>
                    <a:pt x="779582" y="45121"/>
                  </a:lnTo>
                  <a:lnTo>
                    <a:pt x="818172" y="66929"/>
                  </a:lnTo>
                  <a:lnTo>
                    <a:pt x="854203" y="92460"/>
                  </a:lnTo>
                  <a:lnTo>
                    <a:pt x="887396" y="121470"/>
                  </a:lnTo>
                  <a:lnTo>
                    <a:pt x="917470" y="153713"/>
                  </a:lnTo>
                  <a:lnTo>
                    <a:pt x="944146" y="188946"/>
                  </a:lnTo>
                  <a:lnTo>
                    <a:pt x="967144" y="226925"/>
                  </a:lnTo>
                  <a:lnTo>
                    <a:pt x="986184" y="267404"/>
                  </a:lnTo>
                  <a:lnTo>
                    <a:pt x="1000987" y="310141"/>
                  </a:lnTo>
                  <a:lnTo>
                    <a:pt x="1011273" y="354890"/>
                  </a:lnTo>
                  <a:lnTo>
                    <a:pt x="1016762" y="401408"/>
                  </a:lnTo>
                  <a:lnTo>
                    <a:pt x="909701" y="408139"/>
                  </a:lnTo>
                  <a:lnTo>
                    <a:pt x="903750" y="359148"/>
                  </a:lnTo>
                  <a:lnTo>
                    <a:pt x="892438" y="312031"/>
                  </a:lnTo>
                  <a:lnTo>
                    <a:pt x="876083" y="267102"/>
                  </a:lnTo>
                  <a:lnTo>
                    <a:pt x="855000" y="224675"/>
                  </a:lnTo>
                  <a:lnTo>
                    <a:pt x="829506" y="185063"/>
                  </a:lnTo>
                  <a:lnTo>
                    <a:pt x="799916" y="148581"/>
                  </a:lnTo>
                  <a:lnTo>
                    <a:pt x="766548" y="115543"/>
                  </a:lnTo>
                  <a:lnTo>
                    <a:pt x="729717" y="86261"/>
                  </a:lnTo>
                  <a:lnTo>
                    <a:pt x="689740" y="61051"/>
                  </a:lnTo>
                  <a:lnTo>
                    <a:pt x="646934" y="40226"/>
                  </a:lnTo>
                  <a:lnTo>
                    <a:pt x="601613" y="24100"/>
                  </a:lnTo>
                  <a:lnTo>
                    <a:pt x="554096" y="12986"/>
                  </a:lnTo>
                  <a:lnTo>
                    <a:pt x="504698" y="720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62683" y="5134355"/>
              <a:ext cx="596265" cy="269875"/>
            </a:xfrm>
            <a:custGeom>
              <a:avLst/>
              <a:gdLst/>
              <a:ahLst/>
              <a:cxnLst/>
              <a:rect l="l" t="t" r="r" b="b"/>
              <a:pathLst>
                <a:path w="596264" h="269875">
                  <a:moveTo>
                    <a:pt x="595883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95883" y="269748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62683" y="5134355"/>
              <a:ext cx="596265" cy="269875"/>
            </a:xfrm>
            <a:custGeom>
              <a:avLst/>
              <a:gdLst/>
              <a:ahLst/>
              <a:cxnLst/>
              <a:rect l="l" t="t" r="r" b="b"/>
              <a:pathLst>
                <a:path w="596264" h="269875">
                  <a:moveTo>
                    <a:pt x="0" y="269748"/>
                  </a:moveTo>
                  <a:lnTo>
                    <a:pt x="595883" y="269748"/>
                  </a:lnTo>
                  <a:lnTo>
                    <a:pt x="595883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760473" y="5168010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2700" spc="-37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1200" spc="-25">
                <a:solidFill>
                  <a:srgbClr val="FF0000"/>
                </a:solidFill>
                <a:latin typeface="Cambria Math"/>
                <a:cs typeface="Cambria Math"/>
              </a:rPr>
              <a:t>ℎ1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880148" y="3015869"/>
            <a:ext cx="4754880" cy="3086735"/>
            <a:chOff x="880148" y="3015869"/>
            <a:chExt cx="4754880" cy="3086735"/>
          </a:xfrm>
        </p:grpSpPr>
        <p:sp>
          <p:nvSpPr>
            <p:cNvPr id="58" name="object 58" descr=""/>
            <p:cNvSpPr/>
            <p:nvPr/>
          </p:nvSpPr>
          <p:spPr>
            <a:xfrm>
              <a:off x="886498" y="4603258"/>
              <a:ext cx="1017269" cy="459740"/>
            </a:xfrm>
            <a:custGeom>
              <a:avLst/>
              <a:gdLst/>
              <a:ahLst/>
              <a:cxnLst/>
              <a:rect l="l" t="t" r="r" b="b"/>
              <a:pathLst>
                <a:path w="1017269" h="459739">
                  <a:moveTo>
                    <a:pt x="557999" y="491"/>
                  </a:moveTo>
                  <a:lnTo>
                    <a:pt x="509562" y="6275"/>
                  </a:lnTo>
                  <a:lnTo>
                    <a:pt x="462835" y="17217"/>
                  </a:lnTo>
                  <a:lnTo>
                    <a:pt x="418139" y="33033"/>
                  </a:lnTo>
                  <a:lnTo>
                    <a:pt x="375799" y="53440"/>
                  </a:lnTo>
                  <a:lnTo>
                    <a:pt x="336137" y="78157"/>
                  </a:lnTo>
                  <a:lnTo>
                    <a:pt x="299475" y="106901"/>
                  </a:lnTo>
                  <a:lnTo>
                    <a:pt x="266137" y="139388"/>
                  </a:lnTo>
                  <a:lnTo>
                    <a:pt x="236446" y="175337"/>
                  </a:lnTo>
                  <a:lnTo>
                    <a:pt x="210724" y="214464"/>
                  </a:lnTo>
                  <a:lnTo>
                    <a:pt x="189294" y="256487"/>
                  </a:lnTo>
                  <a:lnTo>
                    <a:pt x="172480" y="301123"/>
                  </a:lnTo>
                  <a:lnTo>
                    <a:pt x="160604" y="348090"/>
                  </a:lnTo>
                  <a:lnTo>
                    <a:pt x="214147" y="344788"/>
                  </a:lnTo>
                  <a:lnTo>
                    <a:pt x="100164" y="459469"/>
                  </a:lnTo>
                  <a:lnTo>
                    <a:pt x="0" y="358377"/>
                  </a:lnTo>
                  <a:lnTo>
                    <a:pt x="53543" y="354948"/>
                  </a:lnTo>
                  <a:lnTo>
                    <a:pt x="65416" y="307952"/>
                  </a:lnTo>
                  <a:lnTo>
                    <a:pt x="82229" y="263291"/>
                  </a:lnTo>
                  <a:lnTo>
                    <a:pt x="103657" y="221249"/>
                  </a:lnTo>
                  <a:lnTo>
                    <a:pt x="129379" y="182105"/>
                  </a:lnTo>
                  <a:lnTo>
                    <a:pt x="159071" y="146145"/>
                  </a:lnTo>
                  <a:lnTo>
                    <a:pt x="192409" y="113648"/>
                  </a:lnTo>
                  <a:lnTo>
                    <a:pt x="229072" y="84898"/>
                  </a:lnTo>
                  <a:lnTo>
                    <a:pt x="268735" y="60176"/>
                  </a:lnTo>
                  <a:lnTo>
                    <a:pt x="311077" y="39766"/>
                  </a:lnTo>
                  <a:lnTo>
                    <a:pt x="355773" y="23948"/>
                  </a:lnTo>
                  <a:lnTo>
                    <a:pt x="402501" y="13006"/>
                  </a:lnTo>
                  <a:lnTo>
                    <a:pt x="450938" y="7222"/>
                  </a:lnTo>
                  <a:lnTo>
                    <a:pt x="557999" y="491"/>
                  </a:lnTo>
                  <a:lnTo>
                    <a:pt x="605188" y="0"/>
                  </a:lnTo>
                  <a:lnTo>
                    <a:pt x="651217" y="4458"/>
                  </a:lnTo>
                  <a:lnTo>
                    <a:pt x="695806" y="13622"/>
                  </a:lnTo>
                  <a:lnTo>
                    <a:pt x="738674" y="27245"/>
                  </a:lnTo>
                  <a:lnTo>
                    <a:pt x="779544" y="45082"/>
                  </a:lnTo>
                  <a:lnTo>
                    <a:pt x="818134" y="66888"/>
                  </a:lnTo>
                  <a:lnTo>
                    <a:pt x="854165" y="92419"/>
                  </a:lnTo>
                  <a:lnTo>
                    <a:pt x="887358" y="121428"/>
                  </a:lnTo>
                  <a:lnTo>
                    <a:pt x="917432" y="153671"/>
                  </a:lnTo>
                  <a:lnTo>
                    <a:pt x="944108" y="188902"/>
                  </a:lnTo>
                  <a:lnTo>
                    <a:pt x="967106" y="226877"/>
                  </a:lnTo>
                  <a:lnTo>
                    <a:pt x="986146" y="267349"/>
                  </a:lnTo>
                  <a:lnTo>
                    <a:pt x="1000949" y="310075"/>
                  </a:lnTo>
                  <a:lnTo>
                    <a:pt x="1011235" y="354807"/>
                  </a:lnTo>
                  <a:lnTo>
                    <a:pt x="1016723" y="401303"/>
                  </a:lnTo>
                  <a:lnTo>
                    <a:pt x="909662" y="408161"/>
                  </a:lnTo>
                  <a:lnTo>
                    <a:pt x="903712" y="359143"/>
                  </a:lnTo>
                  <a:lnTo>
                    <a:pt x="892400" y="312003"/>
                  </a:lnTo>
                  <a:lnTo>
                    <a:pt x="876045" y="267055"/>
                  </a:lnTo>
                  <a:lnTo>
                    <a:pt x="854962" y="224612"/>
                  </a:lnTo>
                  <a:lnTo>
                    <a:pt x="829468" y="184988"/>
                  </a:lnTo>
                  <a:lnTo>
                    <a:pt x="799878" y="148496"/>
                  </a:lnTo>
                  <a:lnTo>
                    <a:pt x="766510" y="115450"/>
                  </a:lnTo>
                  <a:lnTo>
                    <a:pt x="729679" y="86164"/>
                  </a:lnTo>
                  <a:lnTo>
                    <a:pt x="689702" y="60950"/>
                  </a:lnTo>
                  <a:lnTo>
                    <a:pt x="646896" y="40123"/>
                  </a:lnTo>
                  <a:lnTo>
                    <a:pt x="601575" y="23995"/>
                  </a:lnTo>
                  <a:lnTo>
                    <a:pt x="554058" y="12882"/>
                  </a:lnTo>
                  <a:lnTo>
                    <a:pt x="504659" y="709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762505" y="3022219"/>
              <a:ext cx="1127760" cy="1527810"/>
            </a:xfrm>
            <a:custGeom>
              <a:avLst/>
              <a:gdLst/>
              <a:ahLst/>
              <a:cxnLst/>
              <a:rect l="l" t="t" r="r" b="b"/>
              <a:pathLst>
                <a:path w="1127760" h="1527810">
                  <a:moveTo>
                    <a:pt x="1127633" y="68960"/>
                  </a:moveTo>
                  <a:lnTo>
                    <a:pt x="147066" y="1464055"/>
                  </a:lnTo>
                  <a:lnTo>
                    <a:pt x="196087" y="1498472"/>
                  </a:lnTo>
                  <a:lnTo>
                    <a:pt x="29210" y="1527555"/>
                  </a:lnTo>
                  <a:lnTo>
                    <a:pt x="0" y="1360677"/>
                  </a:lnTo>
                  <a:lnTo>
                    <a:pt x="49021" y="1395094"/>
                  </a:lnTo>
                  <a:lnTo>
                    <a:pt x="1029588" y="0"/>
                  </a:lnTo>
                  <a:lnTo>
                    <a:pt x="1127633" y="689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91640" y="3105912"/>
              <a:ext cx="228600" cy="1792605"/>
            </a:xfrm>
            <a:custGeom>
              <a:avLst/>
              <a:gdLst/>
              <a:ahLst/>
              <a:cxnLst/>
              <a:rect l="l" t="t" r="r" b="b"/>
              <a:pathLst>
                <a:path w="228600" h="1792604">
                  <a:moveTo>
                    <a:pt x="171450" y="0"/>
                  </a:moveTo>
                  <a:lnTo>
                    <a:pt x="171450" y="1677924"/>
                  </a:lnTo>
                  <a:lnTo>
                    <a:pt x="228600" y="1677924"/>
                  </a:lnTo>
                  <a:lnTo>
                    <a:pt x="114300" y="1792224"/>
                  </a:lnTo>
                  <a:lnTo>
                    <a:pt x="0" y="1677924"/>
                  </a:lnTo>
                  <a:lnTo>
                    <a:pt x="57150" y="1677924"/>
                  </a:lnTo>
                  <a:lnTo>
                    <a:pt x="57150" y="0"/>
                  </a:lnTo>
                  <a:lnTo>
                    <a:pt x="17145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671062" y="4191000"/>
              <a:ext cx="1957070" cy="733425"/>
            </a:xfrm>
            <a:custGeom>
              <a:avLst/>
              <a:gdLst/>
              <a:ahLst/>
              <a:cxnLst/>
              <a:rect l="l" t="t" r="r" b="b"/>
              <a:pathLst>
                <a:path w="1957070" h="733425">
                  <a:moveTo>
                    <a:pt x="919099" y="0"/>
                  </a:moveTo>
                  <a:lnTo>
                    <a:pt x="971167" y="1337"/>
                  </a:lnTo>
                  <a:lnTo>
                    <a:pt x="1022410" y="5299"/>
                  </a:lnTo>
                  <a:lnTo>
                    <a:pt x="1072738" y="11809"/>
                  </a:lnTo>
                  <a:lnTo>
                    <a:pt x="1122062" y="20790"/>
                  </a:lnTo>
                  <a:lnTo>
                    <a:pt x="1170293" y="32165"/>
                  </a:lnTo>
                  <a:lnTo>
                    <a:pt x="1217341" y="45857"/>
                  </a:lnTo>
                  <a:lnTo>
                    <a:pt x="1263117" y="61791"/>
                  </a:lnTo>
                  <a:lnTo>
                    <a:pt x="1307531" y="79890"/>
                  </a:lnTo>
                  <a:lnTo>
                    <a:pt x="1350494" y="100076"/>
                  </a:lnTo>
                  <a:lnTo>
                    <a:pt x="1391917" y="122273"/>
                  </a:lnTo>
                  <a:lnTo>
                    <a:pt x="1431710" y="146404"/>
                  </a:lnTo>
                  <a:lnTo>
                    <a:pt x="1469784" y="172393"/>
                  </a:lnTo>
                  <a:lnTo>
                    <a:pt x="1506049" y="200164"/>
                  </a:lnTo>
                  <a:lnTo>
                    <a:pt x="1540417" y="229639"/>
                  </a:lnTo>
                  <a:lnTo>
                    <a:pt x="1572797" y="260741"/>
                  </a:lnTo>
                  <a:lnTo>
                    <a:pt x="1603100" y="293395"/>
                  </a:lnTo>
                  <a:lnTo>
                    <a:pt x="1631237" y="327524"/>
                  </a:lnTo>
                  <a:lnTo>
                    <a:pt x="1657119" y="363050"/>
                  </a:lnTo>
                  <a:lnTo>
                    <a:pt x="1680656" y="399898"/>
                  </a:lnTo>
                  <a:lnTo>
                    <a:pt x="1701759" y="437990"/>
                  </a:lnTo>
                  <a:lnTo>
                    <a:pt x="1720337" y="477250"/>
                  </a:lnTo>
                  <a:lnTo>
                    <a:pt x="1736303" y="517601"/>
                  </a:lnTo>
                  <a:lnTo>
                    <a:pt x="1749567" y="558967"/>
                  </a:lnTo>
                  <a:lnTo>
                    <a:pt x="1760038" y="601271"/>
                  </a:lnTo>
                  <a:lnTo>
                    <a:pt x="1767629" y="644436"/>
                  </a:lnTo>
                  <a:lnTo>
                    <a:pt x="1772249" y="688386"/>
                  </a:lnTo>
                  <a:lnTo>
                    <a:pt x="1773809" y="733044"/>
                  </a:lnTo>
                  <a:lnTo>
                    <a:pt x="1957070" y="733044"/>
                  </a:lnTo>
                  <a:lnTo>
                    <a:pt x="1955510" y="688386"/>
                  </a:lnTo>
                  <a:lnTo>
                    <a:pt x="1950890" y="644436"/>
                  </a:lnTo>
                  <a:lnTo>
                    <a:pt x="1943299" y="601271"/>
                  </a:lnTo>
                  <a:lnTo>
                    <a:pt x="1932828" y="558967"/>
                  </a:lnTo>
                  <a:lnTo>
                    <a:pt x="1919564" y="517601"/>
                  </a:lnTo>
                  <a:lnTo>
                    <a:pt x="1903598" y="477250"/>
                  </a:lnTo>
                  <a:lnTo>
                    <a:pt x="1885020" y="437990"/>
                  </a:lnTo>
                  <a:lnTo>
                    <a:pt x="1863917" y="399898"/>
                  </a:lnTo>
                  <a:lnTo>
                    <a:pt x="1840380" y="363050"/>
                  </a:lnTo>
                  <a:lnTo>
                    <a:pt x="1814498" y="327524"/>
                  </a:lnTo>
                  <a:lnTo>
                    <a:pt x="1786361" y="293395"/>
                  </a:lnTo>
                  <a:lnTo>
                    <a:pt x="1756058" y="260741"/>
                  </a:lnTo>
                  <a:lnTo>
                    <a:pt x="1723678" y="229639"/>
                  </a:lnTo>
                  <a:lnTo>
                    <a:pt x="1689310" y="200164"/>
                  </a:lnTo>
                  <a:lnTo>
                    <a:pt x="1653045" y="172393"/>
                  </a:lnTo>
                  <a:lnTo>
                    <a:pt x="1614971" y="146404"/>
                  </a:lnTo>
                  <a:lnTo>
                    <a:pt x="1575178" y="122273"/>
                  </a:lnTo>
                  <a:lnTo>
                    <a:pt x="1533755" y="100076"/>
                  </a:lnTo>
                  <a:lnTo>
                    <a:pt x="1490792" y="79890"/>
                  </a:lnTo>
                  <a:lnTo>
                    <a:pt x="1446378" y="61791"/>
                  </a:lnTo>
                  <a:lnTo>
                    <a:pt x="1400602" y="45857"/>
                  </a:lnTo>
                  <a:lnTo>
                    <a:pt x="1353554" y="32165"/>
                  </a:lnTo>
                  <a:lnTo>
                    <a:pt x="1305323" y="20790"/>
                  </a:lnTo>
                  <a:lnTo>
                    <a:pt x="1255999" y="11809"/>
                  </a:lnTo>
                  <a:lnTo>
                    <a:pt x="1205671" y="5299"/>
                  </a:lnTo>
                  <a:lnTo>
                    <a:pt x="1154428" y="1337"/>
                  </a:lnTo>
                  <a:lnTo>
                    <a:pt x="1102360" y="0"/>
                  </a:lnTo>
                  <a:lnTo>
                    <a:pt x="919099" y="0"/>
                  </a:lnTo>
                  <a:lnTo>
                    <a:pt x="866273" y="1389"/>
                  </a:lnTo>
                  <a:lnTo>
                    <a:pt x="814170" y="5511"/>
                  </a:lnTo>
                  <a:lnTo>
                    <a:pt x="762897" y="12291"/>
                  </a:lnTo>
                  <a:lnTo>
                    <a:pt x="712563" y="21657"/>
                  </a:lnTo>
                  <a:lnTo>
                    <a:pt x="663279" y="33537"/>
                  </a:lnTo>
                  <a:lnTo>
                    <a:pt x="615152" y="47859"/>
                  </a:lnTo>
                  <a:lnTo>
                    <a:pt x="568291" y="64549"/>
                  </a:lnTo>
                  <a:lnTo>
                    <a:pt x="522807" y="83534"/>
                  </a:lnTo>
                  <a:lnTo>
                    <a:pt x="478808" y="104744"/>
                  </a:lnTo>
                  <a:lnTo>
                    <a:pt x="436402" y="128104"/>
                  </a:lnTo>
                  <a:lnTo>
                    <a:pt x="395700" y="153542"/>
                  </a:lnTo>
                  <a:lnTo>
                    <a:pt x="356809" y="180987"/>
                  </a:lnTo>
                  <a:lnTo>
                    <a:pt x="319840" y="210364"/>
                  </a:lnTo>
                  <a:lnTo>
                    <a:pt x="284902" y="241602"/>
                  </a:lnTo>
                  <a:lnTo>
                    <a:pt x="252102" y="274629"/>
                  </a:lnTo>
                  <a:lnTo>
                    <a:pt x="221551" y="309370"/>
                  </a:lnTo>
                  <a:lnTo>
                    <a:pt x="193357" y="345755"/>
                  </a:lnTo>
                  <a:lnTo>
                    <a:pt x="167630" y="383710"/>
                  </a:lnTo>
                  <a:lnTo>
                    <a:pt x="144478" y="423163"/>
                  </a:lnTo>
                  <a:lnTo>
                    <a:pt x="124011" y="464041"/>
                  </a:lnTo>
                  <a:lnTo>
                    <a:pt x="106337" y="506272"/>
                  </a:lnTo>
                  <a:lnTo>
                    <a:pt x="91566" y="549782"/>
                  </a:lnTo>
                  <a:lnTo>
                    <a:pt x="0" y="549782"/>
                  </a:lnTo>
                  <a:lnTo>
                    <a:pt x="156083" y="733044"/>
                  </a:lnTo>
                  <a:lnTo>
                    <a:pt x="366522" y="549782"/>
                  </a:lnTo>
                  <a:lnTo>
                    <a:pt x="274827" y="549782"/>
                  </a:lnTo>
                  <a:lnTo>
                    <a:pt x="289694" y="506053"/>
                  </a:lnTo>
                  <a:lnTo>
                    <a:pt x="307515" y="463577"/>
                  </a:lnTo>
                  <a:lnTo>
                    <a:pt x="328182" y="422434"/>
                  </a:lnTo>
                  <a:lnTo>
                    <a:pt x="351587" y="382703"/>
                  </a:lnTo>
                  <a:lnTo>
                    <a:pt x="377624" y="344465"/>
                  </a:lnTo>
                  <a:lnTo>
                    <a:pt x="406184" y="307799"/>
                  </a:lnTo>
                  <a:lnTo>
                    <a:pt x="437161" y="272785"/>
                  </a:lnTo>
                  <a:lnTo>
                    <a:pt x="470446" y="239502"/>
                  </a:lnTo>
                  <a:lnTo>
                    <a:pt x="505932" y="208031"/>
                  </a:lnTo>
                  <a:lnTo>
                    <a:pt x="543512" y="178450"/>
                  </a:lnTo>
                  <a:lnTo>
                    <a:pt x="583077" y="150841"/>
                  </a:lnTo>
                  <a:lnTo>
                    <a:pt x="624521" y="125281"/>
                  </a:lnTo>
                  <a:lnTo>
                    <a:pt x="667736" y="101852"/>
                  </a:lnTo>
                  <a:lnTo>
                    <a:pt x="712615" y="80633"/>
                  </a:lnTo>
                  <a:lnTo>
                    <a:pt x="759049" y="61704"/>
                  </a:lnTo>
                  <a:lnTo>
                    <a:pt x="806931" y="45143"/>
                  </a:lnTo>
                  <a:lnTo>
                    <a:pt x="856154" y="31032"/>
                  </a:lnTo>
                  <a:lnTo>
                    <a:pt x="906610" y="19450"/>
                  </a:lnTo>
                  <a:lnTo>
                    <a:pt x="958192" y="10476"/>
                  </a:lnTo>
                  <a:lnTo>
                    <a:pt x="1010792" y="4191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867916" y="5585460"/>
              <a:ext cx="1955800" cy="510540"/>
            </a:xfrm>
            <a:custGeom>
              <a:avLst/>
              <a:gdLst/>
              <a:ahLst/>
              <a:cxnLst/>
              <a:rect l="l" t="t" r="r" b="b"/>
              <a:pathLst>
                <a:path w="1955800" h="510539">
                  <a:moveTo>
                    <a:pt x="931798" y="510539"/>
                  </a:moveTo>
                  <a:lnTo>
                    <a:pt x="993169" y="509362"/>
                  </a:lnTo>
                  <a:lnTo>
                    <a:pt x="1053429" y="505879"/>
                  </a:lnTo>
                  <a:lnTo>
                    <a:pt x="1112447" y="500167"/>
                  </a:lnTo>
                  <a:lnTo>
                    <a:pt x="1170087" y="492303"/>
                  </a:lnTo>
                  <a:lnTo>
                    <a:pt x="1226217" y="482361"/>
                  </a:lnTo>
                  <a:lnTo>
                    <a:pt x="1280703" y="470419"/>
                  </a:lnTo>
                  <a:lnTo>
                    <a:pt x="1333412" y="456552"/>
                  </a:lnTo>
                  <a:lnTo>
                    <a:pt x="1384210" y="440836"/>
                  </a:lnTo>
                  <a:lnTo>
                    <a:pt x="1432964" y="423348"/>
                  </a:lnTo>
                  <a:lnTo>
                    <a:pt x="1479540" y="404163"/>
                  </a:lnTo>
                  <a:lnTo>
                    <a:pt x="1523804" y="383357"/>
                  </a:lnTo>
                  <a:lnTo>
                    <a:pt x="1565624" y="361007"/>
                  </a:lnTo>
                  <a:lnTo>
                    <a:pt x="1604865" y="337188"/>
                  </a:lnTo>
                  <a:lnTo>
                    <a:pt x="1641394" y="311976"/>
                  </a:lnTo>
                  <a:lnTo>
                    <a:pt x="1675078" y="285448"/>
                  </a:lnTo>
                  <a:lnTo>
                    <a:pt x="1705784" y="257680"/>
                  </a:lnTo>
                  <a:lnTo>
                    <a:pt x="1733376" y="228747"/>
                  </a:lnTo>
                  <a:lnTo>
                    <a:pt x="1757723" y="198726"/>
                  </a:lnTo>
                  <a:lnTo>
                    <a:pt x="1796145" y="135722"/>
                  </a:lnTo>
                  <a:lnTo>
                    <a:pt x="1819982" y="69277"/>
                  </a:lnTo>
                  <a:lnTo>
                    <a:pt x="1828164" y="0"/>
                  </a:lnTo>
                  <a:lnTo>
                    <a:pt x="1955799" y="0"/>
                  </a:lnTo>
                  <a:lnTo>
                    <a:pt x="1947617" y="69277"/>
                  </a:lnTo>
                  <a:lnTo>
                    <a:pt x="1923780" y="135722"/>
                  </a:lnTo>
                  <a:lnTo>
                    <a:pt x="1885358" y="198726"/>
                  </a:lnTo>
                  <a:lnTo>
                    <a:pt x="1861011" y="228747"/>
                  </a:lnTo>
                  <a:lnTo>
                    <a:pt x="1833419" y="257680"/>
                  </a:lnTo>
                  <a:lnTo>
                    <a:pt x="1802713" y="285448"/>
                  </a:lnTo>
                  <a:lnTo>
                    <a:pt x="1769029" y="311976"/>
                  </a:lnTo>
                  <a:lnTo>
                    <a:pt x="1732500" y="337188"/>
                  </a:lnTo>
                  <a:lnTo>
                    <a:pt x="1693259" y="361007"/>
                  </a:lnTo>
                  <a:lnTo>
                    <a:pt x="1651439" y="383357"/>
                  </a:lnTo>
                  <a:lnTo>
                    <a:pt x="1607175" y="404163"/>
                  </a:lnTo>
                  <a:lnTo>
                    <a:pt x="1560599" y="423348"/>
                  </a:lnTo>
                  <a:lnTo>
                    <a:pt x="1511845" y="440836"/>
                  </a:lnTo>
                  <a:lnTo>
                    <a:pt x="1461047" y="456552"/>
                  </a:lnTo>
                  <a:lnTo>
                    <a:pt x="1408338" y="470419"/>
                  </a:lnTo>
                  <a:lnTo>
                    <a:pt x="1353852" y="482361"/>
                  </a:lnTo>
                  <a:lnTo>
                    <a:pt x="1297722" y="492303"/>
                  </a:lnTo>
                  <a:lnTo>
                    <a:pt x="1240082" y="500167"/>
                  </a:lnTo>
                  <a:lnTo>
                    <a:pt x="1181064" y="505879"/>
                  </a:lnTo>
                  <a:lnTo>
                    <a:pt x="1120804" y="509362"/>
                  </a:lnTo>
                  <a:lnTo>
                    <a:pt x="1059433" y="510539"/>
                  </a:lnTo>
                  <a:lnTo>
                    <a:pt x="931798" y="510539"/>
                  </a:lnTo>
                  <a:lnTo>
                    <a:pt x="873771" y="509478"/>
                  </a:lnTo>
                  <a:lnTo>
                    <a:pt x="816580" y="506331"/>
                  </a:lnTo>
                  <a:lnTo>
                    <a:pt x="760357" y="501158"/>
                  </a:lnTo>
                  <a:lnTo>
                    <a:pt x="705234" y="494016"/>
                  </a:lnTo>
                  <a:lnTo>
                    <a:pt x="651342" y="484964"/>
                  </a:lnTo>
                  <a:lnTo>
                    <a:pt x="598813" y="474059"/>
                  </a:lnTo>
                  <a:lnTo>
                    <a:pt x="547779" y="461359"/>
                  </a:lnTo>
                  <a:lnTo>
                    <a:pt x="498370" y="446923"/>
                  </a:lnTo>
                  <a:lnTo>
                    <a:pt x="450719" y="430809"/>
                  </a:lnTo>
                  <a:lnTo>
                    <a:pt x="404957" y="413074"/>
                  </a:lnTo>
                  <a:lnTo>
                    <a:pt x="361215" y="393776"/>
                  </a:lnTo>
                  <a:lnTo>
                    <a:pt x="319626" y="372974"/>
                  </a:lnTo>
                  <a:lnTo>
                    <a:pt x="280320" y="350726"/>
                  </a:lnTo>
                  <a:lnTo>
                    <a:pt x="243430" y="327089"/>
                  </a:lnTo>
                  <a:lnTo>
                    <a:pt x="209087" y="302123"/>
                  </a:lnTo>
                  <a:lnTo>
                    <a:pt x="177422" y="275883"/>
                  </a:lnTo>
                  <a:lnTo>
                    <a:pt x="148568" y="248430"/>
                  </a:lnTo>
                  <a:lnTo>
                    <a:pt x="122654" y="219820"/>
                  </a:lnTo>
                  <a:lnTo>
                    <a:pt x="80179" y="159365"/>
                  </a:lnTo>
                  <a:lnTo>
                    <a:pt x="63881" y="127634"/>
                  </a:lnTo>
                  <a:lnTo>
                    <a:pt x="0" y="127634"/>
                  </a:lnTo>
                  <a:lnTo>
                    <a:pt x="99186" y="0"/>
                  </a:lnTo>
                  <a:lnTo>
                    <a:pt x="255269" y="127634"/>
                  </a:lnTo>
                  <a:lnTo>
                    <a:pt x="191515" y="127634"/>
                  </a:lnTo>
                  <a:lnTo>
                    <a:pt x="208581" y="160669"/>
                  </a:lnTo>
                  <a:lnTo>
                    <a:pt x="229281" y="192656"/>
                  </a:lnTo>
                  <a:lnTo>
                    <a:pt x="253469" y="223529"/>
                  </a:lnTo>
                  <a:lnTo>
                    <a:pt x="280999" y="253216"/>
                  </a:lnTo>
                  <a:lnTo>
                    <a:pt x="311725" y="281650"/>
                  </a:lnTo>
                  <a:lnTo>
                    <a:pt x="345500" y="308760"/>
                  </a:lnTo>
                  <a:lnTo>
                    <a:pt x="382178" y="334478"/>
                  </a:lnTo>
                  <a:lnTo>
                    <a:pt x="421613" y="358734"/>
                  </a:lnTo>
                  <a:lnTo>
                    <a:pt x="463659" y="381458"/>
                  </a:lnTo>
                  <a:lnTo>
                    <a:pt x="508170" y="402582"/>
                  </a:lnTo>
                  <a:lnTo>
                    <a:pt x="554999" y="422037"/>
                  </a:lnTo>
                  <a:lnTo>
                    <a:pt x="604001" y="439752"/>
                  </a:lnTo>
                  <a:lnTo>
                    <a:pt x="655028" y="455659"/>
                  </a:lnTo>
                  <a:lnTo>
                    <a:pt x="707935" y="469688"/>
                  </a:lnTo>
                  <a:lnTo>
                    <a:pt x="762576" y="481770"/>
                  </a:lnTo>
                  <a:lnTo>
                    <a:pt x="818805" y="491836"/>
                  </a:lnTo>
                  <a:lnTo>
                    <a:pt x="876474" y="499817"/>
                  </a:lnTo>
                  <a:lnTo>
                    <a:pt x="935439" y="505642"/>
                  </a:lnTo>
                  <a:lnTo>
                    <a:pt x="995552" y="509244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8515604" y="3333115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5826252" y="3355847"/>
            <a:ext cx="2659380" cy="1537970"/>
            <a:chOff x="5826252" y="3355847"/>
            <a:chExt cx="2659380" cy="1537970"/>
          </a:xfrm>
        </p:grpSpPr>
        <p:sp>
          <p:nvSpPr>
            <p:cNvPr id="65" name="object 65" descr=""/>
            <p:cNvSpPr/>
            <p:nvPr/>
          </p:nvSpPr>
          <p:spPr>
            <a:xfrm>
              <a:off x="8055864" y="3361943"/>
              <a:ext cx="424180" cy="227329"/>
            </a:xfrm>
            <a:custGeom>
              <a:avLst/>
              <a:gdLst/>
              <a:ahLst/>
              <a:cxnLst/>
              <a:rect l="l" t="t" r="r" b="b"/>
              <a:pathLst>
                <a:path w="424179" h="227329">
                  <a:moveTo>
                    <a:pt x="0" y="56768"/>
                  </a:moveTo>
                  <a:lnTo>
                    <a:pt x="310133" y="56768"/>
                  </a:lnTo>
                  <a:lnTo>
                    <a:pt x="310133" y="0"/>
                  </a:lnTo>
                  <a:lnTo>
                    <a:pt x="423671" y="113537"/>
                  </a:lnTo>
                  <a:lnTo>
                    <a:pt x="310133" y="227075"/>
                  </a:lnTo>
                  <a:lnTo>
                    <a:pt x="310133" y="170306"/>
                  </a:lnTo>
                  <a:lnTo>
                    <a:pt x="0" y="170306"/>
                  </a:lnTo>
                  <a:lnTo>
                    <a:pt x="0" y="567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832348" y="4383023"/>
              <a:ext cx="245745" cy="504825"/>
            </a:xfrm>
            <a:custGeom>
              <a:avLst/>
              <a:gdLst/>
              <a:ahLst/>
              <a:cxnLst/>
              <a:rect l="l" t="t" r="r" b="b"/>
              <a:pathLst>
                <a:path w="245745" h="504825">
                  <a:moveTo>
                    <a:pt x="184023" y="0"/>
                  </a:moveTo>
                  <a:lnTo>
                    <a:pt x="184023" y="381762"/>
                  </a:lnTo>
                  <a:lnTo>
                    <a:pt x="245363" y="381762"/>
                  </a:lnTo>
                  <a:lnTo>
                    <a:pt x="122681" y="504444"/>
                  </a:lnTo>
                  <a:lnTo>
                    <a:pt x="0" y="381762"/>
                  </a:lnTo>
                  <a:lnTo>
                    <a:pt x="61340" y="381762"/>
                  </a:lnTo>
                  <a:lnTo>
                    <a:pt x="61340" y="0"/>
                  </a:lnTo>
                  <a:lnTo>
                    <a:pt x="184023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5407533" y="2166873"/>
            <a:ext cx="1177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Output </a:t>
            </a:r>
            <a:r>
              <a:rPr dirty="0" sz="1800" spc="-1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5118" y="583438"/>
            <a:ext cx="721423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A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MLP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Simulator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Simple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Application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200" y="1514855"/>
            <a:ext cx="8229600" cy="5191125"/>
            <a:chOff x="76200" y="1514855"/>
            <a:chExt cx="8229600" cy="519112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" y="1523999"/>
              <a:ext cx="2534412" cy="21153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811" y="1514855"/>
              <a:ext cx="5618988" cy="519074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9969" y="710641"/>
            <a:ext cx="77768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Hossein</a:t>
            </a:r>
            <a:r>
              <a:rPr dirty="0" sz="28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Khosravi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r>
              <a:rPr dirty="0" sz="2800" spc="-3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The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Developer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of</a:t>
            </a:r>
            <a:r>
              <a:rPr dirty="0" sz="2800" spc="-2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the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Times New Roman"/>
                <a:cs typeface="Times New Roman"/>
              </a:rPr>
              <a:t>Simulator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11" y="1981200"/>
            <a:ext cx="9067800" cy="42672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229969" y="1448561"/>
            <a:ext cx="6884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</a:rPr>
              <a:t>http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s://w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</a:rPr>
              <a:t>ww.c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odeproject.com/Articles/9447/Neural-</a:t>
            </a:r>
            <a:r>
              <a:rPr dirty="0" sz="1800" spc="-2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Network-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Classifier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38222" y="4383151"/>
            <a:ext cx="363156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Lets</a:t>
            </a:r>
            <a:r>
              <a:rPr dirty="0" sz="3200" spc="-25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run</a:t>
            </a:r>
            <a:r>
              <a:rPr dirty="0" sz="3200" spc="-5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3200" spc="-10" b="0" i="1">
                <a:solidFill>
                  <a:srgbClr val="0000FF"/>
                </a:solidFill>
                <a:latin typeface="Times New Roman"/>
                <a:cs typeface="Times New Roman"/>
              </a:rPr>
              <a:t> simulator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14400" y="914400"/>
            <a:ext cx="6705600" cy="3238500"/>
            <a:chOff x="914400" y="914400"/>
            <a:chExt cx="6705600" cy="32385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00" y="914400"/>
              <a:ext cx="3505200" cy="32385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400" y="1752600"/>
              <a:ext cx="2534412" cy="211531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167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97582" y="2630170"/>
            <a:ext cx="38995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Practical</a:t>
            </a:r>
            <a:r>
              <a:rPr dirty="0" sz="3200" spc="-4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Aspects</a:t>
            </a:r>
            <a:r>
              <a:rPr dirty="0" sz="3200" spc="-1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3200" spc="-2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0" i="1">
                <a:solidFill>
                  <a:srgbClr val="0000FF"/>
                </a:solidFill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83540" y="2923159"/>
            <a:ext cx="8226425" cy="337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635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Data:</a:t>
            </a:r>
            <a:r>
              <a:rPr dirty="0" sz="1800" spc="3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Sufficient</a:t>
            </a:r>
            <a:r>
              <a:rPr dirty="0" sz="1800" spc="3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input- </a:t>
            </a:r>
            <a:r>
              <a:rPr dirty="0" sz="1800">
                <a:latin typeface="Arial"/>
                <a:cs typeface="Arial"/>
              </a:rPr>
              <a:t>output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mapping.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dirty="0" sz="1800" spc="3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Size:</a:t>
            </a:r>
            <a:r>
              <a:rPr dirty="0" sz="1800" spc="3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Complex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hidden</a:t>
            </a:r>
            <a:r>
              <a:rPr dirty="0" sz="1800" spc="4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neurons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may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hidden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layers.</a:t>
            </a:r>
            <a:endParaRPr sz="1800">
              <a:latin typeface="Arial"/>
              <a:cs typeface="Arial"/>
            </a:endParaRPr>
          </a:p>
          <a:p>
            <a:pPr algn="just" marL="242570" marR="6985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1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Initialization:</a:t>
            </a:r>
            <a:r>
              <a:rPr dirty="0" sz="1800" spc="20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works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numeric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data.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Before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synaptic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weights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initialized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random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e.g.,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0.5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+0.5.</a:t>
            </a: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800" spc="2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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800" spc="2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2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Momentum</a:t>
            </a:r>
            <a:r>
              <a:rPr dirty="0" sz="1800" spc="254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Constant</a:t>
            </a:r>
            <a:r>
              <a:rPr dirty="0" sz="1800" spc="2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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):</a:t>
            </a:r>
            <a:r>
              <a:rPr dirty="0" sz="1800" spc="254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</a:t>
            </a:r>
            <a:r>
              <a:rPr dirty="0" sz="1800" spc="30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results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slower </a:t>
            </a:r>
            <a:r>
              <a:rPr dirty="0" sz="1800">
                <a:latin typeface="Arial"/>
                <a:cs typeface="Arial"/>
              </a:rPr>
              <a:t>convergence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larger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oscillation.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Momentum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speed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up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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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arise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oscillation.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Stopping</a:t>
            </a:r>
            <a:r>
              <a:rPr dirty="0" sz="1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Training:</a:t>
            </a:r>
            <a:r>
              <a:rPr dirty="0" sz="1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stop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position.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Practical</a:t>
            </a:r>
            <a:r>
              <a:rPr dirty="0" spc="-100"/>
              <a:t> </a:t>
            </a:r>
            <a:r>
              <a:rPr dirty="0" spc="-10"/>
              <a:t>Considerations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4600" y="1143000"/>
            <a:ext cx="2534411" cy="16764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408889"/>
            <a:ext cx="56896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 spc="-10"/>
              <a:t>Recognition?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111" y="3435096"/>
            <a:ext cx="5867399" cy="342290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7340" y="1355216"/>
            <a:ext cx="852932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recognition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(PR)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2400" spc="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measured,</a:t>
            </a:r>
            <a:r>
              <a:rPr dirty="0" sz="2400" spc="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analyzed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classified</a:t>
            </a:r>
            <a:r>
              <a:rPr dirty="0" sz="240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belonging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classes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continual,</a:t>
            </a:r>
            <a:r>
              <a:rPr dirty="0" sz="2400" spc="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never</a:t>
            </a:r>
            <a:r>
              <a:rPr dirty="0" sz="2400" spc="25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ending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aspect</a:t>
            </a:r>
            <a:r>
              <a:rPr dirty="0" sz="24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every-</a:t>
            </a:r>
            <a:r>
              <a:rPr dirty="0" sz="2400">
                <a:latin typeface="Arial"/>
                <a:cs typeface="Arial"/>
              </a:rPr>
              <a:t>day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human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existence: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5118" y="772413"/>
            <a:ext cx="75736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Effect</a:t>
            </a:r>
            <a:r>
              <a:rPr dirty="0" sz="2000" spc="-45"/>
              <a:t> </a:t>
            </a:r>
            <a:r>
              <a:rPr dirty="0" sz="2000"/>
              <a:t>of</a:t>
            </a:r>
            <a:r>
              <a:rPr dirty="0" sz="2000" spc="-15"/>
              <a:t> </a:t>
            </a:r>
            <a:r>
              <a:rPr dirty="0" sz="2000"/>
              <a:t>Learning</a:t>
            </a:r>
            <a:r>
              <a:rPr dirty="0" sz="2000" spc="-20"/>
              <a:t> </a:t>
            </a:r>
            <a:r>
              <a:rPr dirty="0" sz="2000"/>
              <a:t>Rate</a:t>
            </a:r>
            <a:r>
              <a:rPr dirty="0" sz="2000" spc="-15"/>
              <a:t> </a:t>
            </a:r>
            <a:r>
              <a:rPr dirty="0" sz="2000"/>
              <a:t>(</a:t>
            </a:r>
            <a:r>
              <a:rPr dirty="0" sz="2000">
                <a:latin typeface="Symbol"/>
                <a:cs typeface="Symbol"/>
              </a:rPr>
              <a:t></a:t>
            </a:r>
            <a:r>
              <a:rPr dirty="0" sz="2000"/>
              <a:t>)</a:t>
            </a:r>
            <a:r>
              <a:rPr dirty="0" sz="2000" spc="-35"/>
              <a:t> </a:t>
            </a:r>
            <a:r>
              <a:rPr dirty="0" sz="2000"/>
              <a:t>and Momentum</a:t>
            </a:r>
            <a:r>
              <a:rPr dirty="0" sz="2000" spc="-30"/>
              <a:t> </a:t>
            </a:r>
            <a:r>
              <a:rPr dirty="0" sz="2000"/>
              <a:t>Constant</a:t>
            </a:r>
            <a:r>
              <a:rPr dirty="0" sz="2000" spc="-25"/>
              <a:t> </a:t>
            </a:r>
            <a:r>
              <a:rPr dirty="0" sz="2000"/>
              <a:t>(</a:t>
            </a:r>
            <a:r>
              <a:rPr dirty="0" sz="2000">
                <a:latin typeface="Symbol"/>
                <a:cs typeface="Symbol"/>
              </a:rPr>
              <a:t></a:t>
            </a:r>
            <a:r>
              <a:rPr dirty="0" sz="2000"/>
              <a:t>)</a:t>
            </a:r>
            <a:r>
              <a:rPr dirty="0" sz="2000" spc="-35"/>
              <a:t> </a:t>
            </a:r>
            <a:r>
              <a:rPr dirty="0" sz="2000" spc="-10"/>
              <a:t>values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9200" y="1295400"/>
            <a:ext cx="7030720" cy="4897120"/>
            <a:chOff x="1219200" y="1295400"/>
            <a:chExt cx="7030720" cy="489712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00" y="1295400"/>
              <a:ext cx="3543300" cy="48966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0" y="1391411"/>
              <a:ext cx="3372611" cy="439978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83540" y="2648458"/>
            <a:ext cx="6853555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508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desirable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unknown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objects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measures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reserved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  rate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>
                <a:latin typeface="Arial"/>
                <a:cs typeface="Arial"/>
              </a:rPr>
              <a:t>),  i.e.,  rate</a:t>
            </a:r>
            <a:r>
              <a:rPr dirty="0" sz="1800" spc="4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wrong  classification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widely</a:t>
            </a:r>
            <a:r>
              <a:rPr dirty="0" sz="1800" spc="5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acceptable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quantifying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minimum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Learning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Generalization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7578661" y="2038921"/>
            <a:ext cx="1381125" cy="3253104"/>
            <a:chOff x="7578661" y="2038921"/>
            <a:chExt cx="1381125" cy="3253104"/>
          </a:xfrm>
        </p:grpSpPr>
        <p:sp>
          <p:nvSpPr>
            <p:cNvPr id="14" name="object 14" descr=""/>
            <p:cNvSpPr/>
            <p:nvPr/>
          </p:nvSpPr>
          <p:spPr>
            <a:xfrm>
              <a:off x="7583423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83423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83423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71600" y="1143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83423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3000"/>
                  </a:moveTo>
                  <a:lnTo>
                    <a:pt x="1371600" y="1143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478268" y="1464563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6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762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3215" marR="378460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635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7340" y="1452753"/>
            <a:ext cx="71183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topics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NN </a:t>
            </a:r>
            <a:r>
              <a:rPr dirty="0" sz="1800">
                <a:latin typeface="Arial"/>
                <a:cs typeface="Arial"/>
              </a:rPr>
              <a:t>research.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approximate</a:t>
            </a:r>
            <a:r>
              <a:rPr dirty="0" sz="18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while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beyond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08037" y="5043423"/>
            <a:ext cx="6109335" cy="767080"/>
            <a:chOff x="808037" y="5043423"/>
            <a:chExt cx="6109335" cy="767080"/>
          </a:xfrm>
        </p:grpSpPr>
        <p:sp>
          <p:nvSpPr>
            <p:cNvPr id="21" name="object 21" descr=""/>
            <p:cNvSpPr/>
            <p:nvPr/>
          </p:nvSpPr>
          <p:spPr>
            <a:xfrm>
              <a:off x="814387" y="5049811"/>
              <a:ext cx="6096635" cy="741680"/>
            </a:xfrm>
            <a:custGeom>
              <a:avLst/>
              <a:gdLst/>
              <a:ahLst/>
              <a:cxnLst/>
              <a:rect l="l" t="t" r="r" b="b"/>
              <a:pathLst>
                <a:path w="6096634" h="741679">
                  <a:moveTo>
                    <a:pt x="1371600" y="25"/>
                  </a:moveTo>
                  <a:lnTo>
                    <a:pt x="0" y="25"/>
                  </a:lnTo>
                  <a:lnTo>
                    <a:pt x="0" y="741387"/>
                  </a:lnTo>
                  <a:lnTo>
                    <a:pt x="1371600" y="741387"/>
                  </a:lnTo>
                  <a:lnTo>
                    <a:pt x="1371600" y="25"/>
                  </a:lnTo>
                  <a:close/>
                </a:path>
                <a:path w="6096634" h="741679">
                  <a:moveTo>
                    <a:pt x="6096063" y="370713"/>
                  </a:moveTo>
                  <a:lnTo>
                    <a:pt x="1371663" y="370713"/>
                  </a:lnTo>
                  <a:lnTo>
                    <a:pt x="1371663" y="741387"/>
                  </a:lnTo>
                  <a:lnTo>
                    <a:pt x="6096063" y="741387"/>
                  </a:lnTo>
                  <a:lnTo>
                    <a:pt x="6096063" y="370713"/>
                  </a:lnTo>
                  <a:close/>
                </a:path>
                <a:path w="6096634" h="741679">
                  <a:moveTo>
                    <a:pt x="6096063" y="0"/>
                  </a:moveTo>
                  <a:lnTo>
                    <a:pt x="1371663" y="0"/>
                  </a:lnTo>
                  <a:lnTo>
                    <a:pt x="1371663" y="370674"/>
                  </a:lnTo>
                  <a:lnTo>
                    <a:pt x="6096063" y="370674"/>
                  </a:lnTo>
                  <a:lnTo>
                    <a:pt x="6096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186050" y="5043423"/>
              <a:ext cx="0" cy="367665"/>
            </a:xfrm>
            <a:custGeom>
              <a:avLst/>
              <a:gdLst/>
              <a:ahLst/>
              <a:cxnLst/>
              <a:rect l="l" t="t" r="r" b="b"/>
              <a:pathLst>
                <a:path w="0" h="367664">
                  <a:moveTo>
                    <a:pt x="0" y="0"/>
                  </a:moveTo>
                  <a:lnTo>
                    <a:pt x="0" y="36753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186050" y="5410961"/>
              <a:ext cx="0" cy="399415"/>
            </a:xfrm>
            <a:custGeom>
              <a:avLst/>
              <a:gdLst/>
              <a:ahLst/>
              <a:cxnLst/>
              <a:rect l="l" t="t" r="r" b="b"/>
              <a:pathLst>
                <a:path w="0" h="399414">
                  <a:moveTo>
                    <a:pt x="0" y="0"/>
                  </a:moveTo>
                  <a:lnTo>
                    <a:pt x="0" y="39928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67000" y="5420486"/>
              <a:ext cx="4749800" cy="0"/>
            </a:xfrm>
            <a:custGeom>
              <a:avLst/>
              <a:gdLst/>
              <a:ahLst/>
              <a:cxnLst/>
              <a:rect l="l" t="t" r="r" b="b"/>
              <a:pathLst>
                <a:path w="4749800" h="0">
                  <a:moveTo>
                    <a:pt x="0" y="0"/>
                  </a:moveTo>
                  <a:lnTo>
                    <a:pt x="47498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08037" y="5043423"/>
              <a:ext cx="6109335" cy="767080"/>
            </a:xfrm>
            <a:custGeom>
              <a:avLst/>
              <a:gdLst/>
              <a:ahLst/>
              <a:cxnLst/>
              <a:rect l="l" t="t" r="r" b="b"/>
              <a:pathLst>
                <a:path w="6109334" h="767079">
                  <a:moveTo>
                    <a:pt x="6350" y="0"/>
                  </a:moveTo>
                  <a:lnTo>
                    <a:pt x="6350" y="766826"/>
                  </a:lnTo>
                </a:path>
                <a:path w="6109334" h="767079">
                  <a:moveTo>
                    <a:pt x="6102413" y="0"/>
                  </a:moveTo>
                  <a:lnTo>
                    <a:pt x="6102413" y="754126"/>
                  </a:lnTo>
                </a:path>
                <a:path w="6109334" h="767079">
                  <a:moveTo>
                    <a:pt x="0" y="6350"/>
                  </a:moveTo>
                  <a:lnTo>
                    <a:pt x="6108763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8037" y="5791199"/>
              <a:ext cx="1397635" cy="0"/>
            </a:xfrm>
            <a:custGeom>
              <a:avLst/>
              <a:gdLst/>
              <a:ahLst/>
              <a:cxnLst/>
              <a:rect l="l" t="t" r="r" b="b"/>
              <a:pathLst>
                <a:path w="1397635" h="0">
                  <a:moveTo>
                    <a:pt x="0" y="0"/>
                  </a:moveTo>
                  <a:lnTo>
                    <a:pt x="1397063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205100" y="5791199"/>
              <a:ext cx="4711700" cy="0"/>
            </a:xfrm>
            <a:custGeom>
              <a:avLst/>
              <a:gdLst/>
              <a:ahLst/>
              <a:cxnLst/>
              <a:rect l="l" t="t" r="r" b="b"/>
              <a:pathLst>
                <a:path w="4711700" h="0">
                  <a:moveTo>
                    <a:pt x="0" y="0"/>
                  </a:moveTo>
                  <a:lnTo>
                    <a:pt x="4711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159255" y="5350561"/>
            <a:ext cx="680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617723" y="5076190"/>
            <a:ext cx="3869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misclassified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297682" y="5448096"/>
            <a:ext cx="25006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8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Learning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Overfitting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633793" y="2173033"/>
            <a:ext cx="1381125" cy="3253104"/>
            <a:chOff x="633793" y="2173033"/>
            <a:chExt cx="1381125" cy="3253104"/>
          </a:xfrm>
        </p:grpSpPr>
        <p:sp>
          <p:nvSpPr>
            <p:cNvPr id="13" name="object 13" descr=""/>
            <p:cNvSpPr/>
            <p:nvPr/>
          </p:nvSpPr>
          <p:spPr>
            <a:xfrm>
              <a:off x="638555" y="2177795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8555" y="2177795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8555" y="4277867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2999"/>
                  </a:lnTo>
                  <a:lnTo>
                    <a:pt x="1371600" y="1142999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8555" y="4277867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2999"/>
                  </a:moveTo>
                  <a:lnTo>
                    <a:pt x="1371600" y="1142999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29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33400" y="1600200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357505" marR="357505">
              <a:lnSpc>
                <a:spcPct val="100000"/>
              </a:lnSpc>
              <a:spcBef>
                <a:spcPts val="320"/>
              </a:spcBef>
            </a:pP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Available 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Arial"/>
              <a:cs typeface="Arial"/>
            </a:endParaRPr>
          </a:p>
          <a:p>
            <a:pPr algn="ctr" marR="12700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1079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12700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1945" marR="380365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81000" y="1292352"/>
            <a:ext cx="8458200" cy="5572125"/>
            <a:chOff x="381000" y="1292352"/>
            <a:chExt cx="8458200" cy="557212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2200" y="1371600"/>
              <a:ext cx="3019044" cy="42961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7400" y="4096512"/>
              <a:ext cx="2924555" cy="22280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1115" y="1371600"/>
              <a:ext cx="2958084" cy="257556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638863" y="1292352"/>
              <a:ext cx="0" cy="5572125"/>
            </a:xfrm>
            <a:custGeom>
              <a:avLst/>
              <a:gdLst/>
              <a:ahLst/>
              <a:cxnLst/>
              <a:rect l="l" t="t" r="r" b="b"/>
              <a:pathLst>
                <a:path w="0" h="5572125">
                  <a:moveTo>
                    <a:pt x="0" y="5478780"/>
                  </a:moveTo>
                  <a:lnTo>
                    <a:pt x="0" y="5571743"/>
                  </a:lnTo>
                </a:path>
                <a:path w="0" h="5572125">
                  <a:moveTo>
                    <a:pt x="0" y="0"/>
                  </a:moveTo>
                  <a:lnTo>
                    <a:pt x="0" y="5108448"/>
                  </a:lnTo>
                </a:path>
              </a:pathLst>
            </a:custGeom>
            <a:ln w="12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1000" y="6400799"/>
              <a:ext cx="7772400" cy="370840"/>
            </a:xfrm>
            <a:custGeom>
              <a:avLst/>
              <a:gdLst/>
              <a:ahLst/>
              <a:cxnLst/>
              <a:rect l="l" t="t" r="r" b="b"/>
              <a:pathLst>
                <a:path w="7772400" h="370840">
                  <a:moveTo>
                    <a:pt x="777240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7772400" y="370332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C6F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31977" y="6427419"/>
            <a:ext cx="7467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Where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we</a:t>
            </a:r>
            <a:r>
              <a:rPr dirty="0" sz="18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find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 data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NNs or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65"/>
              <a:t> </a:t>
            </a:r>
            <a:r>
              <a:rPr dirty="0"/>
              <a:t>Problems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 spc="-10"/>
              <a:t>Evaluation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1524380"/>
            <a:ext cx="8454390" cy="3649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point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reference</a:t>
            </a:r>
            <a:r>
              <a:rPr dirty="0" sz="18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by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which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something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measured</a:t>
            </a:r>
            <a:r>
              <a:rPr dirty="0" sz="1800" spc="-1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collection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University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California,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Irvine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(UCI)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3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Repository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7"/>
              </a:rPr>
              <a:t>http://archive.ics.uci.edu/ml</a:t>
            </a:r>
            <a:r>
              <a:rPr dirty="0" sz="1800" spc="-10">
                <a:latin typeface="Arial"/>
                <a:cs typeface="Arial"/>
                <a:hlinkClick r:id="rId7"/>
              </a:rPr>
              <a:t>/).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5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UCI</a:t>
            </a:r>
            <a:r>
              <a:rPr dirty="0" sz="1800" spc="15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contains</a:t>
            </a:r>
            <a:r>
              <a:rPr dirty="0" sz="1800" spc="1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raw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1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NN.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preprocessed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Proben1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ftp://ftp.ira.uka.de/pub/neuron/</a:t>
            </a:r>
            <a:r>
              <a:rPr dirty="0" sz="1800" spc="-1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0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2570" marR="6985" indent="-230504">
              <a:lnSpc>
                <a:spcPct val="100000"/>
              </a:lnSpc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persons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groups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purpose: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Delve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8"/>
              </a:rPr>
              <a:t>www.cs.toronto.edu/~delve/data/datasets.html</a:t>
            </a:r>
            <a:r>
              <a:rPr dirty="0" sz="1800" spc="-10">
                <a:latin typeface="Arial"/>
                <a:cs typeface="Arial"/>
                <a:hlinkClick r:id="rId8"/>
              </a:rPr>
              <a:t>),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Orange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9"/>
              </a:rPr>
              <a:t>www.ailab.si/orange/datasets.asp</a:t>
            </a:r>
            <a:r>
              <a:rPr dirty="0" sz="1800" spc="-10">
                <a:latin typeface="Arial"/>
                <a:cs typeface="Arial"/>
                <a:hlinkClick r:id="rId9"/>
              </a:rPr>
              <a:t>),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0"/>
              <a:ext cx="8534399" cy="682751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0291" y="1549653"/>
            <a:ext cx="39350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Life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74650" y="1958975"/>
          <a:ext cx="8775700" cy="395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/>
                <a:gridCol w="6917690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600" spc="4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Cancer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Wisconsin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tumor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benign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(not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dangerous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health)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malignant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(dangerous)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tissue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taken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breast.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82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BUPA</a:t>
                      </a:r>
                      <a:r>
                        <a:rPr dirty="0" sz="16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Liver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Disorder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lever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disorders</a:t>
                      </a:r>
                      <a:r>
                        <a:rPr dirty="0" sz="1600" spc="43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4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blood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tests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along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related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such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alcohol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consumption.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Diabetes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Investigate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shows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signs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diabetes.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327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Disease Cleveland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2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Predicting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least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four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major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vessels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reduced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diameter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50%.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Hepatitis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Anticipate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status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(i.e.,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live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die)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patient.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Lymphography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situation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nodes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lymphatic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vessels.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Lungcancer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types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pathological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lung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cancers.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Postoperative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Determine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place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send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patients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postoperative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recovery.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0291" y="1454657"/>
            <a:ext cx="3511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74650" y="1822450"/>
          <a:ext cx="8699500" cy="247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 marR="3028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4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4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depend</a:t>
                      </a:r>
                      <a:r>
                        <a:rPr dirty="0" sz="1600" spc="40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applicants’ particulars.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Car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Evaluate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facilities.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Labor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Negotiations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worker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i.e.,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contract</a:t>
                      </a:r>
                      <a:r>
                        <a:rPr dirty="0" sz="1600" spc="2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him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beneficial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not.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 marR="528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82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609600" algn="l"/>
                          <a:tab pos="1655445" algn="l"/>
                          <a:tab pos="2298700" algn="l"/>
                          <a:tab pos="2760345" algn="l"/>
                          <a:tab pos="3639820" algn="l"/>
                          <a:tab pos="4157979" algn="l"/>
                          <a:tab pos="5126355" algn="l"/>
                          <a:tab pos="5441315" algn="l"/>
                          <a:tab pos="6197600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Card,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concerns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non-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customer.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383540" y="4566665"/>
            <a:ext cx="33127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Plants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374650" y="4930775"/>
          <a:ext cx="8699500" cy="1691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Iris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Plants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iris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types.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Mushroom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44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mushroom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edible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mushroom’s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shape,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color,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odor,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habitat.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Soybean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Recognize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19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diseases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soybeans.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6515811"/>
            <a:ext cx="8049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show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variations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054595" y="1863851"/>
            <a:ext cx="2018030" cy="4617720"/>
            <a:chOff x="7054595" y="1863851"/>
            <a:chExt cx="2018030" cy="4617720"/>
          </a:xfrm>
        </p:grpSpPr>
        <p:sp>
          <p:nvSpPr>
            <p:cNvPr id="4" name="object 4" descr=""/>
            <p:cNvSpPr/>
            <p:nvPr/>
          </p:nvSpPr>
          <p:spPr>
            <a:xfrm>
              <a:off x="7059167" y="2398775"/>
              <a:ext cx="2009139" cy="4078604"/>
            </a:xfrm>
            <a:custGeom>
              <a:avLst/>
              <a:gdLst/>
              <a:ahLst/>
              <a:cxnLst/>
              <a:rect l="l" t="t" r="r" b="b"/>
              <a:pathLst>
                <a:path w="2009140" h="4078604">
                  <a:moveTo>
                    <a:pt x="2008631" y="0"/>
                  </a:moveTo>
                  <a:lnTo>
                    <a:pt x="0" y="0"/>
                  </a:lnTo>
                  <a:lnTo>
                    <a:pt x="0" y="4078224"/>
                  </a:lnTo>
                  <a:lnTo>
                    <a:pt x="2008631" y="4078224"/>
                  </a:lnTo>
                  <a:lnTo>
                    <a:pt x="2008631" y="0"/>
                  </a:lnTo>
                  <a:close/>
                </a:path>
              </a:pathLst>
            </a:custGeom>
            <a:solidFill>
              <a:srgbClr val="D1D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59167" y="2398775"/>
              <a:ext cx="2009139" cy="4078604"/>
            </a:xfrm>
            <a:custGeom>
              <a:avLst/>
              <a:gdLst/>
              <a:ahLst/>
              <a:cxnLst/>
              <a:rect l="l" t="t" r="r" b="b"/>
              <a:pathLst>
                <a:path w="2009140" h="4078604">
                  <a:moveTo>
                    <a:pt x="0" y="4078224"/>
                  </a:moveTo>
                  <a:lnTo>
                    <a:pt x="2008631" y="4078224"/>
                  </a:lnTo>
                  <a:lnTo>
                    <a:pt x="2008631" y="0"/>
                  </a:lnTo>
                  <a:lnTo>
                    <a:pt x="0" y="0"/>
                  </a:lnTo>
                  <a:lnTo>
                    <a:pt x="0" y="4078224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328915" y="1868423"/>
              <a:ext cx="1510665" cy="524510"/>
            </a:xfrm>
            <a:custGeom>
              <a:avLst/>
              <a:gdLst/>
              <a:ahLst/>
              <a:cxnLst/>
              <a:rect l="l" t="t" r="r" b="b"/>
              <a:pathLst>
                <a:path w="1510665" h="524510">
                  <a:moveTo>
                    <a:pt x="1510283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510283" y="524255"/>
                  </a:lnTo>
                  <a:lnTo>
                    <a:pt x="1510283" y="0"/>
                  </a:lnTo>
                  <a:close/>
                </a:path>
              </a:pathLst>
            </a:custGeom>
            <a:solidFill>
              <a:srgbClr val="D1D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28915" y="1868423"/>
              <a:ext cx="1510665" cy="524510"/>
            </a:xfrm>
            <a:custGeom>
              <a:avLst/>
              <a:gdLst/>
              <a:ahLst/>
              <a:cxnLst/>
              <a:rect l="l" t="t" r="r" b="b"/>
              <a:pathLst>
                <a:path w="1510665" h="524510">
                  <a:moveTo>
                    <a:pt x="0" y="524255"/>
                  </a:moveTo>
                  <a:lnTo>
                    <a:pt x="1510283" y="524255"/>
                  </a:lnTo>
                  <a:lnTo>
                    <a:pt x="1510283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250560" y="1437132"/>
            <a:ext cx="103505" cy="545465"/>
          </a:xfrm>
          <a:custGeom>
            <a:avLst/>
            <a:gdLst/>
            <a:ahLst/>
            <a:cxnLst/>
            <a:rect l="l" t="t" r="r" b="b"/>
            <a:pathLst>
              <a:path w="103504" h="545464">
                <a:moveTo>
                  <a:pt x="47131" y="25099"/>
                </a:moveTo>
                <a:lnTo>
                  <a:pt x="41521" y="36447"/>
                </a:lnTo>
                <a:lnTo>
                  <a:pt x="77088" y="544956"/>
                </a:lnTo>
                <a:lnTo>
                  <a:pt x="89788" y="544067"/>
                </a:lnTo>
                <a:lnTo>
                  <a:pt x="54217" y="35501"/>
                </a:lnTo>
                <a:lnTo>
                  <a:pt x="47131" y="25099"/>
                </a:lnTo>
                <a:close/>
              </a:path>
              <a:path w="103504" h="545464">
                <a:moveTo>
                  <a:pt x="45338" y="0"/>
                </a:moveTo>
                <a:lnTo>
                  <a:pt x="1460" y="89026"/>
                </a:lnTo>
                <a:lnTo>
                  <a:pt x="0" y="91947"/>
                </a:lnTo>
                <a:lnTo>
                  <a:pt x="1269" y="95757"/>
                </a:lnTo>
                <a:lnTo>
                  <a:pt x="4444" y="97408"/>
                </a:lnTo>
                <a:lnTo>
                  <a:pt x="7492" y="98932"/>
                </a:lnTo>
                <a:lnTo>
                  <a:pt x="11302" y="97662"/>
                </a:lnTo>
                <a:lnTo>
                  <a:pt x="12826" y="94487"/>
                </a:lnTo>
                <a:lnTo>
                  <a:pt x="41521" y="36447"/>
                </a:lnTo>
                <a:lnTo>
                  <a:pt x="39877" y="12953"/>
                </a:lnTo>
                <a:lnTo>
                  <a:pt x="52577" y="12064"/>
                </a:lnTo>
                <a:lnTo>
                  <a:pt x="53550" y="12064"/>
                </a:lnTo>
                <a:lnTo>
                  <a:pt x="45338" y="0"/>
                </a:lnTo>
                <a:close/>
              </a:path>
              <a:path w="103504" h="545464">
                <a:moveTo>
                  <a:pt x="53550" y="12064"/>
                </a:moveTo>
                <a:lnTo>
                  <a:pt x="52577" y="12064"/>
                </a:lnTo>
                <a:lnTo>
                  <a:pt x="54217" y="35501"/>
                </a:lnTo>
                <a:lnTo>
                  <a:pt x="90677" y="89026"/>
                </a:lnTo>
                <a:lnTo>
                  <a:pt x="92583" y="91947"/>
                </a:lnTo>
                <a:lnTo>
                  <a:pt x="96519" y="92709"/>
                </a:lnTo>
                <a:lnTo>
                  <a:pt x="99440" y="90677"/>
                </a:lnTo>
                <a:lnTo>
                  <a:pt x="102362" y="88772"/>
                </a:lnTo>
                <a:lnTo>
                  <a:pt x="103124" y="84835"/>
                </a:lnTo>
                <a:lnTo>
                  <a:pt x="101091" y="81914"/>
                </a:lnTo>
                <a:lnTo>
                  <a:pt x="53550" y="12064"/>
                </a:lnTo>
                <a:close/>
              </a:path>
              <a:path w="103504" h="545464">
                <a:moveTo>
                  <a:pt x="52577" y="12064"/>
                </a:moveTo>
                <a:lnTo>
                  <a:pt x="39877" y="12953"/>
                </a:lnTo>
                <a:lnTo>
                  <a:pt x="41521" y="36447"/>
                </a:lnTo>
                <a:lnTo>
                  <a:pt x="47131" y="25099"/>
                </a:lnTo>
                <a:lnTo>
                  <a:pt x="41021" y="16128"/>
                </a:lnTo>
                <a:lnTo>
                  <a:pt x="51942" y="15366"/>
                </a:lnTo>
                <a:lnTo>
                  <a:pt x="52808" y="15366"/>
                </a:lnTo>
                <a:lnTo>
                  <a:pt x="52577" y="12064"/>
                </a:lnTo>
                <a:close/>
              </a:path>
              <a:path w="103504" h="545464">
                <a:moveTo>
                  <a:pt x="52808" y="15366"/>
                </a:moveTo>
                <a:lnTo>
                  <a:pt x="51942" y="15366"/>
                </a:lnTo>
                <a:lnTo>
                  <a:pt x="47131" y="25099"/>
                </a:lnTo>
                <a:lnTo>
                  <a:pt x="54217" y="35501"/>
                </a:lnTo>
                <a:lnTo>
                  <a:pt x="52808" y="15366"/>
                </a:lnTo>
                <a:close/>
              </a:path>
              <a:path w="103504" h="545464">
                <a:moveTo>
                  <a:pt x="51942" y="15366"/>
                </a:moveTo>
                <a:lnTo>
                  <a:pt x="41021" y="16128"/>
                </a:lnTo>
                <a:lnTo>
                  <a:pt x="47131" y="25099"/>
                </a:lnTo>
                <a:lnTo>
                  <a:pt x="51942" y="15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55765" y="487552"/>
          <a:ext cx="8992870" cy="5951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10"/>
                <a:gridCol w="326390"/>
                <a:gridCol w="2087245"/>
                <a:gridCol w="685800"/>
                <a:gridCol w="495300"/>
                <a:gridCol w="266064"/>
                <a:gridCol w="685800"/>
                <a:gridCol w="762000"/>
                <a:gridCol w="609600"/>
                <a:gridCol w="190500"/>
                <a:gridCol w="419099"/>
                <a:gridCol w="2095500"/>
              </a:tblGrid>
              <a:tr h="575945">
                <a:tc rowSpan="4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1600" spc="-50" b="1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Benchmark</a:t>
                      </a:r>
                      <a:r>
                        <a:rPr dirty="0" sz="2800" spc="-5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Problems</a:t>
                      </a:r>
                      <a:r>
                        <a:rPr dirty="0" sz="2800" spc="-8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800" spc="-9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NN</a:t>
                      </a:r>
                      <a:r>
                        <a:rPr dirty="0" sz="2800" spc="-9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38100">
                      <a:solidFill>
                        <a:srgbClr val="1C1C1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71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9525">
                      <a:solidFill>
                        <a:srgbClr val="00E3A8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92075">
                        <a:lnSpc>
                          <a:spcPts val="1075"/>
                        </a:lnSpc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After</a:t>
                      </a:r>
                      <a:r>
                        <a:rPr dirty="0" sz="18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Preprocessing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Depends</a:t>
                      </a:r>
                      <a:r>
                        <a:rPr dirty="0" sz="18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800" spc="-3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25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3360"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Abbr.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643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1435" marR="41910" indent="85090">
                        <a:lnSpc>
                          <a:spcPts val="1680"/>
                        </a:lnSpc>
                        <a:spcBef>
                          <a:spcPts val="1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 Examp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1239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31813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NN</a:t>
                      </a:r>
                      <a:r>
                        <a:rPr dirty="0" sz="1400" spc="-6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3095" marR="363220" indent="-13271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Features </a:t>
                      </a: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1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Diabetes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08305" marR="188595" indent="-228600">
                        <a:lnSpc>
                          <a:spcPct val="100000"/>
                        </a:lnSpc>
                        <a:spcBef>
                          <a:spcPts val="819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times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24574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Plasma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glucose concentration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Diastolic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blood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pressure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220345" indent="-228600">
                        <a:lnSpc>
                          <a:spcPct val="100000"/>
                        </a:lnSpc>
                        <a:spcBef>
                          <a:spcPts val="605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Triceps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skin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fold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thickness</a:t>
                      </a:r>
                      <a:r>
                        <a:rPr dirty="0" sz="16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157480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2-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Hour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serum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insulin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(mu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U/ml)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Body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mass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index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12255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Diabetes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pedigree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function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25">
                          <a:latin typeface="Arial"/>
                          <a:cs typeface="Arial"/>
                        </a:rPr>
                        <a:t>Age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36576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3670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Discr.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300">
                        <a:lnSpc>
                          <a:spcPts val="1405"/>
                        </a:lnSpc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Hidd.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ts val="1375"/>
                        </a:lnSpc>
                      </a:pP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Node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ACC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Card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BLN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Balance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BCW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Cancer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Wisconsin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1728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DBT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Diabetes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GCC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Card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HDC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Disease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Cleveland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303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(HPT)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Hypothyroid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7200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HSV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House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Vote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Ionosphere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KRP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41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King+Rook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King+Pawn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3196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LMP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Lymphography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PST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Postoperative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SBN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Soybean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SNR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Sonar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SPL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Splice</a:t>
                      </a:r>
                      <a:r>
                        <a:rPr dirty="0" sz="1400" spc="3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Junction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3175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Wine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WVF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Waveform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5000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ZOO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Zoo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6016752" y="1598041"/>
            <a:ext cx="688975" cy="389255"/>
          </a:xfrm>
          <a:custGeom>
            <a:avLst/>
            <a:gdLst/>
            <a:ahLst/>
            <a:cxnLst/>
            <a:rect l="l" t="t" r="r" b="b"/>
            <a:pathLst>
              <a:path w="688975" h="389255">
                <a:moveTo>
                  <a:pt x="654178" y="14097"/>
                </a:moveTo>
                <a:lnTo>
                  <a:pt x="0" y="377571"/>
                </a:lnTo>
                <a:lnTo>
                  <a:pt x="6096" y="388747"/>
                </a:lnTo>
                <a:lnTo>
                  <a:pt x="660347" y="25301"/>
                </a:lnTo>
                <a:lnTo>
                  <a:pt x="666828" y="14370"/>
                </a:lnTo>
                <a:lnTo>
                  <a:pt x="654178" y="14097"/>
                </a:lnTo>
                <a:close/>
              </a:path>
              <a:path w="688975" h="389255">
                <a:moveTo>
                  <a:pt x="688546" y="2667"/>
                </a:moveTo>
                <a:lnTo>
                  <a:pt x="674751" y="2667"/>
                </a:lnTo>
                <a:lnTo>
                  <a:pt x="680974" y="13843"/>
                </a:lnTo>
                <a:lnTo>
                  <a:pt x="660347" y="25301"/>
                </a:lnTo>
                <a:lnTo>
                  <a:pt x="627379" y="80899"/>
                </a:lnTo>
                <a:lnTo>
                  <a:pt x="625601" y="83947"/>
                </a:lnTo>
                <a:lnTo>
                  <a:pt x="626618" y="87757"/>
                </a:lnTo>
                <a:lnTo>
                  <a:pt x="629539" y="89535"/>
                </a:lnTo>
                <a:lnTo>
                  <a:pt x="632587" y="91439"/>
                </a:lnTo>
                <a:lnTo>
                  <a:pt x="636524" y="90424"/>
                </a:lnTo>
                <a:lnTo>
                  <a:pt x="638301" y="87375"/>
                </a:lnTo>
                <a:lnTo>
                  <a:pt x="688546" y="2667"/>
                </a:lnTo>
                <a:close/>
              </a:path>
              <a:path w="688975" h="389255">
                <a:moveTo>
                  <a:pt x="666828" y="14370"/>
                </a:moveTo>
                <a:lnTo>
                  <a:pt x="660347" y="25301"/>
                </a:lnTo>
                <a:lnTo>
                  <a:pt x="679602" y="14605"/>
                </a:lnTo>
                <a:lnTo>
                  <a:pt x="677672" y="14605"/>
                </a:lnTo>
                <a:lnTo>
                  <a:pt x="666828" y="14370"/>
                </a:lnTo>
                <a:close/>
              </a:path>
              <a:path w="688975" h="389255">
                <a:moveTo>
                  <a:pt x="672338" y="5080"/>
                </a:moveTo>
                <a:lnTo>
                  <a:pt x="666828" y="14370"/>
                </a:lnTo>
                <a:lnTo>
                  <a:pt x="677672" y="14605"/>
                </a:lnTo>
                <a:lnTo>
                  <a:pt x="672338" y="5080"/>
                </a:lnTo>
                <a:close/>
              </a:path>
              <a:path w="688975" h="389255">
                <a:moveTo>
                  <a:pt x="676094" y="5080"/>
                </a:moveTo>
                <a:lnTo>
                  <a:pt x="672338" y="5080"/>
                </a:lnTo>
                <a:lnTo>
                  <a:pt x="677672" y="14605"/>
                </a:lnTo>
                <a:lnTo>
                  <a:pt x="679602" y="14605"/>
                </a:lnTo>
                <a:lnTo>
                  <a:pt x="680974" y="13843"/>
                </a:lnTo>
                <a:lnTo>
                  <a:pt x="676094" y="5080"/>
                </a:lnTo>
                <a:close/>
              </a:path>
              <a:path w="688975" h="389255">
                <a:moveTo>
                  <a:pt x="674751" y="2667"/>
                </a:moveTo>
                <a:lnTo>
                  <a:pt x="654178" y="14097"/>
                </a:lnTo>
                <a:lnTo>
                  <a:pt x="666828" y="14370"/>
                </a:lnTo>
                <a:lnTo>
                  <a:pt x="672338" y="5080"/>
                </a:lnTo>
                <a:lnTo>
                  <a:pt x="676094" y="5080"/>
                </a:lnTo>
                <a:lnTo>
                  <a:pt x="674751" y="2667"/>
                </a:lnTo>
                <a:close/>
              </a:path>
              <a:path w="688975" h="389255">
                <a:moveTo>
                  <a:pt x="586231" y="0"/>
                </a:moveTo>
                <a:lnTo>
                  <a:pt x="583438" y="2794"/>
                </a:lnTo>
                <a:lnTo>
                  <a:pt x="583183" y="9779"/>
                </a:lnTo>
                <a:lnTo>
                  <a:pt x="585977" y="12700"/>
                </a:lnTo>
                <a:lnTo>
                  <a:pt x="589533" y="12700"/>
                </a:lnTo>
                <a:lnTo>
                  <a:pt x="654178" y="14097"/>
                </a:lnTo>
                <a:lnTo>
                  <a:pt x="674751" y="2667"/>
                </a:lnTo>
                <a:lnTo>
                  <a:pt x="688546" y="2667"/>
                </a:lnTo>
                <a:lnTo>
                  <a:pt x="688848" y="2159"/>
                </a:lnTo>
                <a:lnTo>
                  <a:pt x="589788" y="126"/>
                </a:lnTo>
                <a:lnTo>
                  <a:pt x="586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177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2947311"/>
            <a:ext cx="8107045" cy="10496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27100" marR="5080" indent="-915035">
              <a:lnSpc>
                <a:spcPct val="12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An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Application</a:t>
            </a:r>
            <a:r>
              <a:rPr dirty="0" spc="-5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of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Feed</a:t>
            </a:r>
            <a:r>
              <a:rPr dirty="0" spc="-7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Forward</a:t>
            </a:r>
            <a:r>
              <a:rPr dirty="0" spc="-6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Network </a:t>
            </a:r>
            <a:r>
              <a:rPr dirty="0">
                <a:solidFill>
                  <a:srgbClr val="0000FF"/>
                </a:solidFill>
              </a:rPr>
              <a:t>Optical</a:t>
            </a:r>
            <a:r>
              <a:rPr dirty="0" spc="-11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Character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Recognition(OCR)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496062"/>
            <a:ext cx="70446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FF"/>
                </a:solidFill>
              </a:rPr>
              <a:t>Optical</a:t>
            </a:r>
            <a:r>
              <a:rPr dirty="0" sz="3200" spc="-45">
                <a:solidFill>
                  <a:srgbClr val="0000FF"/>
                </a:solidFill>
              </a:rPr>
              <a:t> </a:t>
            </a:r>
            <a:r>
              <a:rPr dirty="0" sz="3200">
                <a:solidFill>
                  <a:srgbClr val="0000FF"/>
                </a:solidFill>
              </a:rPr>
              <a:t>Character</a:t>
            </a:r>
            <a:r>
              <a:rPr dirty="0" sz="3200" spc="-25">
                <a:solidFill>
                  <a:srgbClr val="0000FF"/>
                </a:solidFill>
              </a:rPr>
              <a:t> </a:t>
            </a:r>
            <a:r>
              <a:rPr dirty="0" sz="3200" spc="-10">
                <a:solidFill>
                  <a:srgbClr val="0000FF"/>
                </a:solidFill>
              </a:rPr>
              <a:t>Recognition(OCR)</a:t>
            </a:r>
            <a:endParaRPr sz="3200"/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70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1078990"/>
            <a:ext cx="8915400" cy="5779135"/>
            <a:chOff x="0" y="1078990"/>
            <a:chExt cx="8915400" cy="577913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24000"/>
              <a:ext cx="4715256" cy="38572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0" y="1078990"/>
              <a:ext cx="4343400" cy="5779006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509777"/>
            <a:ext cx="6835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30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/>
              <a:t>Recognition?</a:t>
            </a:r>
            <a:r>
              <a:rPr dirty="0" sz="3200" spc="-65"/>
              <a:t> </a:t>
            </a:r>
            <a:r>
              <a:rPr dirty="0" sz="3200" spc="-10"/>
              <a:t>Cont.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414398"/>
            <a:ext cx="853059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human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experience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refers</a:t>
            </a:r>
            <a:r>
              <a:rPr dirty="0" sz="2500" spc="2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perceptual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25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some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form</a:t>
            </a:r>
            <a:r>
              <a:rPr dirty="0" sz="2500" spc="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500" spc="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sensory</a:t>
            </a:r>
            <a:r>
              <a:rPr dirty="0" sz="2500" spc="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sensed,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001F5F"/>
                </a:solidFill>
                <a:latin typeface="Arial"/>
                <a:cs typeface="Arial"/>
              </a:rPr>
              <a:t>analyzed,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recognized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(classified),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either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subconsciously</a:t>
            </a:r>
            <a:r>
              <a:rPr dirty="0" sz="2500" spc="11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 spc="-25">
                <a:latin typeface="Arial"/>
                <a:cs typeface="Arial"/>
              </a:rPr>
              <a:t>(by </a:t>
            </a:r>
            <a:r>
              <a:rPr dirty="0" sz="2500">
                <a:latin typeface="Arial"/>
                <a:cs typeface="Arial"/>
              </a:rPr>
              <a:t>instinct)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consciously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(based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on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previous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experience).</a:t>
            </a:r>
            <a:endParaRPr sz="2500">
              <a:latin typeface="Arial"/>
              <a:cs typeface="Arial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Patterns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may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be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presented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any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sensory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modality: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vision,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hearing,</a:t>
            </a:r>
            <a:r>
              <a:rPr dirty="0" sz="25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touch,</a:t>
            </a:r>
            <a:r>
              <a:rPr dirty="0" sz="25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taste,</a:t>
            </a:r>
            <a:r>
              <a:rPr dirty="0" sz="25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5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smell.</a:t>
            </a:r>
            <a:endParaRPr sz="25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277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5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technical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discipline: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process</a:t>
            </a:r>
            <a:r>
              <a:rPr dirty="0" sz="2500" spc="20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which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an</a:t>
            </a:r>
            <a:r>
              <a:rPr dirty="0" sz="2500" spc="22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input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measured,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analyzed,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classified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 spc="-5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machine</a:t>
            </a:r>
            <a:r>
              <a:rPr dirty="0" sz="2500" spc="11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being</a:t>
            </a:r>
            <a:r>
              <a:rPr dirty="0" sz="2500" spc="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more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less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similar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some</a:t>
            </a:r>
            <a:r>
              <a:rPr dirty="0" sz="2500" spc="1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class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a </a:t>
            </a:r>
            <a:r>
              <a:rPr dirty="0" sz="2500">
                <a:latin typeface="Arial"/>
                <a:cs typeface="Arial"/>
              </a:rPr>
              <a:t>set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classes.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10015" cy="1051560"/>
            <a:chOff x="0" y="2438400"/>
            <a:chExt cx="9010015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292608" y="2545079"/>
              <a:ext cx="384175" cy="475615"/>
            </a:xfrm>
            <a:custGeom>
              <a:avLst/>
              <a:gdLst/>
              <a:ahLst/>
              <a:cxnLst/>
              <a:rect l="l" t="t" r="r" b="b"/>
              <a:pathLst>
                <a:path w="384175" h="475614">
                  <a:moveTo>
                    <a:pt x="0" y="475488"/>
                  </a:moveTo>
                  <a:lnTo>
                    <a:pt x="384048" y="475488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2545079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68935" cy="475615"/>
            </a:xfrm>
            <a:custGeom>
              <a:avLst/>
              <a:gdLst/>
              <a:ahLst/>
              <a:cxnLst/>
              <a:rect l="l" t="t" r="r" b="b"/>
              <a:pathLst>
                <a:path w="368934" h="475614">
                  <a:moveTo>
                    <a:pt x="0" y="475488"/>
                  </a:moveTo>
                  <a:lnTo>
                    <a:pt x="368808" y="475488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83" y="2968751"/>
              <a:ext cx="371856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367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3984" y="2438399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528" y="877824"/>
                  </a:moveTo>
                  <a:lnTo>
                    <a:pt x="0" y="877824"/>
                  </a:lnTo>
                  <a:lnTo>
                    <a:pt x="0" y="1051560"/>
                  </a:lnTo>
                  <a:lnTo>
                    <a:pt x="33528" y="1051560"/>
                  </a:lnTo>
                  <a:lnTo>
                    <a:pt x="33528" y="877824"/>
                  </a:lnTo>
                  <a:close/>
                </a:path>
                <a:path w="33654" h="1051560">
                  <a:moveTo>
                    <a:pt x="33528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3528" y="822960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91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03503" y="2595829"/>
            <a:ext cx="7221855" cy="19107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Classification</a:t>
            </a:r>
            <a:r>
              <a:rPr dirty="0" sz="35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dirty="0" sz="3500" spc="-8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Decision</a:t>
            </a:r>
            <a:r>
              <a:rPr dirty="0" sz="3500" spc="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Trees</a:t>
            </a:r>
            <a:endParaRPr sz="3500">
              <a:latin typeface="Arial"/>
              <a:cs typeface="Arial"/>
            </a:endParaRPr>
          </a:p>
          <a:p>
            <a:pPr algn="ctr" marL="1204595" marR="1190625">
              <a:lnSpc>
                <a:spcPct val="110100"/>
              </a:lnSpc>
              <a:spcBef>
                <a:spcPts val="3240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272"/>
            <a:ext cx="735203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7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1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2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1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471930" y="5402376"/>
            <a:ext cx="621982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Arial"/>
                <a:cs typeface="Arial"/>
              </a:rPr>
              <a:t>Reference/Source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Slides: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Maria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Simi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Michael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Crawford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543890"/>
            <a:ext cx="75990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latin typeface="Times New Roman"/>
                <a:cs typeface="Times New Roman"/>
              </a:rPr>
              <a:t>Inductive</a:t>
            </a:r>
            <a:r>
              <a:rPr dirty="0" sz="3600" spc="-25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Inference</a:t>
            </a:r>
            <a:r>
              <a:rPr dirty="0" sz="3600" spc="-10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with</a:t>
            </a:r>
            <a:r>
              <a:rPr dirty="0" sz="3600" spc="5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Decision</a:t>
            </a:r>
            <a:r>
              <a:rPr dirty="0" sz="3600" spc="-40" i="1">
                <a:latin typeface="Times New Roman"/>
                <a:cs typeface="Times New Roman"/>
              </a:rPr>
              <a:t> </a:t>
            </a:r>
            <a:r>
              <a:rPr dirty="0" sz="3600" spc="-10" i="1">
                <a:latin typeface="Times New Roman"/>
                <a:cs typeface="Times New Roman"/>
              </a:rPr>
              <a:t>Trees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4370" y="1569466"/>
            <a:ext cx="8286750" cy="3883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marR="300990" indent="-344805">
              <a:lnSpc>
                <a:spcPct val="100000"/>
              </a:lnSpc>
              <a:spcBef>
                <a:spcPts val="10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800" spc="-254" i="1">
                <a:latin typeface="Arial"/>
                <a:cs typeface="Arial"/>
              </a:rPr>
              <a:t>Decision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spc="-335" i="1">
                <a:latin typeface="Arial"/>
                <a:cs typeface="Arial"/>
              </a:rPr>
              <a:t>Trees</a:t>
            </a:r>
            <a:r>
              <a:rPr dirty="0" sz="2800" spc="-5" i="1">
                <a:latin typeface="Arial"/>
                <a:cs typeface="Arial"/>
              </a:rPr>
              <a:t> </a:t>
            </a:r>
            <a:r>
              <a:rPr dirty="0" sz="2800" spc="-220" i="1">
                <a:latin typeface="Arial"/>
                <a:cs typeface="Arial"/>
              </a:rPr>
              <a:t>(DT)</a:t>
            </a:r>
            <a:r>
              <a:rPr dirty="0" sz="2800" spc="15" i="1">
                <a:latin typeface="Arial"/>
                <a:cs typeface="Arial"/>
              </a:rPr>
              <a:t> </a:t>
            </a:r>
            <a:r>
              <a:rPr dirty="0" sz="2800" spc="-250">
                <a:latin typeface="Arial"/>
                <a:cs typeface="Arial"/>
              </a:rPr>
              <a:t>is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225">
                <a:latin typeface="Arial"/>
                <a:cs typeface="Arial"/>
              </a:rPr>
              <a:t>one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170">
                <a:latin typeface="Arial"/>
                <a:cs typeface="Arial"/>
              </a:rPr>
              <a:t>the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 spc="-280">
                <a:latin typeface="Arial"/>
                <a:cs typeface="Arial"/>
              </a:rPr>
              <a:t>most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widely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250">
                <a:latin typeface="Arial"/>
                <a:cs typeface="Arial"/>
              </a:rPr>
              <a:t>used</a:t>
            </a:r>
            <a:r>
              <a:rPr dirty="0" sz="2800" spc="1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and </a:t>
            </a:r>
            <a:r>
              <a:rPr dirty="0" sz="2800" spc="-85">
                <a:latin typeface="Arial"/>
                <a:cs typeface="Arial"/>
              </a:rPr>
              <a:t>practical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 spc="-240">
                <a:latin typeface="Arial"/>
                <a:cs typeface="Arial"/>
              </a:rPr>
              <a:t>methods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 spc="-195" i="1">
                <a:solidFill>
                  <a:srgbClr val="6F2F9F"/>
                </a:solidFill>
                <a:latin typeface="Arial"/>
                <a:cs typeface="Arial"/>
              </a:rPr>
              <a:t>inductive</a:t>
            </a:r>
            <a:r>
              <a:rPr dirty="0" sz="2800" spc="-2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90" i="1">
                <a:solidFill>
                  <a:srgbClr val="6F2F9F"/>
                </a:solidFill>
                <a:latin typeface="Arial"/>
                <a:cs typeface="Arial"/>
              </a:rPr>
              <a:t>inference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6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800" spc="-100">
                <a:latin typeface="Arial"/>
                <a:cs typeface="Arial"/>
              </a:rPr>
              <a:t>Features:</a:t>
            </a:r>
            <a:endParaRPr sz="2800">
              <a:latin typeface="Arial"/>
              <a:cs typeface="Arial"/>
            </a:endParaRPr>
          </a:p>
          <a:p>
            <a:pPr lvl="1" marL="756285" marR="97155" indent="-287020">
              <a:lnSpc>
                <a:spcPct val="100000"/>
              </a:lnSpc>
              <a:spcBef>
                <a:spcPts val="595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30">
                <a:latin typeface="Arial"/>
                <a:cs typeface="Arial"/>
              </a:rPr>
              <a:t>Method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approximating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75" i="1">
                <a:solidFill>
                  <a:srgbClr val="0000FF"/>
                </a:solidFill>
                <a:latin typeface="Arial"/>
                <a:cs typeface="Arial"/>
              </a:rPr>
              <a:t>discrete-valued</a:t>
            </a:r>
            <a:r>
              <a:rPr dirty="0" sz="2400" spc="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functions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(including </a:t>
            </a:r>
            <a:r>
              <a:rPr dirty="0" sz="2400" spc="-10">
                <a:latin typeface="Arial"/>
                <a:cs typeface="Arial"/>
              </a:rPr>
              <a:t>boolean)</a:t>
            </a:r>
            <a:endParaRPr sz="2400">
              <a:latin typeface="Arial"/>
              <a:cs typeface="Arial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80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50">
                <a:latin typeface="Arial"/>
                <a:cs typeface="Arial"/>
              </a:rPr>
              <a:t>Learned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functions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are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represented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25">
                <a:latin typeface="Arial"/>
                <a:cs typeface="Arial"/>
              </a:rPr>
              <a:t>as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215" i="1">
                <a:solidFill>
                  <a:srgbClr val="0000FF"/>
                </a:solidFill>
                <a:latin typeface="Arial"/>
                <a:cs typeface="Arial"/>
              </a:rPr>
              <a:t>decision</a:t>
            </a:r>
            <a:r>
              <a:rPr dirty="0" sz="2400" spc="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10" i="1">
                <a:solidFill>
                  <a:srgbClr val="0000FF"/>
                </a:solidFill>
                <a:latin typeface="Arial"/>
                <a:cs typeface="Arial"/>
              </a:rPr>
              <a:t>trees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(or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if-</a:t>
            </a:r>
            <a:r>
              <a:rPr dirty="0" sz="2400" spc="-114" i="1">
                <a:solidFill>
                  <a:srgbClr val="0000FF"/>
                </a:solidFill>
                <a:latin typeface="Arial"/>
                <a:cs typeface="Arial"/>
              </a:rPr>
              <a:t>then-</a:t>
            </a:r>
            <a:r>
              <a:rPr dirty="0" sz="2400" spc="-114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54" i="1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r>
              <a:rPr dirty="0" sz="24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rules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95">
                <a:latin typeface="Arial"/>
                <a:cs typeface="Arial"/>
              </a:rPr>
              <a:t>Expressive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90">
                <a:latin typeface="Arial"/>
                <a:cs typeface="Arial"/>
              </a:rPr>
              <a:t>hypotheses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space,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including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disjunction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80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245">
                <a:latin typeface="Arial"/>
                <a:cs typeface="Arial"/>
              </a:rPr>
              <a:t>Robust</a:t>
            </a:r>
            <a:r>
              <a:rPr dirty="0" sz="2400">
                <a:latin typeface="Arial"/>
                <a:cs typeface="Arial"/>
              </a:rPr>
              <a:t> to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noisy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691070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Play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Tennis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based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on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Weather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Condition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258887" y="1492313"/>
          <a:ext cx="6788150" cy="5013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80"/>
                <a:gridCol w="1263015"/>
                <a:gridCol w="1100455"/>
                <a:gridCol w="1344295"/>
                <a:gridCol w="1008379"/>
                <a:gridCol w="1148715"/>
              </a:tblGrid>
              <a:tr h="390525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5" b="1">
                          <a:latin typeface="Arial"/>
                          <a:cs typeface="Arial"/>
                        </a:rPr>
                        <a:t>Day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Outlook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Temp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Humidity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Wind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Tennis?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D9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Representation</a:t>
            </a:r>
            <a:r>
              <a:rPr dirty="0" sz="3200" spc="-10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(Play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Tennis)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1435608"/>
            <a:ext cx="9144000" cy="3990340"/>
            <a:chOff x="0" y="1435608"/>
            <a:chExt cx="9144000" cy="399034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800" y="1435608"/>
              <a:ext cx="6553199" cy="39898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435608"/>
              <a:ext cx="2916936" cy="260908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906576" y="5946749"/>
            <a:ext cx="687895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55740" algn="l"/>
              </a:tabLst>
            </a:pPr>
            <a:r>
              <a:rPr dirty="0" sz="2000" spc="-10">
                <a:latin typeface="Symbol"/>
                <a:cs typeface="Symbol"/>
              </a:rPr>
              <a:t></a:t>
            </a:r>
            <a:r>
              <a:rPr dirty="0" sz="2000" spc="-10" i="1">
                <a:latin typeface="Times New Roman"/>
                <a:cs typeface="Times New Roman"/>
              </a:rPr>
              <a:t>Outlook=Sunny,</a:t>
            </a:r>
            <a:r>
              <a:rPr dirty="0" sz="2000" spc="-114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Temp=Hot,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Humidity=High,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Wind=Strong</a:t>
            </a:r>
            <a:r>
              <a:rPr dirty="0" sz="2000" spc="-10">
                <a:latin typeface="Symbol"/>
                <a:cs typeface="Symbol"/>
              </a:rPr>
              <a:t>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5">
                <a:latin typeface="Times New Roman"/>
                <a:cs typeface="Times New Roman"/>
              </a:rPr>
              <a:t>No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Expressivity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915" rIns="0" bIns="0" rtlCol="0" vert="horz">
            <a:spAutoFit/>
          </a:bodyPr>
          <a:lstStyle/>
          <a:p>
            <a:pPr marL="179070" marR="5080">
              <a:lnSpc>
                <a:spcPct val="100000"/>
              </a:lnSpc>
              <a:spcBef>
                <a:spcPts val="95"/>
              </a:spcBef>
            </a:pPr>
            <a:r>
              <a:rPr dirty="0" sz="2600"/>
              <a:t>DTs</a:t>
            </a:r>
            <a:r>
              <a:rPr dirty="0" sz="2600" spc="-85"/>
              <a:t> </a:t>
            </a:r>
            <a:r>
              <a:rPr dirty="0" sz="2600"/>
              <a:t>represent</a:t>
            </a:r>
            <a:r>
              <a:rPr dirty="0" sz="2600" spc="-35"/>
              <a:t> </a:t>
            </a:r>
            <a:r>
              <a:rPr dirty="0" sz="2600"/>
              <a:t>a</a:t>
            </a:r>
            <a:r>
              <a:rPr dirty="0" sz="2600" spc="-80"/>
              <a:t> </a:t>
            </a:r>
            <a:r>
              <a:rPr dirty="0" sz="2600">
                <a:solidFill>
                  <a:srgbClr val="0000FF"/>
                </a:solidFill>
              </a:rPr>
              <a:t>disjunction</a:t>
            </a:r>
            <a:r>
              <a:rPr dirty="0" sz="2600" spc="-25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of</a:t>
            </a:r>
            <a:r>
              <a:rPr dirty="0" sz="2600" spc="-80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conjunctions</a:t>
            </a:r>
            <a:r>
              <a:rPr dirty="0" sz="2600" spc="-5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on</a:t>
            </a:r>
            <a:r>
              <a:rPr dirty="0" sz="2600" spc="-70">
                <a:solidFill>
                  <a:srgbClr val="0000FF"/>
                </a:solidFill>
              </a:rPr>
              <a:t> </a:t>
            </a:r>
            <a:r>
              <a:rPr dirty="0" sz="2600" spc="-10">
                <a:solidFill>
                  <a:srgbClr val="0000FF"/>
                </a:solidFill>
              </a:rPr>
              <a:t>constraints </a:t>
            </a:r>
            <a:r>
              <a:rPr dirty="0" sz="2600"/>
              <a:t>on</a:t>
            </a:r>
            <a:r>
              <a:rPr dirty="0" sz="2600" spc="-35"/>
              <a:t> </a:t>
            </a:r>
            <a:r>
              <a:rPr dirty="0" sz="2600"/>
              <a:t>the</a:t>
            </a:r>
            <a:r>
              <a:rPr dirty="0" sz="2600" spc="-25"/>
              <a:t> </a:t>
            </a:r>
            <a:r>
              <a:rPr dirty="0" sz="2600"/>
              <a:t>value</a:t>
            </a:r>
            <a:r>
              <a:rPr dirty="0" sz="2600" spc="25"/>
              <a:t> </a:t>
            </a:r>
            <a:r>
              <a:rPr dirty="0" sz="2600"/>
              <a:t>of</a:t>
            </a:r>
            <a:r>
              <a:rPr dirty="0" sz="2600" spc="-30"/>
              <a:t> </a:t>
            </a:r>
            <a:r>
              <a:rPr dirty="0" sz="2600" spc="-10"/>
              <a:t>attributes:</a:t>
            </a:r>
            <a:endParaRPr sz="2600"/>
          </a:p>
          <a:p>
            <a:pPr marL="636270">
              <a:lnSpc>
                <a:spcPct val="100000"/>
              </a:lnSpc>
              <a:spcBef>
                <a:spcPts val="545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 Sunny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>
                <a:latin typeface="Symbol"/>
                <a:cs typeface="Symbol"/>
              </a:rPr>
              <a:t>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Arial"/>
                <a:cs typeface="Arial"/>
              </a:rPr>
              <a:t>Humidity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Normal</a:t>
            </a:r>
            <a:r>
              <a:rPr dirty="0" sz="2200"/>
              <a:t>)</a:t>
            </a:r>
            <a:r>
              <a:rPr dirty="0" sz="2200" spc="-20"/>
              <a:t> </a:t>
            </a:r>
            <a:r>
              <a:rPr dirty="0" sz="2200" spc="-50">
                <a:latin typeface="Symbol"/>
                <a:cs typeface="Symbol"/>
              </a:rPr>
              <a:t></a:t>
            </a:r>
            <a:endParaRPr sz="2200">
              <a:latin typeface="Symbol"/>
              <a:cs typeface="Symbol"/>
            </a:endParaRPr>
          </a:p>
          <a:p>
            <a:pPr marL="636270">
              <a:lnSpc>
                <a:spcPct val="100000"/>
              </a:lnSpc>
              <a:spcBef>
                <a:spcPts val="530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2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Overcast</a:t>
            </a:r>
            <a:r>
              <a:rPr dirty="0" sz="2200"/>
              <a:t>)</a:t>
            </a:r>
            <a:r>
              <a:rPr dirty="0" sz="2200" spc="-50"/>
              <a:t> </a:t>
            </a:r>
            <a:r>
              <a:rPr dirty="0" sz="2200" spc="-50">
                <a:latin typeface="Symbol"/>
                <a:cs typeface="Symbol"/>
              </a:rPr>
              <a:t></a:t>
            </a:r>
            <a:endParaRPr sz="2200">
              <a:latin typeface="Symbol"/>
              <a:cs typeface="Symbol"/>
            </a:endParaRPr>
          </a:p>
          <a:p>
            <a:pPr marL="636270">
              <a:lnSpc>
                <a:spcPct val="100000"/>
              </a:lnSpc>
              <a:spcBef>
                <a:spcPts val="530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Rain</a:t>
            </a:r>
            <a:r>
              <a:rPr dirty="0" sz="2200" spc="5" i="1">
                <a:latin typeface="Arial"/>
                <a:cs typeface="Arial"/>
              </a:rPr>
              <a:t> </a:t>
            </a:r>
            <a:r>
              <a:rPr dirty="0" sz="2200">
                <a:latin typeface="Symbol"/>
                <a:cs typeface="Symbol"/>
              </a:rPr>
              <a:t></a:t>
            </a:r>
            <a:r>
              <a:rPr dirty="0" sz="2200" spc="35">
                <a:latin typeface="Times New Roman"/>
                <a:cs typeface="Times New Roman"/>
              </a:rPr>
              <a:t> </a:t>
            </a:r>
            <a:r>
              <a:rPr dirty="0" sz="2200" i="1">
                <a:latin typeface="Arial"/>
                <a:cs typeface="Arial"/>
              </a:rPr>
              <a:t>Wind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-10" i="1">
                <a:latin typeface="Arial"/>
                <a:cs typeface="Arial"/>
              </a:rPr>
              <a:t> Weak</a:t>
            </a:r>
            <a:r>
              <a:rPr dirty="0" sz="2200" spc="-10"/>
              <a:t>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8488" y="3514344"/>
            <a:ext cx="5410200" cy="317906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When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Decision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Trees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5992" y="1521699"/>
            <a:ext cx="6472555" cy="403923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000" b="1">
                <a:latin typeface="Arial"/>
                <a:cs typeface="Arial"/>
              </a:rPr>
              <a:t>Problem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characteristics: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Instances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pairs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discrete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valued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Disjunctive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required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Possibly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samples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dirty="0" sz="2000">
                <a:latin typeface="Arial"/>
                <a:cs typeface="Arial"/>
              </a:rPr>
              <a:t>Robust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484"/>
              </a:spcBef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20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0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problems: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Medical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diagnosis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Credit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dirty="0" sz="1500" spc="-50"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562735" y="5443990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4" h="0">
                <a:moveTo>
                  <a:pt x="0" y="0"/>
                </a:moveTo>
                <a:lnTo>
                  <a:pt x="1522939" y="0"/>
                </a:lnTo>
              </a:path>
            </a:pathLst>
          </a:custGeom>
          <a:ln w="2226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20" i="1">
                <a:latin typeface="Times New Roman"/>
                <a:cs typeface="Times New Roman"/>
              </a:rPr>
              <a:t>Top-</a:t>
            </a:r>
            <a:r>
              <a:rPr dirty="0" sz="3200" i="1">
                <a:latin typeface="Times New Roman"/>
                <a:cs typeface="Times New Roman"/>
              </a:rPr>
              <a:t>Down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Induction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3481" y="1348534"/>
            <a:ext cx="8164830" cy="478282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3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35">
                <a:latin typeface="Arial"/>
                <a:cs typeface="Arial"/>
              </a:rPr>
              <a:t>ID3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(Quinlan,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1986)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95">
                <a:latin typeface="Arial"/>
                <a:cs typeface="Arial"/>
              </a:rPr>
              <a:t>is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basic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algorithm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90">
                <a:latin typeface="Arial"/>
                <a:cs typeface="Arial"/>
              </a:rPr>
              <a:t>learning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280">
                <a:latin typeface="Arial"/>
                <a:cs typeface="Arial"/>
              </a:rPr>
              <a:t>DT's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05">
                <a:latin typeface="Arial"/>
                <a:cs typeface="Arial"/>
              </a:rPr>
              <a:t>Given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75">
                <a:latin typeface="Arial"/>
                <a:cs typeface="Arial"/>
              </a:rPr>
              <a:t>training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85">
                <a:latin typeface="Arial"/>
                <a:cs typeface="Arial"/>
              </a:rPr>
              <a:t>set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40">
                <a:latin typeface="Arial"/>
                <a:cs typeface="Arial"/>
              </a:rPr>
              <a:t>examples,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25">
                <a:latin typeface="Arial"/>
                <a:cs typeface="Arial"/>
              </a:rPr>
              <a:t>the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25">
                <a:latin typeface="Arial"/>
                <a:cs typeface="Arial"/>
              </a:rPr>
              <a:t>algorithms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building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350">
                <a:latin typeface="Arial"/>
                <a:cs typeface="Arial"/>
              </a:rPr>
              <a:t>DT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114">
                <a:latin typeface="Arial"/>
                <a:cs typeface="Arial"/>
              </a:rPr>
              <a:t>performs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search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in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the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 spc="-165">
                <a:latin typeface="Arial"/>
                <a:cs typeface="Arial"/>
              </a:rPr>
              <a:t>space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50">
                <a:latin typeface="Arial"/>
                <a:cs typeface="Arial"/>
              </a:rPr>
              <a:t>decision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trees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construction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tree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30">
                <a:latin typeface="Arial"/>
                <a:cs typeface="Arial"/>
              </a:rPr>
              <a:t> </a:t>
            </a:r>
            <a:r>
              <a:rPr dirty="0" sz="2200" spc="-40">
                <a:latin typeface="Arial"/>
                <a:cs typeface="Arial"/>
              </a:rPr>
              <a:t>top-</a:t>
            </a:r>
            <a:r>
              <a:rPr dirty="0" sz="2200" spc="-140">
                <a:latin typeface="Arial"/>
                <a:cs typeface="Arial"/>
              </a:rPr>
              <a:t>down.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60">
                <a:latin typeface="Arial"/>
                <a:cs typeface="Arial"/>
              </a:rPr>
              <a:t>The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95">
                <a:latin typeface="Arial"/>
                <a:cs typeface="Arial"/>
              </a:rPr>
              <a:t>algorithm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greedy.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20">
                <a:latin typeface="Arial"/>
                <a:cs typeface="Arial"/>
              </a:rPr>
              <a:t>fundamental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55">
                <a:latin typeface="Arial"/>
                <a:cs typeface="Arial"/>
              </a:rPr>
              <a:t>question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“</a:t>
            </a:r>
            <a:r>
              <a:rPr dirty="0" sz="2200" spc="-135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22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45">
                <a:solidFill>
                  <a:srgbClr val="FF0000"/>
                </a:solidFill>
                <a:latin typeface="Arial"/>
                <a:cs typeface="Arial"/>
              </a:rPr>
              <a:t>attribute</a:t>
            </a:r>
            <a:r>
              <a:rPr dirty="0" sz="22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85">
                <a:solidFill>
                  <a:srgbClr val="FF0000"/>
                </a:solidFill>
                <a:latin typeface="Arial"/>
                <a:cs typeface="Arial"/>
              </a:rPr>
              <a:t>should</a:t>
            </a:r>
            <a:r>
              <a:rPr dirty="0" sz="22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2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14">
                <a:solidFill>
                  <a:srgbClr val="FF0000"/>
                </a:solidFill>
                <a:latin typeface="Arial"/>
                <a:cs typeface="Arial"/>
              </a:rPr>
              <a:t>tested</a:t>
            </a:r>
            <a:r>
              <a:rPr dirty="0" sz="22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Arial"/>
                <a:cs typeface="Arial"/>
              </a:rPr>
              <a:t>next?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14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z="22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55">
                <a:solidFill>
                  <a:srgbClr val="0000FF"/>
                </a:solidFill>
                <a:latin typeface="Arial"/>
                <a:cs typeface="Arial"/>
              </a:rPr>
              <a:t>question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25">
                <a:solidFill>
                  <a:srgbClr val="0000FF"/>
                </a:solidFill>
                <a:latin typeface="Arial"/>
                <a:cs typeface="Arial"/>
              </a:rPr>
              <a:t>gives</a:t>
            </a:r>
            <a:r>
              <a:rPr dirty="0" sz="22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25">
                <a:solidFill>
                  <a:srgbClr val="0000FF"/>
                </a:solidFill>
                <a:latin typeface="Arial"/>
                <a:cs typeface="Arial"/>
              </a:rPr>
              <a:t>us</a:t>
            </a:r>
            <a:r>
              <a:rPr dirty="0" sz="22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65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22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information?”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55">
                <a:latin typeface="Arial"/>
                <a:cs typeface="Arial"/>
              </a:rPr>
              <a:t>Select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95" i="1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200" spc="-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attribute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65">
                <a:latin typeface="Arial"/>
                <a:cs typeface="Arial"/>
              </a:rPr>
              <a:t>descendent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node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80">
                <a:latin typeface="Arial"/>
                <a:cs typeface="Arial"/>
              </a:rPr>
              <a:t>then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created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70">
                <a:latin typeface="Arial"/>
                <a:cs typeface="Arial"/>
              </a:rPr>
              <a:t>each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possible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value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this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50">
                <a:latin typeface="Arial"/>
                <a:cs typeface="Arial"/>
              </a:rPr>
              <a:t>attribute</a:t>
            </a:r>
            <a:r>
              <a:rPr dirty="0" sz="2200" spc="-105">
                <a:latin typeface="Arial"/>
                <a:cs typeface="Arial"/>
              </a:rPr>
              <a:t> </a:t>
            </a:r>
            <a:r>
              <a:rPr dirty="0" sz="2200" spc="-100">
                <a:latin typeface="Arial"/>
                <a:cs typeface="Arial"/>
              </a:rPr>
              <a:t>and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examples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55">
                <a:latin typeface="Arial"/>
                <a:cs typeface="Arial"/>
              </a:rPr>
              <a:t>partitioned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according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to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this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85">
                <a:latin typeface="Arial"/>
                <a:cs typeface="Arial"/>
              </a:rPr>
              <a:t>process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repeated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 </a:t>
            </a:r>
            <a:r>
              <a:rPr dirty="0" sz="2200" spc="-175">
                <a:latin typeface="Arial"/>
                <a:cs typeface="Arial"/>
              </a:rPr>
              <a:t>each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50">
                <a:latin typeface="Arial"/>
                <a:cs typeface="Arial"/>
              </a:rPr>
              <a:t>successor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node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14">
                <a:latin typeface="Arial"/>
                <a:cs typeface="Arial"/>
              </a:rPr>
              <a:t>until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155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classified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correctly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140">
                <a:latin typeface="Arial"/>
                <a:cs typeface="Arial"/>
              </a:rPr>
              <a:t> </a:t>
            </a:r>
            <a:r>
              <a:rPr dirty="0" sz="2200" spc="-105">
                <a:latin typeface="Arial"/>
                <a:cs typeface="Arial"/>
              </a:rPr>
              <a:t>there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 spc="-195">
                <a:latin typeface="Arial"/>
                <a:cs typeface="Arial"/>
              </a:rPr>
              <a:t>no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attributes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left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Which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attribute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is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best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0309" y="4102989"/>
            <a:ext cx="8863965" cy="2159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statistical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property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called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600" spc="-2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600">
                <a:latin typeface="Arial"/>
                <a:cs typeface="Arial"/>
              </a:rPr>
              <a:t>,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measures </a:t>
            </a:r>
            <a:r>
              <a:rPr dirty="0" sz="2600">
                <a:latin typeface="Arial"/>
                <a:cs typeface="Arial"/>
              </a:rPr>
              <a:t>how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well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given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attribute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separates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training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examples</a:t>
            </a:r>
            <a:endParaRPr sz="2600">
              <a:latin typeface="Arial"/>
              <a:cs typeface="Arial"/>
            </a:endParaRPr>
          </a:p>
          <a:p>
            <a:pPr marL="356870" marR="540385" indent="-344805">
              <a:lnSpc>
                <a:spcPct val="100000"/>
              </a:lnSpc>
              <a:spcBef>
                <a:spcPts val="6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6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uses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notion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entropy</a:t>
            </a:r>
            <a:r>
              <a:rPr dirty="0" sz="2600">
                <a:latin typeface="Arial"/>
                <a:cs typeface="Arial"/>
              </a:rPr>
              <a:t>,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commonly </a:t>
            </a:r>
            <a:r>
              <a:rPr dirty="0" sz="2600">
                <a:latin typeface="Arial"/>
                <a:cs typeface="Arial"/>
              </a:rPr>
              <a:t>used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information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theory</a:t>
            </a:r>
            <a:endParaRPr sz="2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6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600" spc="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600" spc="-7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expected</a:t>
            </a:r>
            <a:r>
              <a:rPr dirty="0" sz="2600" spc="-3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reduction</a:t>
            </a:r>
            <a:r>
              <a:rPr dirty="0" sz="26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600" spc="-5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spc="-10" i="1">
                <a:solidFill>
                  <a:srgbClr val="0000FF"/>
                </a:solidFill>
                <a:latin typeface="Arial"/>
                <a:cs typeface="Arial"/>
              </a:rPr>
              <a:t>entropy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5" y="1624583"/>
            <a:ext cx="7242048" cy="199339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Binary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9834" y="1472641"/>
            <a:ext cx="8282305" cy="5059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ts val="2735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Entropy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impurity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collection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examples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  <a:p>
            <a:pPr marL="63500">
              <a:lnSpc>
                <a:spcPts val="2735"/>
              </a:lnSpc>
            </a:pPr>
            <a:r>
              <a:rPr dirty="0" sz="2400">
                <a:latin typeface="Arial"/>
                <a:cs typeface="Arial"/>
              </a:rPr>
              <a:t>depends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random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variable</a:t>
            </a:r>
            <a:r>
              <a:rPr dirty="0" sz="24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400" spc="-25" i="1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785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r>
              <a:rPr dirty="0" sz="2000" spc="-4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0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collection</a:t>
            </a:r>
            <a:r>
              <a:rPr dirty="0" sz="2000" spc="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training</a:t>
            </a:r>
            <a:r>
              <a:rPr dirty="0" sz="2000" spc="1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1200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p</a:t>
            </a:r>
            <a:r>
              <a:rPr dirty="0" baseline="-20576" sz="2025">
                <a:solidFill>
                  <a:srgbClr val="6F2F9F"/>
                </a:solidFill>
                <a:latin typeface="Arial"/>
                <a:cs typeface="Arial"/>
              </a:rPr>
              <a:t>+</a:t>
            </a:r>
            <a:r>
              <a:rPr dirty="0" baseline="-20576" sz="2025" spc="179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0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proportion</a:t>
            </a:r>
            <a:r>
              <a:rPr dirty="0" sz="20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positive</a:t>
            </a:r>
            <a:r>
              <a:rPr dirty="0" sz="2000" spc="-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1205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p</a:t>
            </a:r>
            <a:r>
              <a:rPr dirty="0" baseline="-20576" sz="2025">
                <a:solidFill>
                  <a:srgbClr val="6F2F9F"/>
                </a:solidFill>
                <a:latin typeface="Arial"/>
                <a:cs typeface="Arial"/>
              </a:rPr>
              <a:t>–</a:t>
            </a:r>
            <a:r>
              <a:rPr dirty="0" baseline="-20576" sz="2025" spc="1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proportion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negative</a:t>
            </a:r>
            <a:r>
              <a:rPr dirty="0" sz="2000" spc="-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r>
              <a:rPr dirty="0" sz="2000" spc="-9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855"/>
              </a:spcBef>
              <a:tabLst>
                <a:tab pos="2212975" algn="l"/>
                <a:tab pos="5228590" algn="l"/>
              </a:tabLst>
            </a:pP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</a:t>
            </a:r>
            <a:r>
              <a:rPr dirty="0" sz="2200" i="1">
                <a:latin typeface="Arial"/>
                <a:cs typeface="Arial"/>
              </a:rPr>
              <a:t>S</a:t>
            </a:r>
            <a:r>
              <a:rPr dirty="0" sz="2200">
                <a:latin typeface="Arial"/>
                <a:cs typeface="Arial"/>
              </a:rPr>
              <a:t>)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50">
                <a:latin typeface="Symbol"/>
                <a:cs typeface="Symbol"/>
              </a:rPr>
              <a:t>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3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+</a:t>
            </a:r>
            <a:r>
              <a:rPr dirty="0" baseline="-21072" sz="2175" spc="292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0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+</a:t>
            </a:r>
            <a:r>
              <a:rPr dirty="0" baseline="-21072" sz="2175" spc="-7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–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0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p</a:t>
            </a:r>
            <a:r>
              <a:rPr dirty="0" baseline="-21072" sz="2175" spc="-37">
                <a:latin typeface="Arial"/>
                <a:cs typeface="Arial"/>
              </a:rPr>
              <a:t>–</a:t>
            </a:r>
            <a:r>
              <a:rPr dirty="0" baseline="-21072" sz="2175"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[0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baseline="-21072" sz="2175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0]</a:t>
            </a:r>
            <a:endParaRPr sz="2200">
              <a:latin typeface="Arial"/>
              <a:cs typeface="Arial"/>
            </a:endParaRPr>
          </a:p>
          <a:p>
            <a:pPr marL="407670" marR="173990">
              <a:lnSpc>
                <a:spcPct val="152800"/>
              </a:lnSpc>
              <a:tabLst>
                <a:tab pos="5377815" algn="l"/>
                <a:tab pos="5484495" algn="l"/>
                <a:tab pos="5844540" algn="l"/>
              </a:tabLst>
            </a:pP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([14+,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0–])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14/14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(14/14)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0</a:t>
            </a:r>
            <a:r>
              <a:rPr dirty="0" sz="2200" spc="-18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(0)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0 </a:t>
            </a: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([9+,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5–])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9/14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22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(9/14)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5/14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-7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(5/14)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0,94 </a:t>
            </a: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([7+,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7–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])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1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7/14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22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(7/14)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	7/14</a:t>
            </a:r>
            <a:r>
              <a:rPr dirty="0" sz="2200" spc="-229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(7/14)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2807335">
              <a:lnSpc>
                <a:spcPct val="100000"/>
              </a:lnSpc>
              <a:spcBef>
                <a:spcPts val="1395"/>
              </a:spcBef>
              <a:tabLst>
                <a:tab pos="5551805" algn="l"/>
              </a:tabLst>
            </a:pP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1/2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+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1/2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1</a:t>
            </a:r>
            <a:r>
              <a:rPr dirty="0" sz="2200"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baseline="-21072" sz="2175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1/2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2200" spc="-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1]</a:t>
            </a:r>
            <a:endParaRPr sz="220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1735"/>
              </a:spcBef>
              <a:tabLst>
                <a:tab pos="518795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Note: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negative,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0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000" spc="-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1,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entropy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10" i="1">
                <a:latin typeface="Times New Roman"/>
                <a:cs typeface="Times New Roman"/>
              </a:rPr>
              <a:t>Entropy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5767" y="1627632"/>
            <a:ext cx="5240274" cy="468172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Pattern</a:t>
            </a:r>
            <a:r>
              <a:rPr dirty="0" sz="3200" spc="-50"/>
              <a:t> </a:t>
            </a:r>
            <a:r>
              <a:rPr dirty="0" sz="3200"/>
              <a:t>Recognition</a:t>
            </a:r>
            <a:r>
              <a:rPr dirty="0" sz="3200" spc="-80"/>
              <a:t> </a:t>
            </a:r>
            <a:r>
              <a:rPr dirty="0" sz="3200" spc="-10"/>
              <a:t>Framework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67799" cy="29946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5001005"/>
            <a:ext cx="8378825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latin typeface="Arial"/>
                <a:cs typeface="Arial"/>
              </a:rPr>
              <a:t>The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goal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is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provide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kind</a:t>
            </a:r>
            <a:r>
              <a:rPr dirty="0" sz="2500" spc="6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perceptual</a:t>
            </a:r>
            <a:r>
              <a:rPr dirty="0" sz="2500" spc="56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capability</a:t>
            </a:r>
            <a:r>
              <a:rPr dirty="0" sz="2500" spc="56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automatically</a:t>
            </a:r>
            <a:r>
              <a:rPr dirty="0" sz="2500" spc="56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extract</a:t>
            </a:r>
            <a:r>
              <a:rPr dirty="0" sz="2500" spc="570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useful </a:t>
            </a:r>
            <a:r>
              <a:rPr dirty="0" sz="2500">
                <a:latin typeface="Arial"/>
                <a:cs typeface="Arial"/>
              </a:rPr>
              <a:t>information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from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measured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General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5900" y="605993"/>
            <a:ext cx="227329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7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10565" y="1642590"/>
            <a:ext cx="8115300" cy="217297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90"/>
              </a:spcBef>
            </a:pPr>
            <a:r>
              <a:rPr dirty="0" sz="2400" spc="-145">
                <a:latin typeface="Arial"/>
                <a:cs typeface="Arial"/>
              </a:rPr>
              <a:t>Entropy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measures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00">
                <a:latin typeface="Arial"/>
                <a:cs typeface="Arial"/>
              </a:rPr>
              <a:t>amount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information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random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variable</a:t>
            </a:r>
            <a:endParaRPr sz="2400">
              <a:latin typeface="Arial"/>
              <a:cs typeface="Arial"/>
            </a:endParaRPr>
          </a:p>
          <a:p>
            <a:pPr marL="420370" indent="-344170">
              <a:lnSpc>
                <a:spcPct val="100000"/>
              </a:lnSpc>
              <a:spcBef>
                <a:spcPts val="295"/>
              </a:spcBef>
              <a:buClr>
                <a:srgbClr val="000000"/>
              </a:buClr>
              <a:buSzPct val="75000"/>
              <a:buFont typeface="Wingdings"/>
              <a:buChar char=""/>
              <a:tabLst>
                <a:tab pos="420370" algn="l"/>
              </a:tabLst>
            </a:pPr>
            <a:r>
              <a:rPr dirty="0" sz="2400" spc="-2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binary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5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[two-</a:t>
            </a:r>
            <a:r>
              <a:rPr dirty="0" sz="2400" spc="-100">
                <a:latin typeface="Arial"/>
                <a:cs typeface="Arial"/>
              </a:rPr>
              <a:t>valued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random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variable]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ct val="100000"/>
              </a:lnSpc>
              <a:spcBef>
                <a:spcPts val="310"/>
              </a:spcBef>
              <a:tabLst>
                <a:tab pos="5564505" algn="l"/>
              </a:tabLst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Arial"/>
                <a:cs typeface="Arial"/>
              </a:rPr>
              <a:t>+</a:t>
            </a:r>
            <a:r>
              <a:rPr dirty="0" baseline="-20833" sz="2400" spc="33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284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Arial"/>
                <a:cs typeface="Arial"/>
              </a:rPr>
              <a:t>+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–</a:t>
            </a:r>
            <a:r>
              <a:rPr dirty="0" baseline="-20833" sz="2400" spc="52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p</a:t>
            </a:r>
            <a:r>
              <a:rPr dirty="0" baseline="-20833" sz="2400" spc="-37">
                <a:latin typeface="Times New Roman"/>
                <a:cs typeface="Times New Roman"/>
              </a:rPr>
              <a:t>–</a:t>
            </a:r>
            <a:r>
              <a:rPr dirty="0" baseline="-20833" sz="2400">
                <a:latin typeface="Times New Roman"/>
                <a:cs typeface="Times New Roman"/>
              </a:rPr>
              <a:t>	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{+,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–}</a:t>
            </a:r>
            <a:endParaRPr sz="2400">
              <a:latin typeface="Times New Roman"/>
              <a:cs typeface="Times New Roman"/>
            </a:endParaRPr>
          </a:p>
          <a:p>
            <a:pPr marL="420370" indent="-344170">
              <a:lnSpc>
                <a:spcPct val="100000"/>
              </a:lnSpc>
              <a:spcBef>
                <a:spcPts val="2330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420370" algn="l"/>
              </a:tabLst>
            </a:pPr>
            <a:r>
              <a:rPr dirty="0" sz="2400" spc="-2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8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1746885">
              <a:lnSpc>
                <a:spcPct val="100000"/>
              </a:lnSpc>
              <a:tabLst>
                <a:tab pos="3505835" algn="l"/>
              </a:tabLst>
            </a:pPr>
            <a:r>
              <a:rPr dirty="0" sz="1800" spc="-50" i="1">
                <a:latin typeface="Times New Roman"/>
                <a:cs typeface="Times New Roman"/>
              </a:rPr>
              <a:t>c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-50" i="1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3498" y="3731717"/>
            <a:ext cx="47371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5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-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5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 spc="-145" i="1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p</a:t>
            </a:r>
            <a:r>
              <a:rPr dirty="0" baseline="-20833" sz="2400" spc="-37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962650" y="3884117"/>
            <a:ext cx="16230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r>
              <a:rPr dirty="0" sz="2400" i="1">
                <a:latin typeface="Times New Roman"/>
                <a:cs typeface="Times New Roman"/>
              </a:rPr>
              <a:t>i,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…,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c</a:t>
            </a:r>
            <a:r>
              <a:rPr dirty="0" sz="2400" spc="-25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23110" y="4256658"/>
            <a:ext cx="2061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300" algn="l"/>
              </a:tabLst>
            </a:pP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32838" y="5244160"/>
            <a:ext cx="140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93394" y="4802549"/>
            <a:ext cx="6602095" cy="142494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20"/>
              </a:spcBef>
            </a:pPr>
            <a:r>
              <a:rPr dirty="0" sz="2400" spc="-170">
                <a:solidFill>
                  <a:srgbClr val="6F2F9F"/>
                </a:solidFill>
                <a:latin typeface="Arial"/>
                <a:cs typeface="Arial"/>
              </a:rPr>
              <a:t>Example:</a:t>
            </a:r>
            <a:r>
              <a:rPr dirty="0" sz="24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rolling</a:t>
            </a:r>
            <a:r>
              <a:rPr dirty="0" sz="2400" spc="-10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 spc="-1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die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8,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equally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probable,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sides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ts val="4250"/>
              </a:lnSpc>
              <a:spcBef>
                <a:spcPts val="1080"/>
              </a:spcBef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17930">
              <a:lnSpc>
                <a:spcPts val="2090"/>
              </a:lnSpc>
            </a:pP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7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8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Theory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3595" y="1500073"/>
            <a:ext cx="8227695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0" marR="68580" indent="-3810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4500" algn="l"/>
              </a:tabLst>
            </a:pPr>
            <a:r>
              <a:rPr dirty="0" sz="2400" spc="-150">
                <a:latin typeface="Arial"/>
                <a:cs typeface="Arial"/>
              </a:rPr>
              <a:t>Entropy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specifies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number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average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length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(in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bits)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 spc="-229">
                <a:latin typeface="Arial"/>
                <a:cs typeface="Arial"/>
              </a:rPr>
              <a:t>message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needed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transmit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outcome</a:t>
            </a:r>
            <a:r>
              <a:rPr dirty="0" sz="2400">
                <a:latin typeface="Arial"/>
                <a:cs typeface="Arial"/>
              </a:rPr>
              <a:t> 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random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variable. </a:t>
            </a:r>
            <a:r>
              <a:rPr dirty="0" sz="2400" spc="-280">
                <a:latin typeface="Arial"/>
                <a:cs typeface="Arial"/>
              </a:rPr>
              <a:t>This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depends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20">
                <a:latin typeface="Arial"/>
                <a:cs typeface="Arial"/>
              </a:rPr>
              <a:t>on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probability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distribution.</a:t>
            </a:r>
            <a:endParaRPr sz="2400">
              <a:latin typeface="Arial"/>
              <a:cs typeface="Arial"/>
            </a:endParaRPr>
          </a:p>
          <a:p>
            <a:pPr marL="444500" marR="426084" indent="-381000">
              <a:lnSpc>
                <a:spcPts val="3340"/>
              </a:lnSpc>
              <a:spcBef>
                <a:spcPts val="8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4500" algn="l"/>
              </a:tabLst>
            </a:pPr>
            <a:r>
              <a:rPr dirty="0" sz="2400" spc="-70">
                <a:latin typeface="Arial"/>
                <a:cs typeface="Arial"/>
              </a:rPr>
              <a:t>Optimal </a:t>
            </a:r>
            <a:r>
              <a:rPr dirty="0" sz="2400" spc="-130">
                <a:latin typeface="Arial"/>
                <a:cs typeface="Arial"/>
              </a:rPr>
              <a:t>length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code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assigns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0">
                <a:latin typeface="Symbol"/>
                <a:cs typeface="Symbol"/>
              </a:rPr>
              <a:t></a:t>
            </a:r>
            <a:r>
              <a:rPr dirty="0" sz="2800" spc="-10">
                <a:latin typeface="Symbol"/>
                <a:cs typeface="Symbol"/>
              </a:rPr>
              <a:t></a:t>
            </a:r>
            <a:r>
              <a:rPr dirty="0" sz="2800" spc="-1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27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sz="2400">
                <a:latin typeface="Symbol"/>
                <a:cs typeface="Symbol"/>
              </a:rPr>
              <a:t>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Arial"/>
                <a:cs typeface="Arial"/>
              </a:rPr>
              <a:t>bits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54">
                <a:latin typeface="Arial"/>
                <a:cs typeface="Arial"/>
              </a:rPr>
              <a:t>messages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with </a:t>
            </a:r>
            <a:r>
              <a:rPr dirty="0" sz="2400" spc="-25">
                <a:latin typeface="Arial"/>
                <a:cs typeface="Arial"/>
              </a:rPr>
              <a:t>probability</a:t>
            </a:r>
            <a:r>
              <a:rPr dirty="0" sz="2400" spc="-114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sz="2800" i="1">
                <a:latin typeface="Times New Roman"/>
                <a:cs typeface="Times New Roman"/>
              </a:rPr>
              <a:t>.</a:t>
            </a:r>
            <a:r>
              <a:rPr dirty="0" sz="2800" spc="-25" i="1">
                <a:latin typeface="Times New Roman"/>
                <a:cs typeface="Times New Roman"/>
              </a:rPr>
              <a:t> </a:t>
            </a:r>
            <a:r>
              <a:rPr dirty="0" sz="2400" spc="-190">
                <a:latin typeface="Arial"/>
                <a:cs typeface="Arial"/>
              </a:rPr>
              <a:t>Most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probable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54">
                <a:latin typeface="Arial"/>
                <a:cs typeface="Arial"/>
              </a:rPr>
              <a:t>messages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get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shorter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codes.</a:t>
            </a:r>
            <a:endParaRPr sz="2400">
              <a:latin typeface="Arial"/>
              <a:cs typeface="Arial"/>
            </a:endParaRPr>
          </a:p>
          <a:p>
            <a:pPr marL="443865" indent="-380365">
              <a:lnSpc>
                <a:spcPct val="100000"/>
              </a:lnSpc>
              <a:spcBef>
                <a:spcPts val="409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3865" algn="l"/>
              </a:tabLst>
            </a:pPr>
            <a:r>
              <a:rPr dirty="0" sz="2400" spc="-175">
                <a:latin typeface="Arial"/>
                <a:cs typeface="Arial"/>
              </a:rPr>
              <a:t>Example: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8-</a:t>
            </a:r>
            <a:r>
              <a:rPr dirty="0" sz="2400" spc="-105">
                <a:latin typeface="Arial"/>
                <a:cs typeface="Arial"/>
              </a:rPr>
              <a:t>sided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[unbalanced]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die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736345" y="4086847"/>
          <a:ext cx="6656705" cy="101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735"/>
                <a:gridCol w="721995"/>
                <a:gridCol w="808355"/>
                <a:gridCol w="926464"/>
                <a:gridCol w="882650"/>
                <a:gridCol w="914400"/>
                <a:gridCol w="914400"/>
                <a:gridCol w="735965"/>
              </a:tblGrid>
              <a:tr h="322580">
                <a:tc>
                  <a:txBody>
                    <a:bodyPr/>
                    <a:lstStyle/>
                    <a:p>
                      <a:pPr marL="317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4/16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4/16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2/16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2/16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</a:tr>
              <a:tr h="32258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 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 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729995" y="5147564"/>
            <a:ext cx="781621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000" i="1">
                <a:latin typeface="Times New Roman"/>
                <a:cs typeface="Times New Roman"/>
              </a:rPr>
              <a:t>E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(1/4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4)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2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(1/8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(1/16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16)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4 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1+3/4+1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2,75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67589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9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Gain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as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Reduction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567637"/>
            <a:ext cx="8020684" cy="2002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30" i="1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5" i="1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400" spc="2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90" i="1">
                <a:solidFill>
                  <a:srgbClr val="FF0000"/>
                </a:solidFill>
                <a:latin typeface="Arial"/>
                <a:cs typeface="Arial"/>
              </a:rPr>
              <a:t>expected</a:t>
            </a:r>
            <a:r>
              <a:rPr dirty="0" sz="2400" spc="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40">
                <a:solidFill>
                  <a:srgbClr val="FF0000"/>
                </a:solidFill>
                <a:latin typeface="Arial"/>
                <a:cs typeface="Arial"/>
              </a:rPr>
              <a:t>reduction</a:t>
            </a:r>
            <a:r>
              <a:rPr dirty="0" sz="24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entropy</a:t>
            </a:r>
            <a:r>
              <a:rPr dirty="0" sz="24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caused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 spc="-65">
                <a:latin typeface="Arial"/>
                <a:cs typeface="Arial"/>
              </a:rPr>
              <a:t>partitioning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examples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20">
                <a:latin typeface="Arial"/>
                <a:cs typeface="Arial"/>
              </a:rPr>
              <a:t>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an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attribute.</a:t>
            </a:r>
            <a:endParaRPr sz="2400">
              <a:latin typeface="Arial"/>
              <a:cs typeface="Arial"/>
            </a:endParaRPr>
          </a:p>
          <a:p>
            <a:pPr marL="356870" marR="15875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85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0">
                <a:solidFill>
                  <a:srgbClr val="0000FF"/>
                </a:solidFill>
                <a:latin typeface="Arial"/>
                <a:cs typeface="Arial"/>
              </a:rPr>
              <a:t>higher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75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dirty="0" sz="24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attribute </a:t>
            </a:r>
            <a:r>
              <a:rPr dirty="0" sz="2400" spc="-155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classifying</a:t>
            </a:r>
            <a:r>
              <a:rPr dirty="0" sz="24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50">
                <a:latin typeface="Arial"/>
                <a:cs typeface="Arial"/>
              </a:rPr>
              <a:t>Expected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reduction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entropy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knowing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0" i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0168" y="3699459"/>
            <a:ext cx="3684270" cy="636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i="1">
                <a:latin typeface="Times New Roman"/>
                <a:cs typeface="Times New Roman"/>
              </a:rPr>
              <a:t>Gain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 =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Entropy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45">
                <a:latin typeface="Times New Roman"/>
                <a:cs typeface="Times New Roman"/>
              </a:rPr>
              <a:t> </a:t>
            </a:r>
            <a:r>
              <a:rPr dirty="0" sz="2800">
                <a:latin typeface="Arial"/>
                <a:cs typeface="Arial"/>
              </a:rPr>
              <a:t>−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4000" spc="-50">
                <a:latin typeface="Symbol"/>
                <a:cs typeface="Symbol"/>
              </a:rPr>
              <a:t>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33746" y="3903979"/>
            <a:ext cx="14966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i="1">
                <a:latin typeface="Times New Roman"/>
                <a:cs typeface="Times New Roman"/>
              </a:rPr>
              <a:t>Entropy</a:t>
            </a:r>
            <a:r>
              <a:rPr dirty="0" sz="2400" spc="-10">
                <a:latin typeface="Times New Roman"/>
                <a:cs typeface="Times New Roman"/>
              </a:rPr>
              <a:t>(</a:t>
            </a:r>
            <a:r>
              <a:rPr dirty="0" sz="2400" spc="-10" i="1">
                <a:latin typeface="Times New Roman"/>
                <a:cs typeface="Times New Roman"/>
              </a:rPr>
              <a:t>Sv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52264" y="3598240"/>
            <a:ext cx="4286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Times New Roman"/>
                <a:cs typeface="Times New Roman"/>
              </a:rPr>
              <a:t>|</a:t>
            </a:r>
            <a:r>
              <a:rPr dirty="0" sz="2400" spc="-20" i="1">
                <a:latin typeface="Times New Roman"/>
                <a:cs typeface="Times New Roman"/>
              </a:rPr>
              <a:t>Sv</a:t>
            </a:r>
            <a:r>
              <a:rPr dirty="0" sz="2400" spc="-20"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7468" y="4221287"/>
            <a:ext cx="4650105" cy="128778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2720340">
              <a:lnSpc>
                <a:spcPct val="100000"/>
              </a:lnSpc>
              <a:spcBef>
                <a:spcPts val="505"/>
              </a:spcBef>
            </a:pP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900" i="1">
                <a:latin typeface="Symbol"/>
                <a:cs typeface="Symbol"/>
              </a:rPr>
              <a:t></a:t>
            </a:r>
            <a:r>
              <a:rPr dirty="0" sz="1900" spc="-45">
                <a:latin typeface="Times New Roman"/>
                <a:cs typeface="Times New Roman"/>
              </a:rPr>
              <a:t> </a:t>
            </a:r>
            <a:r>
              <a:rPr dirty="0" sz="1800" spc="-10" i="1">
                <a:latin typeface="Times New Roman"/>
                <a:cs typeface="Times New Roman"/>
              </a:rPr>
              <a:t>Values</a:t>
            </a:r>
            <a:r>
              <a:rPr dirty="0" sz="1800" spc="-10">
                <a:latin typeface="Times New Roman"/>
                <a:cs typeface="Times New Roman"/>
              </a:rPr>
              <a:t>(</a:t>
            </a:r>
            <a:r>
              <a:rPr dirty="0" sz="1800" spc="-10" i="1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)</a:t>
            </a:r>
            <a:r>
              <a:rPr dirty="0" sz="1800" spc="-90">
                <a:latin typeface="Times New Roman"/>
                <a:cs typeface="Times New Roman"/>
              </a:rPr>
              <a:t> </a:t>
            </a:r>
            <a:r>
              <a:rPr dirty="0" baseline="25462" sz="3600" spc="-37">
                <a:latin typeface="Times New Roman"/>
                <a:cs typeface="Times New Roman"/>
              </a:rPr>
              <a:t>|</a:t>
            </a:r>
            <a:r>
              <a:rPr dirty="0" baseline="25462" sz="3600" spc="-37" i="1">
                <a:latin typeface="Times New Roman"/>
                <a:cs typeface="Times New Roman"/>
              </a:rPr>
              <a:t>S</a:t>
            </a:r>
            <a:r>
              <a:rPr dirty="0" baseline="25462" sz="3600" spc="-37">
                <a:latin typeface="Times New Roman"/>
                <a:cs typeface="Times New Roman"/>
              </a:rPr>
              <a:t>|</a:t>
            </a:r>
            <a:endParaRPr baseline="25462" sz="3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09"/>
              </a:spcBef>
            </a:pPr>
            <a:r>
              <a:rPr dirty="0" sz="2400" i="1">
                <a:latin typeface="Times New Roman"/>
                <a:cs typeface="Times New Roman"/>
              </a:rPr>
              <a:t>Values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50">
                <a:latin typeface="Arial"/>
                <a:cs typeface="Arial"/>
              </a:rPr>
              <a:t>possible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values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80"/>
              </a:spcBef>
            </a:pPr>
            <a:r>
              <a:rPr dirty="0" sz="2400" i="1">
                <a:latin typeface="Times New Roman"/>
                <a:cs typeface="Times New Roman"/>
              </a:rPr>
              <a:t>Sv</a:t>
            </a:r>
            <a:r>
              <a:rPr dirty="0" sz="2400" spc="-75" i="1">
                <a:latin typeface="Times New Roman"/>
                <a:cs typeface="Times New Roman"/>
              </a:rPr>
              <a:t> </a:t>
            </a:r>
            <a:r>
              <a:rPr dirty="0" sz="2400" spc="-229">
                <a:latin typeface="Arial"/>
                <a:cs typeface="Arial"/>
              </a:rPr>
              <a:t>subset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 spc="-20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90">
                <a:latin typeface="Arial"/>
                <a:cs typeface="Arial"/>
              </a:rPr>
              <a:t>which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25" i="1">
                <a:latin typeface="Times New Roman"/>
                <a:cs typeface="Times New Roman"/>
              </a:rPr>
              <a:t> </a:t>
            </a:r>
            <a:r>
              <a:rPr dirty="0" sz="2400" spc="-254">
                <a:latin typeface="Arial"/>
                <a:cs typeface="Arial"/>
              </a:rPr>
              <a:t>has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value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573523" y="4107179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Example:</a:t>
            </a:r>
            <a:r>
              <a:rPr dirty="0" sz="3200" spc="-1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Expected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114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Gain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6237" y="1562613"/>
            <a:ext cx="8086725" cy="40671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94970" indent="-344170">
              <a:lnSpc>
                <a:spcPct val="100000"/>
              </a:lnSpc>
              <a:spcBef>
                <a:spcPts val="74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25">
                <a:latin typeface="Arial"/>
                <a:cs typeface="Arial"/>
              </a:rPr>
              <a:t>Let</a:t>
            </a:r>
            <a:endParaRPr sz="2400">
              <a:latin typeface="Arial"/>
              <a:cs typeface="Arial"/>
            </a:endParaRPr>
          </a:p>
          <a:p>
            <a:pPr lvl="1" marL="794385" indent="-286385">
              <a:lnSpc>
                <a:spcPct val="100000"/>
              </a:lnSpc>
              <a:spcBef>
                <a:spcPts val="64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Values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Wind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r>
              <a:rPr dirty="0" sz="2400" i="1">
                <a:latin typeface="Times New Roman"/>
                <a:cs typeface="Times New Roman"/>
              </a:rPr>
              <a:t>Weak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Strong</a:t>
            </a:r>
            <a:r>
              <a:rPr dirty="0" sz="2400" spc="-1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[9+, </a:t>
            </a:r>
            <a:r>
              <a:rPr dirty="0" sz="2400" spc="-25">
                <a:latin typeface="Times New Roman"/>
                <a:cs typeface="Times New Roman"/>
              </a:rPr>
              <a:t>5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20833" sz="2400" i="1">
                <a:latin typeface="Times New Roman"/>
                <a:cs typeface="Times New Roman"/>
              </a:rPr>
              <a:t>Weak</a:t>
            </a:r>
            <a:r>
              <a:rPr dirty="0" baseline="-20833" sz="2400" spc="232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[6+,</a:t>
            </a:r>
            <a:r>
              <a:rPr dirty="0" sz="2400" spc="-25">
                <a:latin typeface="Times New Roman"/>
                <a:cs typeface="Times New Roman"/>
              </a:rPr>
              <a:t> 2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20833" sz="2400" i="1">
                <a:latin typeface="Times New Roman"/>
                <a:cs typeface="Times New Roman"/>
              </a:rPr>
              <a:t>Strong</a:t>
            </a:r>
            <a:r>
              <a:rPr dirty="0" baseline="-20833" sz="2400" spc="217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[3+,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3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spcBef>
                <a:spcPts val="144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gain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due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knowing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Wind</a:t>
            </a:r>
            <a:r>
              <a:rPr dirty="0" sz="2400" spc="-1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980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Wind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Entropy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8/14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Entropy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Weak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6/14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Entropy</a:t>
            </a:r>
            <a:r>
              <a:rPr dirty="0" sz="2000" spc="-10">
                <a:latin typeface="Times New Roman"/>
                <a:cs typeface="Times New Roman"/>
              </a:rPr>
              <a:t>(</a:t>
            </a:r>
            <a:r>
              <a:rPr dirty="0" sz="2000" spc="-10" i="1">
                <a:latin typeface="Times New Roman"/>
                <a:cs typeface="Times New Roman"/>
              </a:rPr>
              <a:t>S</a:t>
            </a:r>
            <a:r>
              <a:rPr dirty="0" baseline="-20576" sz="2025" spc="-15" i="1">
                <a:latin typeface="Times New Roman"/>
                <a:cs typeface="Times New Roman"/>
              </a:rPr>
              <a:t>Strong</a:t>
            </a:r>
            <a:r>
              <a:rPr dirty="0" sz="2000" spc="-1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2008505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0,94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8/14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0,811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6/14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1,00</a:t>
            </a:r>
            <a:endParaRPr sz="2000">
              <a:latin typeface="Times New Roman"/>
              <a:cs typeface="Times New Roman"/>
            </a:endParaRPr>
          </a:p>
          <a:p>
            <a:pPr marL="2008505">
              <a:lnSpc>
                <a:spcPct val="100000"/>
              </a:lnSpc>
              <a:spcBef>
                <a:spcPts val="940"/>
              </a:spcBef>
            </a:pP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0,048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4559" y="1167383"/>
            <a:ext cx="2913888" cy="260908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Which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attribute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is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best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" y="1341119"/>
            <a:ext cx="8510016" cy="495604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68858"/>
            <a:ext cx="696404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i="1">
                <a:latin typeface="Times New Roman"/>
                <a:cs typeface="Times New Roman"/>
              </a:rPr>
              <a:t>First</a:t>
            </a:r>
            <a:r>
              <a:rPr dirty="0" spc="-6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Step:</a:t>
            </a:r>
            <a:r>
              <a:rPr dirty="0" spc="-2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Which</a:t>
            </a:r>
            <a:r>
              <a:rPr dirty="0" spc="-5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Attribute</a:t>
            </a:r>
            <a:r>
              <a:rPr dirty="0" spc="-1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to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Test</a:t>
            </a:r>
            <a:r>
              <a:rPr dirty="0" spc="-1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at</a:t>
            </a:r>
            <a:r>
              <a:rPr dirty="0" spc="-1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the</a:t>
            </a:r>
            <a:r>
              <a:rPr dirty="0" spc="-15" i="1">
                <a:latin typeface="Times New Roman"/>
                <a:cs typeface="Times New Roman"/>
              </a:rPr>
              <a:t> </a:t>
            </a:r>
            <a:r>
              <a:rPr dirty="0" spc="-10" i="1">
                <a:latin typeface="Times New Roman"/>
                <a:cs typeface="Times New Roman"/>
              </a:rPr>
              <a:t>Root?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9948" y="1577110"/>
            <a:ext cx="7789545" cy="325056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1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attribute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tested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root?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Outlook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0.246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Humidity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0.151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Wind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0.084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Temperature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0.029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7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Outlook</a:t>
            </a:r>
            <a:r>
              <a:rPr dirty="0" sz="2400" spc="-8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provides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Lets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grow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tree: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6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successor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possible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10" i="1">
                <a:latin typeface="Arial"/>
                <a:cs typeface="Arial"/>
              </a:rPr>
              <a:t>Outlook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4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partition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according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Outlook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After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First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Step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3311" y="1557527"/>
            <a:ext cx="6610984" cy="428244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Second</a:t>
            </a:r>
            <a:r>
              <a:rPr dirty="0" sz="3200" spc="-9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Step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6671" y="0"/>
            <a:ext cx="3745991" cy="240487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7592" y="1488135"/>
            <a:ext cx="7759700" cy="404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Outlook={Sunny,</a:t>
            </a:r>
            <a:r>
              <a:rPr dirty="0" sz="2400" spc="-4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Overcast,</a:t>
            </a:r>
            <a:r>
              <a:rPr dirty="0" sz="2400" spc="-35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Rain}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24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2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Outlook=Sunny</a:t>
            </a:r>
            <a:r>
              <a:rPr dirty="0" sz="2400" spc="4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node:</a:t>
            </a:r>
            <a:endParaRPr sz="2400">
              <a:latin typeface="Arial"/>
              <a:cs typeface="Arial"/>
            </a:endParaRPr>
          </a:p>
          <a:p>
            <a:pPr marL="508000" marR="43180">
              <a:lnSpc>
                <a:spcPct val="120100"/>
              </a:lnSpc>
              <a:spcBef>
                <a:spcPts val="65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3/5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0">
                <a:latin typeface="Times New Roman"/>
                <a:cs typeface="Times New Roman"/>
              </a:rPr>
              <a:t> 0.970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Wind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3.5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0.918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.019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Temp.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0.0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0.570</a:t>
            </a:r>
            <a:endParaRPr sz="20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spcBef>
                <a:spcPts val="51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Humidity</a:t>
            </a:r>
            <a:r>
              <a:rPr dirty="0" sz="2400" spc="-1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provides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24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target</a:t>
            </a:r>
            <a:endParaRPr sz="2400">
              <a:latin typeface="Arial"/>
              <a:cs typeface="Arial"/>
            </a:endParaRPr>
          </a:p>
          <a:p>
            <a:pPr marL="394970" indent="-344170">
              <a:lnSpc>
                <a:spcPct val="100000"/>
              </a:lnSpc>
              <a:spcBef>
                <a:spcPts val="55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254">
                <a:latin typeface="Arial"/>
                <a:cs typeface="Arial"/>
              </a:rPr>
              <a:t>Lets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grow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tree:</a:t>
            </a:r>
            <a:endParaRPr sz="2400">
              <a:latin typeface="Arial"/>
              <a:cs typeface="Arial"/>
            </a:endParaRPr>
          </a:p>
          <a:p>
            <a:pPr lvl="1" marL="794385" indent="-286385">
              <a:lnSpc>
                <a:spcPct val="100000"/>
              </a:lnSpc>
              <a:spcBef>
                <a:spcPts val="5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tree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25">
                <a:latin typeface="Arial"/>
                <a:cs typeface="Arial"/>
              </a:rPr>
              <a:t>successor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each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possible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value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Humidity</a:t>
            </a:r>
            <a:endParaRPr sz="20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training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samples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value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Humidity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Second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Third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steps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38200" y="1447800"/>
            <a:ext cx="6733540" cy="4639310"/>
            <a:chOff x="838200" y="1447800"/>
            <a:chExt cx="6733540" cy="463931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200" y="1447800"/>
              <a:ext cx="6352032" cy="4114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584" y="3886200"/>
              <a:ext cx="2184400" cy="20574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38200" y="5562600"/>
              <a:ext cx="1179830" cy="524510"/>
            </a:xfrm>
            <a:custGeom>
              <a:avLst/>
              <a:gdLst/>
              <a:ahLst/>
              <a:cxnLst/>
              <a:rect l="l" t="t" r="r" b="b"/>
              <a:pathLst>
                <a:path w="1179830" h="524510">
                  <a:moveTo>
                    <a:pt x="1179576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1179576" y="524256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17244" y="5592267"/>
            <a:ext cx="99377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{D1,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D2, </a:t>
            </a:r>
            <a:r>
              <a:rPr dirty="0" sz="1400" spc="-25" b="1">
                <a:latin typeface="Times New Roman"/>
                <a:cs typeface="Times New Roman"/>
              </a:rPr>
              <a:t>D8}</a:t>
            </a:r>
            <a:endParaRPr sz="14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514600" y="5562600"/>
            <a:ext cx="948055" cy="524510"/>
          </a:xfrm>
          <a:custGeom>
            <a:avLst/>
            <a:gdLst/>
            <a:ahLst/>
            <a:cxnLst/>
            <a:rect l="l" t="t" r="r" b="b"/>
            <a:pathLst>
              <a:path w="948054" h="524510">
                <a:moveTo>
                  <a:pt x="947927" y="0"/>
                </a:moveTo>
                <a:lnTo>
                  <a:pt x="0" y="0"/>
                </a:lnTo>
                <a:lnTo>
                  <a:pt x="0" y="524256"/>
                </a:lnTo>
                <a:lnTo>
                  <a:pt x="947927" y="524256"/>
                </a:lnTo>
                <a:lnTo>
                  <a:pt x="947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2594229" y="5592267"/>
            <a:ext cx="7747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{D9,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D11}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Yes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029200" y="4062984"/>
            <a:ext cx="2478405" cy="2100580"/>
            <a:chOff x="5029200" y="4062984"/>
            <a:chExt cx="2478405" cy="210058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4062984"/>
              <a:ext cx="2020824" cy="188061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029200" y="5638800"/>
              <a:ext cx="1268095" cy="524510"/>
            </a:xfrm>
            <a:custGeom>
              <a:avLst/>
              <a:gdLst/>
              <a:ahLst/>
              <a:cxnLst/>
              <a:rect l="l" t="t" r="r" b="b"/>
              <a:pathLst>
                <a:path w="1268095" h="524510">
                  <a:moveTo>
                    <a:pt x="1267968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1267968" y="524256"/>
                  </a:lnTo>
                  <a:lnTo>
                    <a:pt x="1267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109717" y="5668467"/>
            <a:ext cx="108204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{D4,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D5, </a:t>
            </a:r>
            <a:r>
              <a:rPr dirty="0" sz="1400" spc="-20" b="1">
                <a:latin typeface="Times New Roman"/>
                <a:cs typeface="Times New Roman"/>
              </a:rPr>
              <a:t>D10}</a:t>
            </a:r>
            <a:endParaRPr sz="1400">
              <a:latin typeface="Times New Roman"/>
              <a:cs typeface="Times New Roman"/>
            </a:endParaRPr>
          </a:p>
          <a:p>
            <a:pPr algn="ctr" marR="7810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Yes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705600" y="5638800"/>
            <a:ext cx="960119" cy="524510"/>
          </a:xfrm>
          <a:custGeom>
            <a:avLst/>
            <a:gdLst/>
            <a:ahLst/>
            <a:cxnLst/>
            <a:rect l="l" t="t" r="r" b="b"/>
            <a:pathLst>
              <a:path w="960120" h="524510">
                <a:moveTo>
                  <a:pt x="960120" y="0"/>
                </a:moveTo>
                <a:lnTo>
                  <a:pt x="0" y="0"/>
                </a:lnTo>
                <a:lnTo>
                  <a:pt x="0" y="524256"/>
                </a:lnTo>
                <a:lnTo>
                  <a:pt x="960120" y="524256"/>
                </a:lnTo>
                <a:lnTo>
                  <a:pt x="960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786753" y="5668467"/>
            <a:ext cx="7747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{D6,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D14}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ID3: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Algorithm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7087" y="1556715"/>
            <a:ext cx="1553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ID3(</a:t>
            </a:r>
            <a:r>
              <a:rPr dirty="0" sz="1800" i="1">
                <a:latin typeface="Arial"/>
                <a:cs typeface="Arial"/>
              </a:rPr>
              <a:t>X,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T,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Attrs</a:t>
            </a:r>
            <a:r>
              <a:rPr dirty="0" sz="1800" spc="-1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06776" y="1529053"/>
            <a:ext cx="4253230" cy="93154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i="1">
                <a:latin typeface="Arial"/>
                <a:cs typeface="Arial"/>
              </a:rPr>
              <a:t>X</a:t>
            </a:r>
            <a:r>
              <a:rPr dirty="0" sz="1800">
                <a:latin typeface="Arial"/>
                <a:cs typeface="Arial"/>
              </a:rPr>
              <a:t>: training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: target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(e.g.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PlayTennis</a:t>
            </a:r>
            <a:r>
              <a:rPr dirty="0" sz="1800" spc="-10">
                <a:latin typeface="Arial"/>
                <a:cs typeface="Arial"/>
              </a:rPr>
              <a:t>),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800" i="1">
                <a:latin typeface="Arial"/>
                <a:cs typeface="Arial"/>
              </a:rPr>
              <a:t>Attrs</a:t>
            </a:r>
            <a:r>
              <a:rPr dirty="0" sz="1800">
                <a:latin typeface="Arial"/>
                <a:cs typeface="Arial"/>
              </a:rPr>
              <a:t>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attributes,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initially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0008" y="2435819"/>
            <a:ext cx="8305800" cy="364807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node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X's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+,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class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X's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class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38100" marR="1399540">
              <a:lnSpc>
                <a:spcPts val="2380"/>
              </a:lnSpc>
              <a:spcBef>
                <a:spcPts val="1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Attrs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empty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X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else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</a:pP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attribute;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solidFill>
                  <a:srgbClr val="CC3300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C3300"/>
                </a:solidFill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possible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217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A:</a:t>
            </a:r>
            <a:endParaRPr sz="1800">
              <a:latin typeface="Arial"/>
              <a:cs typeface="Arial"/>
            </a:endParaRPr>
          </a:p>
          <a:p>
            <a:pPr marL="457200" indent="-139065">
              <a:lnSpc>
                <a:spcPct val="100000"/>
              </a:lnSpc>
              <a:spcBef>
                <a:spcPts val="215"/>
              </a:spcBef>
              <a:buFont typeface="Arial"/>
              <a:buChar char="-"/>
              <a:tabLst>
                <a:tab pos="457200" algn="l"/>
              </a:tabLst>
            </a:pP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below </a:t>
            </a:r>
            <a:r>
              <a:rPr dirty="0" sz="1800" i="1">
                <a:latin typeface="Arial"/>
                <a:cs typeface="Arial"/>
              </a:rPr>
              <a:t>Root,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=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v</a:t>
            </a:r>
            <a:r>
              <a:rPr dirty="0" baseline="-20833" sz="1800" spc="-37" i="1">
                <a:latin typeface="Arial"/>
                <a:cs typeface="Arial"/>
              </a:rPr>
              <a:t>i</a:t>
            </a:r>
            <a:endParaRPr baseline="-20833" sz="1800">
              <a:latin typeface="Arial"/>
              <a:cs typeface="Arial"/>
            </a:endParaRPr>
          </a:p>
          <a:p>
            <a:pPr marL="457834" indent="-139700">
              <a:lnSpc>
                <a:spcPct val="100000"/>
              </a:lnSpc>
              <a:spcBef>
                <a:spcPts val="114"/>
              </a:spcBef>
              <a:buChar char="-"/>
              <a:tabLst>
                <a:tab pos="457834" algn="l"/>
              </a:tabLst>
            </a:pPr>
            <a:r>
              <a:rPr dirty="0" sz="1800" i="1">
                <a:latin typeface="Arial"/>
                <a:cs typeface="Arial"/>
              </a:rPr>
              <a:t>X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-30" i="1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subset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X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=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v</a:t>
            </a:r>
            <a:r>
              <a:rPr dirty="0" baseline="-20833" sz="1800" spc="-37" i="1">
                <a:latin typeface="Arial"/>
                <a:cs typeface="Arial"/>
              </a:rPr>
              <a:t>i</a:t>
            </a:r>
            <a:endParaRPr baseline="-20833" sz="1800">
              <a:latin typeface="Arial"/>
              <a:cs typeface="Arial"/>
            </a:endParaRPr>
          </a:p>
          <a:p>
            <a:pPr marL="457200" indent="-139065">
              <a:lnSpc>
                <a:spcPct val="100000"/>
              </a:lnSpc>
              <a:spcBef>
                <a:spcPts val="200"/>
              </a:spcBef>
              <a:buClr>
                <a:srgbClr val="000000"/>
              </a:buClr>
              <a:buChar char="-"/>
              <a:tabLst>
                <a:tab pos="457200" algn="l"/>
              </a:tabLst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X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254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then</a:t>
            </a:r>
            <a:r>
              <a:rPr dirty="0" sz="1800" spc="-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else</a:t>
            </a:r>
            <a:r>
              <a:rPr dirty="0" sz="1800" spc="-3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subtree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generated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ID3(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baseline="-20833" sz="1800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800" spc="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T,</a:t>
            </a:r>
            <a:r>
              <a:rPr dirty="0" sz="18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Attrs</a:t>
            </a:r>
            <a:r>
              <a:rPr dirty="0" sz="18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dirty="0" sz="1800" spc="4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{</a:t>
            </a:r>
            <a:r>
              <a:rPr dirty="0" sz="1800" spc="-20" i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})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3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199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353" y="224789"/>
            <a:ext cx="6567170" cy="10013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3220" marR="5080" indent="-35052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PG</a:t>
            </a:r>
            <a:r>
              <a:rPr dirty="0" sz="3200" spc="-45"/>
              <a:t> </a:t>
            </a:r>
            <a:r>
              <a:rPr dirty="0" sz="3200"/>
              <a:t>Course:</a:t>
            </a:r>
            <a:r>
              <a:rPr dirty="0" sz="3200" spc="-45"/>
              <a:t> </a:t>
            </a:r>
            <a:r>
              <a:rPr dirty="0" sz="3200"/>
              <a:t>Instructor</a:t>
            </a:r>
            <a:r>
              <a:rPr dirty="0" sz="3200" spc="-75"/>
              <a:t> </a:t>
            </a:r>
            <a:r>
              <a:rPr dirty="0" sz="3200"/>
              <a:t>vs.</a:t>
            </a:r>
            <a:r>
              <a:rPr dirty="0" sz="3200" spc="-25"/>
              <a:t> </a:t>
            </a:r>
            <a:r>
              <a:rPr dirty="0" sz="3200" spc="-10"/>
              <a:t>Student </a:t>
            </a:r>
            <a:r>
              <a:rPr dirty="0" sz="3200"/>
              <a:t>Qualification</a:t>
            </a:r>
            <a:r>
              <a:rPr dirty="0" sz="3200" spc="-65"/>
              <a:t> </a:t>
            </a:r>
            <a:r>
              <a:rPr dirty="0" sz="3200"/>
              <a:t>and</a:t>
            </a:r>
            <a:r>
              <a:rPr dirty="0" sz="3200" spc="-15"/>
              <a:t> </a:t>
            </a:r>
            <a:r>
              <a:rPr dirty="0" sz="3200" spc="-10"/>
              <a:t>Contribution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6903" y="1950719"/>
            <a:ext cx="3520440" cy="3403600"/>
            <a:chOff x="1136903" y="1950719"/>
            <a:chExt cx="3520440" cy="34036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5" y="1950719"/>
              <a:ext cx="106616" cy="340309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71421" y="1972817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3" y="4635944"/>
              <a:ext cx="3520440" cy="1066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2529" y="4671822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342684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67205" y="2724149"/>
              <a:ext cx="970280" cy="2337435"/>
            </a:xfrm>
            <a:custGeom>
              <a:avLst/>
              <a:gdLst/>
              <a:ahLst/>
              <a:cxnLst/>
              <a:rect l="l" t="t" r="r" b="b"/>
              <a:pathLst>
                <a:path w="970280" h="2337435">
                  <a:moveTo>
                    <a:pt x="0" y="0"/>
                  </a:moveTo>
                  <a:lnTo>
                    <a:pt x="970280" y="2337308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649467" y="1927860"/>
            <a:ext cx="3101340" cy="3403600"/>
            <a:chOff x="5649467" y="1927860"/>
            <a:chExt cx="3101340" cy="340360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7" y="4613084"/>
              <a:ext cx="3101340" cy="1066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705093" y="4648961"/>
              <a:ext cx="3008630" cy="0"/>
            </a:xfrm>
            <a:custGeom>
              <a:avLst/>
              <a:gdLst/>
              <a:ahLst/>
              <a:cxnLst/>
              <a:rect l="l" t="t" r="r" b="b"/>
              <a:pathLst>
                <a:path w="3008629" h="0">
                  <a:moveTo>
                    <a:pt x="3008249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9883" y="1927860"/>
              <a:ext cx="106616" cy="340309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985509" y="1949958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751835" y="5165216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1373" y="3179191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31328" y="4914391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99482" y="2786888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45360" y="4748529"/>
            <a:ext cx="14230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6580" algn="l"/>
                <a:tab pos="1132205" algn="l"/>
              </a:tabLst>
            </a:pPr>
            <a:r>
              <a:rPr dirty="0" sz="1350" spc="-25">
                <a:latin typeface="Calibri"/>
                <a:cs typeface="Calibri"/>
              </a:rPr>
              <a:t>PSC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SSC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560316" y="4748529"/>
            <a:ext cx="8470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035" algn="l"/>
              </a:tabLst>
            </a:pPr>
            <a:r>
              <a:rPr dirty="0" sz="1350" spc="-25">
                <a:latin typeface="Calibri"/>
                <a:cs typeface="Calibri"/>
              </a:rPr>
              <a:t>UG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10792" y="2046554"/>
            <a:ext cx="325120" cy="6445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PhD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10792" y="2870072"/>
            <a:ext cx="24637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UG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10792" y="3281553"/>
            <a:ext cx="30289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10792" y="3693414"/>
            <a:ext cx="28511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SSC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-25">
                <a:latin typeface="Calibri"/>
                <a:cs typeface="Calibri"/>
              </a:rPr>
              <a:t>PSC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309116" y="1810511"/>
            <a:ext cx="3455035" cy="3256279"/>
            <a:chOff x="1309116" y="1810511"/>
            <a:chExt cx="3455035" cy="3256279"/>
          </a:xfrm>
        </p:grpSpPr>
        <p:sp>
          <p:nvSpPr>
            <p:cNvPr id="26" name="object 26" descr=""/>
            <p:cNvSpPr/>
            <p:nvPr/>
          </p:nvSpPr>
          <p:spPr>
            <a:xfrm>
              <a:off x="1328166" y="2766822"/>
              <a:ext cx="1405255" cy="2127250"/>
            </a:xfrm>
            <a:custGeom>
              <a:avLst/>
              <a:gdLst/>
              <a:ahLst/>
              <a:cxnLst/>
              <a:rect l="l" t="t" r="r" b="b"/>
              <a:pathLst>
                <a:path w="1405255" h="2127250">
                  <a:moveTo>
                    <a:pt x="0" y="0"/>
                  </a:moveTo>
                  <a:lnTo>
                    <a:pt x="1405128" y="2126996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28166" y="2324861"/>
              <a:ext cx="2097405" cy="2610485"/>
            </a:xfrm>
            <a:custGeom>
              <a:avLst/>
              <a:gdLst/>
              <a:ahLst/>
              <a:cxnLst/>
              <a:rect l="l" t="t" r="r" b="b"/>
              <a:pathLst>
                <a:path w="2097404" h="2610485">
                  <a:moveTo>
                    <a:pt x="0" y="0"/>
                  </a:moveTo>
                  <a:lnTo>
                    <a:pt x="2097405" y="2610358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49502" y="2324861"/>
              <a:ext cx="2742565" cy="2706370"/>
            </a:xfrm>
            <a:custGeom>
              <a:avLst/>
              <a:gdLst/>
              <a:ahLst/>
              <a:cxnLst/>
              <a:rect l="l" t="t" r="r" b="b"/>
              <a:pathLst>
                <a:path w="2742565" h="2706370">
                  <a:moveTo>
                    <a:pt x="0" y="0"/>
                  </a:moveTo>
                  <a:lnTo>
                    <a:pt x="2742565" y="270637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28166" y="1829561"/>
              <a:ext cx="3416935" cy="3218180"/>
            </a:xfrm>
            <a:custGeom>
              <a:avLst/>
              <a:gdLst/>
              <a:ahLst/>
              <a:cxnLst/>
              <a:rect l="l" t="t" r="r" b="b"/>
              <a:pathLst>
                <a:path w="3416935" h="3218179">
                  <a:moveTo>
                    <a:pt x="0" y="0"/>
                  </a:moveTo>
                  <a:lnTo>
                    <a:pt x="3416935" y="321767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2109342" y="5552947"/>
            <a:ext cx="10674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 b="1">
                <a:solidFill>
                  <a:srgbClr val="FF0000"/>
                </a:solidFill>
                <a:latin typeface="Arial"/>
                <a:cs typeface="Arial"/>
              </a:rPr>
              <a:t>Qualification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18095" y="5439257"/>
            <a:ext cx="1233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Contribution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660135" y="2506979"/>
            <a:ext cx="2237740" cy="2517140"/>
            <a:chOff x="5660135" y="2506979"/>
            <a:chExt cx="2237740" cy="2517140"/>
          </a:xfrm>
        </p:grpSpPr>
        <p:sp>
          <p:nvSpPr>
            <p:cNvPr id="33" name="object 33" descr=""/>
            <p:cNvSpPr/>
            <p:nvPr/>
          </p:nvSpPr>
          <p:spPr>
            <a:xfrm>
              <a:off x="5679185" y="2693669"/>
              <a:ext cx="967740" cy="2172970"/>
            </a:xfrm>
            <a:custGeom>
              <a:avLst/>
              <a:gdLst/>
              <a:ahLst/>
              <a:cxnLst/>
              <a:rect l="l" t="t" r="r" b="b"/>
              <a:pathLst>
                <a:path w="967740" h="2172970">
                  <a:moveTo>
                    <a:pt x="0" y="0"/>
                  </a:moveTo>
                  <a:lnTo>
                    <a:pt x="967359" y="217284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75197" y="2526029"/>
              <a:ext cx="2103755" cy="2479040"/>
            </a:xfrm>
            <a:custGeom>
              <a:avLst/>
              <a:gdLst/>
              <a:ahLst/>
              <a:cxnLst/>
              <a:rect l="l" t="t" r="r" b="b"/>
              <a:pathLst>
                <a:path w="2103754" h="2479040">
                  <a:moveTo>
                    <a:pt x="0" y="0"/>
                  </a:moveTo>
                  <a:lnTo>
                    <a:pt x="2103628" y="247865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326" rIns="0" bIns="0" rtlCol="0" vert="horz">
            <a:spAutoFit/>
          </a:bodyPr>
          <a:lstStyle/>
          <a:p>
            <a:pPr marL="735965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31389" y="1321053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24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400" spc="-1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7300" y="1757172"/>
            <a:ext cx="6896100" cy="487832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Search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Space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08828" y="1448180"/>
            <a:ext cx="3625215" cy="445008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56870" marR="278765" indent="-344805">
              <a:lnSpc>
                <a:spcPts val="1939"/>
              </a:lnSpc>
              <a:spcBef>
                <a:spcPts val="34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 search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space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made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partial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trees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6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 algorithm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hill-</a:t>
            </a:r>
            <a:r>
              <a:rPr dirty="0" sz="1800" spc="-10" i="1">
                <a:latin typeface="Arial"/>
                <a:cs typeface="Arial"/>
              </a:rPr>
              <a:t>climbing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9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evaluation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 i="1">
                <a:latin typeface="Arial"/>
                <a:cs typeface="Arial"/>
              </a:rPr>
              <a:t>information</a:t>
            </a:r>
            <a:r>
              <a:rPr dirty="0" sz="1800" spc="-5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gain</a:t>
            </a:r>
            <a:endParaRPr sz="1800">
              <a:latin typeface="Arial"/>
              <a:cs typeface="Arial"/>
            </a:endParaRPr>
          </a:p>
          <a:p>
            <a:pPr marL="356870" marR="650240" indent="-344805">
              <a:lnSpc>
                <a:spcPts val="1939"/>
              </a:lnSpc>
              <a:spcBef>
                <a:spcPts val="51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hypotheses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space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complete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(represents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all </a:t>
            </a:r>
            <a:r>
              <a:rPr dirty="0" sz="1800">
                <a:latin typeface="Arial"/>
                <a:cs typeface="Arial"/>
              </a:rPr>
              <a:t>discrete-valued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functions)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7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single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>
                <a:latin typeface="Arial"/>
                <a:cs typeface="Arial"/>
              </a:rPr>
              <a:t>current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hypothesis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9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backtracking;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guarantee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optimality</a:t>
            </a:r>
            <a:endParaRPr sz="1800">
              <a:latin typeface="Arial"/>
              <a:cs typeface="Arial"/>
            </a:endParaRPr>
          </a:p>
          <a:p>
            <a:pPr marL="356870" marR="499109" indent="-344805">
              <a:lnSpc>
                <a:spcPts val="1939"/>
              </a:lnSpc>
              <a:spcBef>
                <a:spcPts val="54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available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(not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incremental)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5"/>
              </a:lnSpc>
              <a:spcBef>
                <a:spcPts val="26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terminate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earlier,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accepting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5"/>
              </a:lnSpc>
            </a:pPr>
            <a:r>
              <a:rPr dirty="0" sz="1800">
                <a:latin typeface="Arial"/>
                <a:cs typeface="Arial"/>
              </a:rPr>
              <a:t>noisy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" y="1447800"/>
            <a:ext cx="4882896" cy="475792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Inductive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Bias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76427" y="1651698"/>
            <a:ext cx="8056245" cy="368554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8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What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inductive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bias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DT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 i="1">
                <a:latin typeface="Arial"/>
                <a:cs typeface="Arial"/>
              </a:rPr>
              <a:t>Shorter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trees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are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preferred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over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longer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trees</a:t>
            </a:r>
            <a:endParaRPr sz="2400">
              <a:latin typeface="Arial"/>
              <a:cs typeface="Arial"/>
            </a:endParaRPr>
          </a:p>
          <a:p>
            <a:pPr algn="just" marL="469900" marR="5080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enough.</a:t>
            </a:r>
            <a:r>
              <a:rPr dirty="0" sz="2400" spc="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bias</a:t>
            </a:r>
            <a:r>
              <a:rPr dirty="0" sz="2400" spc="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exhibited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  </a:t>
            </a:r>
            <a:r>
              <a:rPr dirty="0" sz="2400" spc="-10">
                <a:latin typeface="Arial"/>
                <a:cs typeface="Arial"/>
              </a:rPr>
              <a:t>simple </a:t>
            </a:r>
            <a:r>
              <a:rPr dirty="0" sz="2400">
                <a:latin typeface="Arial"/>
                <a:cs typeface="Arial"/>
              </a:rPr>
              <a:t>breadth</a:t>
            </a:r>
            <a:r>
              <a:rPr dirty="0" sz="2400" spc="4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first</a:t>
            </a:r>
            <a:r>
              <a:rPr dirty="0" sz="2400" spc="4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algorithm</a:t>
            </a:r>
            <a:r>
              <a:rPr dirty="0" sz="2400" spc="4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generating</a:t>
            </a:r>
            <a:r>
              <a:rPr dirty="0" sz="2400" spc="4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43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DT's</a:t>
            </a:r>
            <a:r>
              <a:rPr dirty="0" sz="2400" spc="4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4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selecting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shorter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AutoNum type="arabicPeriod" startAt="2"/>
              <a:tabLst>
                <a:tab pos="469265" algn="l"/>
              </a:tabLst>
            </a:pPr>
            <a:r>
              <a:rPr dirty="0" sz="2400" i="1">
                <a:latin typeface="Arial"/>
                <a:cs typeface="Arial"/>
              </a:rPr>
              <a:t>Prefer</a:t>
            </a:r>
            <a:r>
              <a:rPr dirty="0" sz="2400" spc="28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trees</a:t>
            </a:r>
            <a:r>
              <a:rPr dirty="0" sz="2400" spc="28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29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place</a:t>
            </a:r>
            <a:r>
              <a:rPr dirty="0" sz="2400" spc="315" i="1"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high</a:t>
            </a:r>
            <a:r>
              <a:rPr dirty="0" sz="2400" spc="29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400" spc="3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400" spc="3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algn="just" marL="469900">
              <a:lnSpc>
                <a:spcPct val="100000"/>
              </a:lnSpc>
              <a:spcBef>
                <a:spcPts val="5"/>
              </a:spcBef>
            </a:pP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close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4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0000FF"/>
                </a:solidFill>
                <a:latin typeface="Arial"/>
                <a:cs typeface="Arial"/>
              </a:rPr>
              <a:t>root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939165" algn="l"/>
                <a:tab pos="1753235" algn="l"/>
                <a:tab pos="2390775" algn="l"/>
                <a:tab pos="3012440" algn="l"/>
                <a:tab pos="4091940" algn="l"/>
                <a:tab pos="4525010" algn="l"/>
                <a:tab pos="6415405" algn="l"/>
                <a:tab pos="6918325" algn="l"/>
              </a:tabLst>
            </a:pPr>
            <a:r>
              <a:rPr dirty="0" sz="2400" spc="-10" i="1">
                <a:latin typeface="Arial"/>
                <a:cs typeface="Arial"/>
              </a:rPr>
              <a:t>Note</a:t>
            </a:r>
            <a:r>
              <a:rPr dirty="0" sz="2400" spc="-10">
                <a:latin typeface="Arial"/>
                <a:cs typeface="Arial"/>
              </a:rPr>
              <a:t>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DT's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are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limited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representing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all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Two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Kinds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Biases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505010"/>
            <a:ext cx="8128634" cy="370014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L="456565" marR="24765" indent="-456565">
              <a:lnSpc>
                <a:spcPct val="100000"/>
              </a:lnSpc>
              <a:spcBef>
                <a:spcPts val="7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56565" algn="l"/>
              </a:tabLst>
            </a:pPr>
            <a:r>
              <a:rPr dirty="0" sz="2400">
                <a:latin typeface="Arial"/>
                <a:cs typeface="Arial"/>
              </a:rPr>
              <a:t>Preference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biases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(due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strategy)</a:t>
            </a:r>
            <a:endParaRPr sz="2400">
              <a:latin typeface="Arial"/>
              <a:cs typeface="Arial"/>
            </a:endParaRPr>
          </a:p>
          <a:p>
            <a:pPr algn="r" lvl="1" marL="381000" marR="5080" indent="-3810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81000" algn="l"/>
                <a:tab pos="1066800" algn="l"/>
                <a:tab pos="2515235" algn="l"/>
                <a:tab pos="2896235" algn="l"/>
                <a:tab pos="4344670" algn="l"/>
                <a:tab pos="6116320" algn="l"/>
                <a:tab pos="7219950" algn="l"/>
              </a:tabLst>
            </a:pPr>
            <a:r>
              <a:rPr dirty="0" sz="2400" spc="-25">
                <a:latin typeface="Arial"/>
                <a:cs typeface="Arial"/>
              </a:rPr>
              <a:t>ID3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searches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 i="1">
                <a:latin typeface="Arial"/>
                <a:cs typeface="Arial"/>
              </a:rPr>
              <a:t>complete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hypotheses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space;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incomplete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265" algn="l"/>
                <a:tab pos="2143760" algn="l"/>
                <a:tab pos="2646680" algn="l"/>
                <a:tab pos="4131310" algn="l"/>
                <a:tab pos="5247640" algn="l"/>
                <a:tab pos="6085840" algn="l"/>
                <a:tab pos="6570980" algn="l"/>
                <a:tab pos="7226300" algn="l"/>
                <a:tab pos="7860665" algn="l"/>
              </a:tabLst>
            </a:pPr>
            <a:r>
              <a:rPr dirty="0" sz="2400" spc="-10">
                <a:latin typeface="Arial"/>
                <a:cs typeface="Arial"/>
              </a:rPr>
              <a:t>Restriction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language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biases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(due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hypotheses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expressible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considered)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  <a:tab pos="4247515" algn="l"/>
                <a:tab pos="5890895" algn="l"/>
                <a:tab pos="6637655" algn="l"/>
              </a:tabLst>
            </a:pPr>
            <a:r>
              <a:rPr dirty="0" sz="2400" spc="-10" i="1">
                <a:latin typeface="Arial"/>
                <a:cs typeface="Arial"/>
              </a:rPr>
              <a:t>Candidate-Elimination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searches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 i="1">
                <a:latin typeface="Arial"/>
                <a:cs typeface="Arial"/>
              </a:rPr>
              <a:t>incomplete</a:t>
            </a:r>
            <a:endParaRPr sz="24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hypotheses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space;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complete</a:t>
            </a:r>
            <a:endParaRPr sz="2400">
              <a:latin typeface="Arial"/>
              <a:cs typeface="Arial"/>
            </a:endParaRPr>
          </a:p>
          <a:p>
            <a:pPr marL="469900" marR="6985" indent="-457200">
              <a:lnSpc>
                <a:spcPct val="100000"/>
              </a:lnSpc>
              <a:spcBef>
                <a:spcPts val="6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combination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biases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learning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linear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combination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weighted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board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games.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7093584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50105" algn="l"/>
              </a:tabLst>
            </a:pPr>
            <a:r>
              <a:rPr dirty="0" sz="3200" i="1">
                <a:latin typeface="Times New Roman"/>
                <a:cs typeface="Times New Roman"/>
              </a:rPr>
              <a:t>Prefer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shorter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hypotheses:</a:t>
            </a:r>
            <a:r>
              <a:rPr dirty="0" sz="3200" i="1">
                <a:latin typeface="Times New Roman"/>
                <a:cs typeface="Times New Roman"/>
              </a:rPr>
              <a:t>	Occam's</a:t>
            </a:r>
            <a:r>
              <a:rPr dirty="0" sz="3200" spc="-10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rasor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282292"/>
            <a:ext cx="8395335" cy="48126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5">
                <a:latin typeface="Arial"/>
                <a:cs typeface="Arial"/>
              </a:rPr>
              <a:t>Why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prefer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shorter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hypotheses?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04">
                <a:latin typeface="Arial"/>
                <a:cs typeface="Arial"/>
              </a:rPr>
              <a:t>Arguments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in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favor: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180">
                <a:latin typeface="Arial"/>
                <a:cs typeface="Arial"/>
              </a:rPr>
              <a:t>There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are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fewer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hypotheses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long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hypothesis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fits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unlikely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coincidence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165">
                <a:latin typeface="Arial"/>
                <a:cs typeface="Arial"/>
              </a:rPr>
              <a:t>Elegance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aesthetics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5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00">
                <a:latin typeface="Arial"/>
                <a:cs typeface="Arial"/>
              </a:rPr>
              <a:t>Arguments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against: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65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every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hypothesis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reasonable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15">
                <a:latin typeface="Arial"/>
                <a:cs typeface="Arial"/>
              </a:rPr>
              <a:t>Occam's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razor:</a:t>
            </a:r>
            <a:r>
              <a:rPr dirty="0" sz="2400" spc="-155" i="1">
                <a:latin typeface="Arial"/>
                <a:cs typeface="Arial"/>
              </a:rPr>
              <a:t>"The</a:t>
            </a:r>
            <a:r>
              <a:rPr dirty="0" sz="2400" spc="20" i="1">
                <a:latin typeface="Arial"/>
                <a:cs typeface="Arial"/>
              </a:rPr>
              <a:t> </a:t>
            </a:r>
            <a:r>
              <a:rPr dirty="0" sz="2400" spc="-220" i="1">
                <a:latin typeface="Arial"/>
                <a:cs typeface="Arial"/>
              </a:rPr>
              <a:t>simplest</a:t>
            </a:r>
            <a:r>
              <a:rPr dirty="0" sz="2400" spc="40" i="1">
                <a:latin typeface="Arial"/>
                <a:cs typeface="Arial"/>
              </a:rPr>
              <a:t> </a:t>
            </a:r>
            <a:r>
              <a:rPr dirty="0" sz="2400" spc="-150" i="1">
                <a:latin typeface="Arial"/>
                <a:cs typeface="Arial"/>
              </a:rPr>
              <a:t>explanation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215" i="1">
                <a:latin typeface="Arial"/>
                <a:cs typeface="Arial"/>
              </a:rPr>
              <a:t>is</a:t>
            </a:r>
            <a:r>
              <a:rPr dirty="0" sz="2400" spc="35" i="1">
                <a:latin typeface="Arial"/>
                <a:cs typeface="Arial"/>
              </a:rPr>
              <a:t> </a:t>
            </a:r>
            <a:r>
              <a:rPr dirty="0" sz="2400" spc="-200" i="1">
                <a:latin typeface="Arial"/>
                <a:cs typeface="Arial"/>
              </a:rPr>
              <a:t>usually</a:t>
            </a:r>
            <a:r>
              <a:rPr dirty="0" sz="2400" spc="25" i="1">
                <a:latin typeface="Arial"/>
                <a:cs typeface="Arial"/>
              </a:rPr>
              <a:t> </a:t>
            </a:r>
            <a:r>
              <a:rPr dirty="0" sz="2400" spc="-210" i="1">
                <a:latin typeface="Arial"/>
                <a:cs typeface="Arial"/>
              </a:rPr>
              <a:t>the</a:t>
            </a:r>
            <a:r>
              <a:rPr dirty="0" sz="2400" spc="30" i="1">
                <a:latin typeface="Arial"/>
                <a:cs typeface="Arial"/>
              </a:rPr>
              <a:t> </a:t>
            </a:r>
            <a:r>
              <a:rPr dirty="0" sz="2400" spc="-225" i="1">
                <a:latin typeface="Arial"/>
                <a:cs typeface="Arial"/>
              </a:rPr>
              <a:t>best</a:t>
            </a:r>
            <a:r>
              <a:rPr dirty="0" sz="2400" spc="3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one.</a:t>
            </a:r>
            <a:r>
              <a:rPr dirty="0" sz="2400" spc="-10"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  <a:p>
            <a:pPr lvl="1" marL="756285" marR="740410" indent="-287020">
              <a:lnSpc>
                <a:spcPts val="2160"/>
              </a:lnSpc>
              <a:spcBef>
                <a:spcPts val="55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principle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usually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(though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incorrectly)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attributed14th-</a:t>
            </a:r>
            <a:r>
              <a:rPr dirty="0" sz="2000" spc="-130">
                <a:latin typeface="Arial"/>
                <a:cs typeface="Arial"/>
              </a:rPr>
              <a:t>century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English </a:t>
            </a:r>
            <a:r>
              <a:rPr dirty="0" sz="2000" spc="-90">
                <a:latin typeface="Arial"/>
                <a:cs typeface="Arial"/>
              </a:rPr>
              <a:t>logician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Franciscan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friar,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William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Ockham.</a:t>
            </a:r>
            <a:endParaRPr sz="2000">
              <a:latin typeface="Arial"/>
              <a:cs typeface="Arial"/>
            </a:endParaRPr>
          </a:p>
          <a:p>
            <a:pPr lvl="1" marL="756285" marR="897255" indent="-287020">
              <a:lnSpc>
                <a:spcPts val="2160"/>
              </a:lnSpc>
              <a:spcBef>
                <a:spcPts val="4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20">
                <a:latin typeface="Arial"/>
                <a:cs typeface="Arial"/>
              </a:rPr>
              <a:t>lex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parsimoniae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("law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parsimony",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"law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economy",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"law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 spc="-135">
                <a:latin typeface="Arial"/>
                <a:cs typeface="Arial"/>
              </a:rPr>
              <a:t>succinctness")</a:t>
            </a:r>
            <a:endParaRPr sz="2000">
              <a:latin typeface="Arial"/>
              <a:cs typeface="Arial"/>
            </a:endParaRPr>
          </a:p>
          <a:p>
            <a:pPr lvl="1" marL="756285" marR="5080" indent="-287020">
              <a:lnSpc>
                <a:spcPts val="216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term</a:t>
            </a:r>
            <a:r>
              <a:rPr dirty="0" sz="2000" spc="-35">
                <a:latin typeface="Arial"/>
                <a:cs typeface="Arial"/>
              </a:rPr>
              <a:t> razor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refers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170" i="1">
                <a:latin typeface="Arial"/>
                <a:cs typeface="Arial"/>
              </a:rPr>
              <a:t>shaving</a:t>
            </a:r>
            <a:r>
              <a:rPr dirty="0" sz="2000" i="1">
                <a:latin typeface="Arial"/>
                <a:cs typeface="Arial"/>
              </a:rPr>
              <a:t> </a:t>
            </a:r>
            <a:r>
              <a:rPr dirty="0" sz="2000" spc="-160" i="1">
                <a:latin typeface="Arial"/>
                <a:cs typeface="Arial"/>
              </a:rPr>
              <a:t>away</a:t>
            </a:r>
            <a:r>
              <a:rPr dirty="0" sz="2000" spc="10" i="1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unnecessary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95">
                <a:latin typeface="Arial"/>
                <a:cs typeface="Arial"/>
              </a:rPr>
              <a:t>assumptions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get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simplest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explanation.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Issues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558668"/>
            <a:ext cx="7067550" cy="436118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84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Overfitting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Reduced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pruning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Rule</a:t>
            </a:r>
            <a:r>
              <a:rPr dirty="0" sz="2000" spc="-10">
                <a:latin typeface="Arial"/>
                <a:cs typeface="Arial"/>
              </a:rPr>
              <a:t> post-pruning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285"/>
              </a:spcBef>
              <a:buClr>
                <a:srgbClr val="FFCC00"/>
              </a:buClr>
              <a:buFont typeface="Wingdings"/>
              <a:buChar char=""/>
            </a:pP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Extensions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Continuous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Alternative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Handling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Handling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Improving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efficiency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improvements</a:t>
            </a:r>
            <a:r>
              <a:rPr dirty="0" sz="20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C4.5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(Quinlan,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1993)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7619" y="1653666"/>
            <a:ext cx="7007225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Building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“adapt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much”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training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“overfitting”.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Consider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over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9419" y="2826562"/>
            <a:ext cx="4481195" cy="7569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data: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error</a:t>
            </a:r>
            <a:r>
              <a:rPr dirty="0" baseline="-20576" sz="2025" spc="-15" i="1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sz="2000" spc="-10" i="1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>
                <a:latin typeface="Arial"/>
                <a:cs typeface="Arial"/>
              </a:rPr>
              <a:t>entire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error</a:t>
            </a:r>
            <a:r>
              <a:rPr dirty="0" baseline="-20576" sz="2025" spc="-15" i="1">
                <a:latin typeface="Arial"/>
                <a:cs typeface="Arial"/>
              </a:rPr>
              <a:t>X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sz="2000" spc="-10" i="1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95847" y="2826562"/>
            <a:ext cx="16605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empirical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 </a:t>
            </a:r>
            <a:r>
              <a:rPr dirty="0" sz="2000">
                <a:latin typeface="Arial"/>
                <a:cs typeface="Arial"/>
              </a:rPr>
              <a:t>expected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2219" y="3629659"/>
            <a:ext cx="7436484" cy="163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270" marR="706120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CC3300"/>
                </a:solidFill>
                <a:latin typeface="Arial"/>
                <a:cs typeface="Arial"/>
              </a:rPr>
              <a:t>overfits</a:t>
            </a:r>
            <a:r>
              <a:rPr dirty="0" sz="2400" spc="-5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if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there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 </a:t>
            </a:r>
            <a:r>
              <a:rPr dirty="0" sz="2400">
                <a:latin typeface="Arial"/>
                <a:cs typeface="Arial"/>
              </a:rPr>
              <a:t>alternative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h'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>
                <a:latin typeface="Symbol"/>
                <a:cs typeface="Symbol"/>
              </a:rPr>
              <a:t>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such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952500">
              <a:lnSpc>
                <a:spcPct val="100000"/>
              </a:lnSpc>
              <a:spcBef>
                <a:spcPts val="575"/>
              </a:spcBef>
              <a:tabLst>
                <a:tab pos="3945890" algn="l"/>
                <a:tab pos="4626610" algn="l"/>
              </a:tabLst>
            </a:pPr>
            <a:r>
              <a:rPr dirty="0" sz="2400" i="1">
                <a:latin typeface="Arial"/>
                <a:cs typeface="Arial"/>
              </a:rPr>
              <a:t>error</a:t>
            </a:r>
            <a:r>
              <a:rPr dirty="0" baseline="-20833" sz="2400" i="1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&lt;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error</a:t>
            </a:r>
            <a:r>
              <a:rPr dirty="0" baseline="-20833" sz="2400" spc="-15" i="1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(</a:t>
            </a:r>
            <a:r>
              <a:rPr dirty="0" sz="2400" spc="-10" i="1">
                <a:latin typeface="Arial"/>
                <a:cs typeface="Arial"/>
              </a:rPr>
              <a:t>h’</a:t>
            </a:r>
            <a:r>
              <a:rPr dirty="0" sz="2400" spc="-10">
                <a:latin typeface="Arial"/>
                <a:cs typeface="Arial"/>
              </a:rPr>
              <a:t>)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error</a:t>
            </a:r>
            <a:r>
              <a:rPr dirty="0" baseline="-20833" sz="2400" i="1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h’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&lt;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error</a:t>
            </a:r>
            <a:r>
              <a:rPr dirty="0" baseline="-20833" sz="2400" spc="-15" i="1">
                <a:latin typeface="Arial"/>
                <a:cs typeface="Arial"/>
              </a:rPr>
              <a:t>X</a:t>
            </a:r>
            <a:r>
              <a:rPr dirty="0" sz="2400" spc="-10">
                <a:latin typeface="Arial"/>
                <a:cs typeface="Arial"/>
              </a:rPr>
              <a:t>(</a:t>
            </a:r>
            <a:r>
              <a:rPr dirty="0" sz="2400" spc="-10" i="1">
                <a:latin typeface="Arial"/>
                <a:cs typeface="Arial"/>
              </a:rPr>
              <a:t>h</a:t>
            </a:r>
            <a:r>
              <a:rPr dirty="0" sz="2400" spc="-1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82270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i.e.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h’</a:t>
            </a:r>
            <a:r>
              <a:rPr dirty="0" sz="24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behaves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over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unseen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1152525" cy="951230"/>
            <a:chOff x="128015" y="490727"/>
            <a:chExt cx="1152525" cy="95123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1999" y="490727"/>
              <a:ext cx="30480" cy="737870"/>
            </a:xfrm>
            <a:custGeom>
              <a:avLst/>
              <a:gdLst/>
              <a:ahLst/>
              <a:cxnLst/>
              <a:rect l="l" t="t" r="r" b="b"/>
              <a:pathLst>
                <a:path w="30479" h="737869">
                  <a:moveTo>
                    <a:pt x="0" y="737616"/>
                  </a:moveTo>
                  <a:lnTo>
                    <a:pt x="30479" y="737616"/>
                  </a:lnTo>
                  <a:lnTo>
                    <a:pt x="30479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10" i="1">
                <a:latin typeface="Times New Roman"/>
                <a:cs typeface="Times New Roman"/>
              </a:rPr>
              <a:t>Example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441959" y="1249838"/>
          <a:ext cx="8303259" cy="5469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"/>
                <a:gridCol w="554355"/>
                <a:gridCol w="817879"/>
                <a:gridCol w="1263014"/>
                <a:gridCol w="1100454"/>
                <a:gridCol w="1344295"/>
                <a:gridCol w="1008379"/>
                <a:gridCol w="1148715"/>
                <a:gridCol w="229870"/>
                <a:gridCol w="423545"/>
              </a:tblGrid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5" b="1">
                          <a:latin typeface="Arial"/>
                          <a:cs typeface="Arial"/>
                        </a:rPr>
                        <a:t>Day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Outlook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Temp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Humidity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Wind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Tennis?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8430">
                <a:tc gridSpan="2"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1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1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15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1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1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D9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32434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4953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54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0287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600" y="1371600"/>
            <a:ext cx="6705600" cy="398373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60044" y="5439867"/>
            <a:ext cx="8295640" cy="939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Symbol"/>
                <a:cs typeface="Symbol"/>
              </a:rPr>
              <a:t></a:t>
            </a:r>
            <a:r>
              <a:rPr dirty="0" sz="2000" spc="-10" i="1">
                <a:latin typeface="Times New Roman"/>
                <a:cs typeface="Times New Roman"/>
              </a:rPr>
              <a:t>Outlook=Sunny,</a:t>
            </a:r>
            <a:r>
              <a:rPr dirty="0" sz="2000" spc="-114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Temp=Hot,</a:t>
            </a:r>
            <a:r>
              <a:rPr dirty="0" sz="2000" spc="-9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Humidity=Normal,</a:t>
            </a:r>
            <a:r>
              <a:rPr dirty="0" sz="2000" spc="-55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Wind=Strong,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PlayTennis=No</a:t>
            </a:r>
            <a:r>
              <a:rPr dirty="0" sz="2000" i="1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Symbol"/>
                <a:cs typeface="Symbol"/>
              </a:rPr>
              <a:t>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causes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splitting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second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node.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400" y="1447800"/>
            <a:ext cx="7696200" cy="482803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Avoid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4370" y="1503855"/>
            <a:ext cx="8054975" cy="428244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2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Two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strategies:</a:t>
            </a:r>
            <a:endParaRPr sz="24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60"/>
              </a:spcBef>
              <a:buClr>
                <a:srgbClr val="FFCC00"/>
              </a:buClr>
              <a:buSzPct val="75000"/>
              <a:buAutoNum type="arabicPeriod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Stop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earlier,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perfect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AutoNum type="arabicPeriod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overfit</a:t>
            </a:r>
            <a:r>
              <a:rPr dirty="0" sz="2000" spc="-5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post-</a:t>
            </a:r>
            <a:r>
              <a:rPr dirty="0" sz="2000" i="1">
                <a:latin typeface="Arial"/>
                <a:cs typeface="Arial"/>
              </a:rPr>
              <a:t>prune</a:t>
            </a:r>
            <a:r>
              <a:rPr dirty="0" sz="2000" spc="-5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validation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756285" marR="468630" indent="-287020">
              <a:lnSpc>
                <a:spcPts val="2160"/>
              </a:lnSpc>
              <a:spcBef>
                <a:spcPts val="53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split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(training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validation)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use </a:t>
            </a:r>
            <a:r>
              <a:rPr dirty="0" sz="2000">
                <a:latin typeface="Arial"/>
                <a:cs typeface="Arial"/>
              </a:rPr>
              <a:t>validation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assess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utility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post-pruning</a:t>
            </a:r>
            <a:endParaRPr sz="2000">
              <a:latin typeface="Arial"/>
              <a:cs typeface="Arial"/>
            </a:endParaRPr>
          </a:p>
          <a:p>
            <a:pPr lvl="1" marL="1155700" indent="-228600">
              <a:lnSpc>
                <a:spcPct val="100000"/>
              </a:lnSpc>
              <a:spcBef>
                <a:spcPts val="190"/>
              </a:spcBef>
              <a:buClr>
                <a:srgbClr val="5F5F5F"/>
              </a:buClr>
              <a:buSzPct val="75000"/>
              <a:buFont typeface="Wingdings"/>
              <a:buChar char=""/>
              <a:tabLst>
                <a:tab pos="1155700" algn="l"/>
              </a:tabLst>
            </a:pPr>
            <a:r>
              <a:rPr dirty="0" sz="1800" i="1">
                <a:latin typeface="Arial"/>
                <a:cs typeface="Arial"/>
              </a:rPr>
              <a:t>Reduced</a:t>
            </a:r>
            <a:r>
              <a:rPr dirty="0" sz="1800" spc="-4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error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pruning</a:t>
            </a:r>
            <a:endParaRPr sz="1800">
              <a:latin typeface="Arial"/>
              <a:cs typeface="Arial"/>
            </a:endParaRPr>
          </a:p>
          <a:p>
            <a:pPr lvl="1" marL="1155700" indent="-228600">
              <a:lnSpc>
                <a:spcPct val="100000"/>
              </a:lnSpc>
              <a:spcBef>
                <a:spcPts val="220"/>
              </a:spcBef>
              <a:buClr>
                <a:srgbClr val="5F5F5F"/>
              </a:buClr>
              <a:buSzPct val="75000"/>
              <a:buFont typeface="Wingdings"/>
              <a:buChar char=""/>
              <a:tabLst>
                <a:tab pos="1155700" algn="l"/>
              </a:tabLst>
            </a:pPr>
            <a:r>
              <a:rPr dirty="0" sz="1800" i="1">
                <a:latin typeface="Arial"/>
                <a:cs typeface="Arial"/>
              </a:rPr>
              <a:t>Rule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pruning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6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Other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approaches</a:t>
            </a:r>
            <a:endParaRPr sz="2400">
              <a:latin typeface="Arial"/>
              <a:cs typeface="Arial"/>
            </a:endParaRPr>
          </a:p>
          <a:p>
            <a:pPr algn="just" lvl="1" marL="755015" marR="5080" indent="-285750">
              <a:lnSpc>
                <a:spcPct val="90000"/>
              </a:lnSpc>
              <a:spcBef>
                <a:spcPts val="49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expanding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pruning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 i="1">
                <a:latin typeface="Arial"/>
                <a:cs typeface="Arial"/>
              </a:rPr>
              <a:t>Minimum</a:t>
            </a:r>
            <a:r>
              <a:rPr dirty="0" sz="2000" spc="225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description</a:t>
            </a:r>
            <a:r>
              <a:rPr dirty="0" sz="2000" spc="229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length</a:t>
            </a:r>
            <a:r>
              <a:rPr dirty="0" sz="2000" spc="215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principle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 spc="-25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complexity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encoding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DT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3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examples,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 spc="-20">
                <a:latin typeface="Arial"/>
                <a:cs typeface="Arial"/>
              </a:rPr>
              <a:t>halt </a:t>
            </a:r>
            <a:r>
              <a:rPr dirty="0" sz="2000" spc="-2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growing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encoding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minimal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209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76044"/>
            <a:ext cx="8807196" cy="990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4136" y="3036570"/>
            <a:ext cx="8478520" cy="293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It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deons’t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mettar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waht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oerdr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lrttees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wrod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are,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lnog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frist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and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lsat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ltteres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rmeain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rgiht</a:t>
            </a:r>
            <a:r>
              <a:rPr dirty="0" sz="2400" spc="-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pacle.</a:t>
            </a:r>
            <a:endParaRPr sz="2400">
              <a:latin typeface="Times New Roman"/>
              <a:cs typeface="Times New Roman"/>
            </a:endParaRPr>
          </a:p>
          <a:p>
            <a:pPr marL="355600" marR="107950" indent="-342900">
              <a:lnSpc>
                <a:spcPct val="100000"/>
              </a:lnSpc>
              <a:spcBef>
                <a:spcPts val="275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retina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dirty="0" sz="24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densely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packed</a:t>
            </a:r>
            <a:r>
              <a:rPr dirty="0" sz="24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light-sensitive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cells,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so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may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tempting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think</a:t>
            </a:r>
            <a:endParaRPr sz="24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17269" algn="l"/>
                <a:tab pos="1845945" algn="l"/>
                <a:tab pos="3347720" algn="l"/>
                <a:tab pos="4142740" algn="l"/>
                <a:tab pos="4805045" algn="l"/>
                <a:tab pos="6261735" algn="l"/>
                <a:tab pos="6838315" algn="l"/>
                <a:tab pos="7719059" algn="l"/>
                <a:tab pos="8194675" algn="l"/>
              </a:tabLst>
            </a:pP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Our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brain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effectively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231F20"/>
                </a:solidFill>
                <a:latin typeface="Arial"/>
                <a:cs typeface="Arial"/>
              </a:rPr>
              <a:t>sees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perceives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great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pixels.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simple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mind</a:t>
            </a:r>
            <a:r>
              <a:rPr dirty="0" sz="24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tricks</a:t>
            </a:r>
            <a:r>
              <a:rPr dirty="0" sz="24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optical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illusions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20" i="1">
                <a:latin typeface="Times New Roman"/>
                <a:cs typeface="Times New Roman"/>
              </a:rPr>
              <a:t>Reduced-</a:t>
            </a:r>
            <a:r>
              <a:rPr dirty="0" sz="3200" i="1">
                <a:latin typeface="Times New Roman"/>
                <a:cs typeface="Times New Roman"/>
              </a:rPr>
              <a:t>error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Pruning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(Quinlan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1987)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0063" rIns="0" bIns="0" rtlCol="0" vert="horz">
            <a:spAutoFit/>
          </a:bodyPr>
          <a:lstStyle/>
          <a:p>
            <a:pPr marL="394970" indent="-344170">
              <a:lnSpc>
                <a:spcPct val="100000"/>
              </a:lnSpc>
              <a:spcBef>
                <a:spcPts val="6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Each</a:t>
            </a:r>
            <a:r>
              <a:rPr dirty="0" spc="-60"/>
              <a:t> </a:t>
            </a:r>
            <a:r>
              <a:rPr dirty="0"/>
              <a:t>node</a:t>
            </a:r>
            <a:r>
              <a:rPr dirty="0" spc="-7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candidate</a:t>
            </a:r>
            <a:r>
              <a:rPr dirty="0" spc="-65"/>
              <a:t> </a:t>
            </a:r>
            <a:r>
              <a:rPr dirty="0"/>
              <a:t>for</a:t>
            </a:r>
            <a:r>
              <a:rPr dirty="0" spc="-80"/>
              <a:t> </a:t>
            </a:r>
            <a:r>
              <a:rPr dirty="0" spc="-10"/>
              <a:t>pruning</a:t>
            </a:r>
          </a:p>
          <a:p>
            <a:pPr marL="394970" marR="147955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i="1">
                <a:latin typeface="Arial"/>
                <a:cs typeface="Arial"/>
              </a:rPr>
              <a:t>Pruning</a:t>
            </a:r>
            <a:r>
              <a:rPr dirty="0" spc="-45" i="1">
                <a:latin typeface="Arial"/>
                <a:cs typeface="Arial"/>
              </a:rPr>
              <a:t> </a:t>
            </a:r>
            <a:r>
              <a:rPr dirty="0"/>
              <a:t>consists</a:t>
            </a:r>
            <a:r>
              <a:rPr dirty="0" spc="-60"/>
              <a:t> </a:t>
            </a:r>
            <a:r>
              <a:rPr dirty="0"/>
              <a:t>in</a:t>
            </a:r>
            <a:r>
              <a:rPr dirty="0" spc="-35"/>
              <a:t> </a:t>
            </a:r>
            <a:r>
              <a:rPr dirty="0"/>
              <a:t>removing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subtree</a:t>
            </a:r>
            <a:r>
              <a:rPr dirty="0" spc="-65"/>
              <a:t> </a:t>
            </a:r>
            <a:r>
              <a:rPr dirty="0"/>
              <a:t>rooted</a:t>
            </a:r>
            <a:r>
              <a:rPr dirty="0" spc="-55"/>
              <a:t> </a:t>
            </a:r>
            <a:r>
              <a:rPr dirty="0"/>
              <a:t>in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node:</a:t>
            </a:r>
            <a:r>
              <a:rPr dirty="0" spc="-80"/>
              <a:t> </a:t>
            </a:r>
            <a:r>
              <a:rPr dirty="0" spc="-25"/>
              <a:t>the </a:t>
            </a:r>
            <a:r>
              <a:rPr dirty="0"/>
              <a:t>node</a:t>
            </a:r>
            <a:r>
              <a:rPr dirty="0" spc="-65"/>
              <a:t> </a:t>
            </a:r>
            <a:r>
              <a:rPr dirty="0"/>
              <a:t>becomes</a:t>
            </a:r>
            <a:r>
              <a:rPr dirty="0" spc="-105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leaf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40"/>
              <a:t> </a:t>
            </a:r>
            <a:r>
              <a:rPr dirty="0"/>
              <a:t>assigned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most</a:t>
            </a:r>
            <a:r>
              <a:rPr dirty="0" spc="-75"/>
              <a:t> </a:t>
            </a:r>
            <a:r>
              <a:rPr dirty="0" spc="-10"/>
              <a:t>common classification</a:t>
            </a:r>
          </a:p>
          <a:p>
            <a:pPr marL="394970" marR="666115" indent="-344805">
              <a:lnSpc>
                <a:spcPct val="100000"/>
              </a:lnSpc>
              <a:spcBef>
                <a:spcPts val="5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Nodes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45"/>
              <a:t> </a:t>
            </a:r>
            <a:r>
              <a:rPr dirty="0"/>
              <a:t>removed</a:t>
            </a:r>
            <a:r>
              <a:rPr dirty="0" spc="-60"/>
              <a:t> </a:t>
            </a:r>
            <a:r>
              <a:rPr dirty="0"/>
              <a:t>only</a:t>
            </a:r>
            <a:r>
              <a:rPr dirty="0" spc="-75"/>
              <a:t> </a:t>
            </a:r>
            <a:r>
              <a:rPr dirty="0"/>
              <a:t>if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resulting</a:t>
            </a:r>
            <a:r>
              <a:rPr dirty="0" spc="-55"/>
              <a:t> </a:t>
            </a:r>
            <a:r>
              <a:rPr dirty="0"/>
              <a:t>tree</a:t>
            </a:r>
            <a:r>
              <a:rPr dirty="0" spc="-55"/>
              <a:t> </a:t>
            </a:r>
            <a:r>
              <a:rPr dirty="0"/>
              <a:t>performs</a:t>
            </a:r>
            <a:r>
              <a:rPr dirty="0" spc="-110"/>
              <a:t> </a:t>
            </a:r>
            <a:r>
              <a:rPr dirty="0" spc="-25"/>
              <a:t>no </a:t>
            </a:r>
            <a:r>
              <a:rPr dirty="0"/>
              <a:t>worse</a:t>
            </a:r>
            <a:r>
              <a:rPr dirty="0" spc="-30"/>
              <a:t> </a:t>
            </a:r>
            <a:r>
              <a:rPr dirty="0">
                <a:solidFill>
                  <a:srgbClr val="007373"/>
                </a:solidFill>
              </a:rPr>
              <a:t>on</a:t>
            </a:r>
            <a:r>
              <a:rPr dirty="0" spc="-80">
                <a:solidFill>
                  <a:srgbClr val="007373"/>
                </a:solidFill>
              </a:rPr>
              <a:t> </a:t>
            </a:r>
            <a:r>
              <a:rPr dirty="0">
                <a:solidFill>
                  <a:srgbClr val="007373"/>
                </a:solidFill>
              </a:rPr>
              <a:t>the</a:t>
            </a:r>
            <a:r>
              <a:rPr dirty="0" spc="-80">
                <a:solidFill>
                  <a:srgbClr val="007373"/>
                </a:solidFill>
              </a:rPr>
              <a:t> </a:t>
            </a:r>
            <a:r>
              <a:rPr dirty="0">
                <a:solidFill>
                  <a:srgbClr val="007373"/>
                </a:solidFill>
              </a:rPr>
              <a:t>validation</a:t>
            </a:r>
            <a:r>
              <a:rPr dirty="0" spc="-60">
                <a:solidFill>
                  <a:srgbClr val="007373"/>
                </a:solidFill>
              </a:rPr>
              <a:t> </a:t>
            </a:r>
            <a:r>
              <a:rPr dirty="0" spc="-20">
                <a:solidFill>
                  <a:srgbClr val="007373"/>
                </a:solidFill>
              </a:rPr>
              <a:t>set</a:t>
            </a:r>
            <a:r>
              <a:rPr dirty="0" spc="-20"/>
              <a:t>.</a:t>
            </a:r>
          </a:p>
          <a:p>
            <a:pPr marL="394970" marR="5080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Nodes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60"/>
              <a:t> </a:t>
            </a:r>
            <a:r>
              <a:rPr dirty="0"/>
              <a:t>pruned</a:t>
            </a:r>
            <a:r>
              <a:rPr dirty="0" spc="-100"/>
              <a:t> </a:t>
            </a:r>
            <a:r>
              <a:rPr dirty="0"/>
              <a:t>iteratively:</a:t>
            </a:r>
            <a:r>
              <a:rPr dirty="0" spc="-35"/>
              <a:t> </a:t>
            </a:r>
            <a:r>
              <a:rPr dirty="0"/>
              <a:t>at</a:t>
            </a:r>
            <a:r>
              <a:rPr dirty="0" spc="-70"/>
              <a:t> </a:t>
            </a:r>
            <a:r>
              <a:rPr dirty="0"/>
              <a:t>each</a:t>
            </a:r>
            <a:r>
              <a:rPr dirty="0" spc="-75"/>
              <a:t> </a:t>
            </a:r>
            <a:r>
              <a:rPr dirty="0"/>
              <a:t>iteration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 spc="-20"/>
              <a:t>node</a:t>
            </a:r>
            <a:r>
              <a:rPr dirty="0"/>
              <a:t> whose</a:t>
            </a:r>
            <a:r>
              <a:rPr dirty="0" spc="-65"/>
              <a:t> </a:t>
            </a:r>
            <a:r>
              <a:rPr dirty="0"/>
              <a:t>removal</a:t>
            </a:r>
            <a:r>
              <a:rPr dirty="0" spc="-70"/>
              <a:t> </a:t>
            </a:r>
            <a:r>
              <a:rPr dirty="0"/>
              <a:t>most</a:t>
            </a:r>
            <a:r>
              <a:rPr dirty="0" spc="-105"/>
              <a:t> </a:t>
            </a:r>
            <a:r>
              <a:rPr dirty="0"/>
              <a:t>increases</a:t>
            </a:r>
            <a:r>
              <a:rPr dirty="0" spc="-70"/>
              <a:t> </a:t>
            </a:r>
            <a:r>
              <a:rPr dirty="0"/>
              <a:t>accuracy</a:t>
            </a:r>
            <a:r>
              <a:rPr dirty="0" spc="-90"/>
              <a:t> </a:t>
            </a:r>
            <a:r>
              <a:rPr dirty="0"/>
              <a:t>on</a:t>
            </a:r>
            <a:r>
              <a:rPr dirty="0" spc="-80"/>
              <a:t> </a:t>
            </a:r>
            <a:r>
              <a:rPr dirty="0"/>
              <a:t>the</a:t>
            </a:r>
            <a:r>
              <a:rPr dirty="0" spc="-105"/>
              <a:t> </a:t>
            </a:r>
            <a:r>
              <a:rPr dirty="0"/>
              <a:t>validation</a:t>
            </a:r>
            <a:r>
              <a:rPr dirty="0" spc="-65"/>
              <a:t> </a:t>
            </a:r>
            <a:r>
              <a:rPr dirty="0" spc="-25"/>
              <a:t>set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 spc="-10"/>
              <a:t>pruned.</a:t>
            </a:r>
          </a:p>
          <a:p>
            <a:pPr marL="394970" indent="-344170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Pruning</a:t>
            </a:r>
            <a:r>
              <a:rPr dirty="0" spc="-75"/>
              <a:t> </a:t>
            </a:r>
            <a:r>
              <a:rPr dirty="0"/>
              <a:t>stops</a:t>
            </a:r>
            <a:r>
              <a:rPr dirty="0" spc="-85"/>
              <a:t> </a:t>
            </a:r>
            <a:r>
              <a:rPr dirty="0"/>
              <a:t>when</a:t>
            </a:r>
            <a:r>
              <a:rPr dirty="0" spc="-60"/>
              <a:t> </a:t>
            </a:r>
            <a:r>
              <a:rPr dirty="0"/>
              <a:t>no</a:t>
            </a:r>
            <a:r>
              <a:rPr dirty="0" spc="-75"/>
              <a:t> </a:t>
            </a:r>
            <a:r>
              <a:rPr dirty="0"/>
              <a:t>pruning</a:t>
            </a:r>
            <a:r>
              <a:rPr dirty="0" spc="-75"/>
              <a:t> </a:t>
            </a:r>
            <a:r>
              <a:rPr dirty="0"/>
              <a:t>increases</a:t>
            </a:r>
            <a:r>
              <a:rPr dirty="0" spc="-80"/>
              <a:t> </a:t>
            </a:r>
            <a:r>
              <a:rPr dirty="0" spc="-10"/>
              <a:t>accuracy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Effect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Reduced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Error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Pruning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319" y="1557527"/>
            <a:ext cx="8305800" cy="486460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Rule </a:t>
            </a:r>
            <a:r>
              <a:rPr dirty="0" sz="3200" spc="-20" i="1">
                <a:latin typeface="Times New Roman"/>
                <a:cs typeface="Times New Roman"/>
              </a:rPr>
              <a:t>Post-</a:t>
            </a:r>
            <a:r>
              <a:rPr dirty="0" sz="3200" spc="-10" i="1">
                <a:latin typeface="Times New Roman"/>
                <a:cs typeface="Times New Roman"/>
              </a:rPr>
              <a:t>Pruning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7619" y="1651100"/>
            <a:ext cx="8376284" cy="397256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90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Create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decision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tree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Convert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tree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equivalent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path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corresponds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node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along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corresponds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pre-</a:t>
            </a:r>
            <a:r>
              <a:rPr dirty="0" sz="2000" spc="-10">
                <a:latin typeface="Arial"/>
                <a:cs typeface="Arial"/>
              </a:rPr>
              <a:t>condition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post-condition</a:t>
            </a:r>
            <a:endParaRPr sz="2000">
              <a:latin typeface="Arial"/>
              <a:cs typeface="Arial"/>
            </a:endParaRPr>
          </a:p>
          <a:p>
            <a:pPr marL="469900" marR="936625" indent="-457200">
              <a:lnSpc>
                <a:spcPts val="2590"/>
              </a:lnSpc>
              <a:spcBef>
                <a:spcPts val="605"/>
              </a:spcBef>
              <a:buClr>
                <a:srgbClr val="009999"/>
              </a:buClr>
              <a:buSzPct val="75000"/>
              <a:buAutoNum type="arabicPeriod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Prune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(generalize)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removing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those preconditions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removal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improves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accuracy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…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validation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…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pessimistic,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statistically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inspired,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ts val="2590"/>
              </a:lnSpc>
              <a:spcBef>
                <a:spcPts val="605"/>
              </a:spcBef>
              <a:buClr>
                <a:srgbClr val="009999"/>
              </a:buClr>
              <a:buSzPct val="75000"/>
              <a:buAutoNum type="arabicPeriod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Sort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estimated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order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accuracy,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consider </a:t>
            </a:r>
            <a:r>
              <a:rPr dirty="0" sz="2400">
                <a:latin typeface="Arial"/>
                <a:cs typeface="Arial"/>
              </a:rPr>
              <a:t>them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sequence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classifying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new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instances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Converting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160" y="1612391"/>
            <a:ext cx="7162800" cy="354482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62711" y="5355742"/>
            <a:ext cx="6987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Outlook=Sunny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>
                <a:latin typeface="Symbol"/>
                <a:cs typeface="Symbol"/>
              </a:rPr>
              <a:t>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Humidity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i="1">
                <a:latin typeface="Times New Roman"/>
                <a:cs typeface="Times New Roman"/>
              </a:rPr>
              <a:t>High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Cambria Math"/>
                <a:cs typeface="Cambria Math"/>
              </a:rPr>
              <a:t>⇒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(</a:t>
            </a:r>
            <a:r>
              <a:rPr dirty="0" sz="2400" spc="-10" i="1">
                <a:latin typeface="Times New Roman"/>
                <a:cs typeface="Times New Roman"/>
              </a:rPr>
              <a:t>PlayTennis=No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Why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Converting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Rules?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725244"/>
            <a:ext cx="7847330" cy="252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6870" marR="64135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distinct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path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produces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rule: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condition </a:t>
            </a:r>
            <a:r>
              <a:rPr dirty="0" sz="2400">
                <a:latin typeface="Arial"/>
                <a:cs typeface="Arial"/>
              </a:rPr>
              <a:t>removal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(contextual)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criterion. </a:t>
            </a:r>
            <a:r>
              <a:rPr dirty="0" sz="2400">
                <a:latin typeface="Arial"/>
                <a:cs typeface="Arial"/>
              </a:rPr>
              <a:t>Node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pruning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global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affects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algn="just"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form,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tests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ordered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there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book-</a:t>
            </a:r>
            <a:endParaRPr sz="2400">
              <a:latin typeface="Arial"/>
              <a:cs typeface="Arial"/>
            </a:endParaRPr>
          </a:p>
          <a:p>
            <a:pPr algn="just" marL="35687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keeping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involved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conditions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(nodes)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removed</a:t>
            </a:r>
            <a:endParaRPr sz="2400">
              <a:latin typeface="Arial"/>
              <a:cs typeface="Arial"/>
            </a:endParaRPr>
          </a:p>
          <a:p>
            <a:pPr algn="just"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Converting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improves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readability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humans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649935"/>
            <a:ext cx="724344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Dealing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with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Continuous-</a:t>
            </a:r>
            <a:r>
              <a:rPr dirty="0" sz="3200" i="1">
                <a:latin typeface="Times New Roman"/>
                <a:cs typeface="Times New Roman"/>
              </a:rPr>
              <a:t>valued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Attributes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2518" y="1352512"/>
            <a:ext cx="7729855" cy="271018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82270" indent="-344170">
              <a:lnSpc>
                <a:spcPct val="100000"/>
              </a:lnSpc>
              <a:spcBef>
                <a:spcPts val="409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280">
                <a:latin typeface="Arial"/>
                <a:cs typeface="Arial"/>
              </a:rPr>
              <a:t>So</a:t>
            </a:r>
            <a:r>
              <a:rPr dirty="0" sz="2400">
                <a:latin typeface="Arial"/>
                <a:cs typeface="Arial"/>
              </a:rPr>
              <a:t> far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discrete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values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attributes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outcome.</a:t>
            </a:r>
            <a:endParaRPr sz="2400">
              <a:latin typeface="Arial"/>
              <a:cs typeface="Arial"/>
            </a:endParaRPr>
          </a:p>
          <a:p>
            <a:pPr marL="382270" indent="-344170">
              <a:lnSpc>
                <a:spcPts val="2735"/>
              </a:lnSpc>
              <a:spcBef>
                <a:spcPts val="31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125">
                <a:latin typeface="Arial"/>
                <a:cs typeface="Arial"/>
              </a:rPr>
              <a:t>Given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204">
                <a:latin typeface="Arial"/>
                <a:cs typeface="Arial"/>
              </a:rPr>
              <a:t>continuous-</a:t>
            </a:r>
            <a:r>
              <a:rPr dirty="0" sz="2400" spc="-105">
                <a:latin typeface="Arial"/>
                <a:cs typeface="Arial"/>
              </a:rPr>
              <a:t>valued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attribute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dynamically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create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82270">
              <a:lnSpc>
                <a:spcPts val="2735"/>
              </a:lnSpc>
            </a:pPr>
            <a:r>
              <a:rPr dirty="0" sz="2400" spc="-200">
                <a:latin typeface="Arial"/>
                <a:cs typeface="Arial"/>
              </a:rPr>
              <a:t>new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attribute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baseline="-20833" sz="2400" spc="-37" i="1">
                <a:latin typeface="Times New Roman"/>
                <a:cs typeface="Times New Roman"/>
              </a:rPr>
              <a:t>c</a:t>
            </a:r>
            <a:endParaRPr baseline="-20833" sz="2400">
              <a:latin typeface="Times New Roman"/>
              <a:cs typeface="Times New Roman"/>
            </a:endParaRPr>
          </a:p>
          <a:p>
            <a:pPr marL="952500">
              <a:lnSpc>
                <a:spcPct val="100000"/>
              </a:lnSpc>
              <a:spcBef>
                <a:spcPts val="335"/>
              </a:spcBef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baseline="-20833" sz="2400" i="1">
                <a:latin typeface="Times New Roman"/>
                <a:cs typeface="Times New Roman"/>
              </a:rPr>
              <a:t>c</a:t>
            </a:r>
            <a:r>
              <a:rPr dirty="0" baseline="-20833" sz="2400" spc="-3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True </a:t>
            </a:r>
            <a:r>
              <a:rPr dirty="0" sz="2400" i="1">
                <a:latin typeface="Times New Roman"/>
                <a:cs typeface="Times New Roman"/>
              </a:rPr>
              <a:t>if</a:t>
            </a:r>
            <a:r>
              <a:rPr dirty="0" sz="2400" spc="-3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&lt;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c,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False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otherwise</a:t>
            </a:r>
            <a:endParaRPr sz="2400">
              <a:latin typeface="Times New Roman"/>
              <a:cs typeface="Times New Roman"/>
            </a:endParaRPr>
          </a:p>
          <a:p>
            <a:pPr marL="382270" indent="-344170">
              <a:lnSpc>
                <a:spcPct val="100000"/>
              </a:lnSpc>
              <a:spcBef>
                <a:spcPts val="22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200">
                <a:latin typeface="Arial"/>
                <a:cs typeface="Arial"/>
              </a:rPr>
              <a:t>How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determine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threshold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value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90" i="1">
                <a:latin typeface="Arial"/>
                <a:cs typeface="Arial"/>
              </a:rPr>
              <a:t>c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465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82270" indent="-344170">
              <a:lnSpc>
                <a:spcPct val="100000"/>
              </a:lnSpc>
              <a:spcBef>
                <a:spcPts val="31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170">
                <a:latin typeface="Arial"/>
                <a:cs typeface="Arial"/>
              </a:rPr>
              <a:t>Example.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Temperature</a:t>
            </a:r>
            <a:r>
              <a:rPr dirty="0" sz="2400" spc="-40" i="1">
                <a:latin typeface="Times New Roman"/>
                <a:cs typeface="Times New Roman"/>
              </a:rPr>
              <a:t> </a:t>
            </a:r>
            <a:r>
              <a:rPr dirty="0" sz="2400" spc="-155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PlayTennis</a:t>
            </a:r>
            <a:r>
              <a:rPr dirty="0" sz="2400" spc="35" i="1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  <a:p>
            <a:pPr lvl="1" marL="781685" indent="-28638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81685" algn="l"/>
              </a:tabLst>
            </a:pPr>
            <a:r>
              <a:rPr dirty="0" sz="2000" spc="-125">
                <a:latin typeface="Arial"/>
                <a:cs typeface="Arial"/>
              </a:rPr>
              <a:t>Sort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examples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>
                <a:latin typeface="Arial"/>
                <a:cs typeface="Arial"/>
              </a:rPr>
              <a:t> 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85" i="1">
                <a:latin typeface="Arial"/>
                <a:cs typeface="Arial"/>
              </a:rPr>
              <a:t>Temperature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392936" y="4127287"/>
          <a:ext cx="7023734" cy="67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6560"/>
                <a:gridCol w="956944"/>
                <a:gridCol w="708024"/>
                <a:gridCol w="429895"/>
                <a:gridCol w="731520"/>
                <a:gridCol w="913764"/>
                <a:gridCol w="716914"/>
                <a:gridCol w="797559"/>
              </a:tblGrid>
              <a:tr h="3651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Temperature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48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R="22225">
                        <a:lnSpc>
                          <a:spcPts val="2620"/>
                        </a:lnSpc>
                      </a:pPr>
                      <a:r>
                        <a:rPr dirty="0" sz="2400" spc="-5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|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72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90805">
                        <a:lnSpc>
                          <a:spcPts val="2620"/>
                        </a:lnSpc>
                        <a:tabLst>
                          <a:tab pos="371475" algn="l"/>
                        </a:tabLst>
                      </a:pPr>
                      <a:r>
                        <a:rPr dirty="0" sz="2400" spc="-5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dirty="0" sz="240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PlayTennis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2330"/>
                        </a:lnSpc>
                      </a:pPr>
                      <a:r>
                        <a:rPr dirty="0" sz="2000" spc="-25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330"/>
                        </a:lnSpc>
                        <a:tabLst>
                          <a:tab pos="456565" algn="l"/>
                        </a:tabLst>
                      </a:pPr>
                      <a:r>
                        <a:rPr dirty="0" sz="2000" spc="-25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100023" y="4810125"/>
            <a:ext cx="7627620" cy="1488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4485" indent="-286385">
              <a:lnSpc>
                <a:spcPts val="2280"/>
              </a:lnSpc>
              <a:spcBef>
                <a:spcPts val="9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 spc="-145">
                <a:latin typeface="Arial"/>
                <a:cs typeface="Arial"/>
              </a:rPr>
              <a:t>Determine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candidate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45">
                <a:latin typeface="Arial"/>
                <a:cs typeface="Arial"/>
              </a:rPr>
              <a:t>thresholds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averaging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consecutive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values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where</a:t>
            </a:r>
            <a:endParaRPr sz="2000">
              <a:latin typeface="Arial"/>
              <a:cs typeface="Arial"/>
            </a:endParaRPr>
          </a:p>
          <a:p>
            <a:pPr marL="324485">
              <a:lnSpc>
                <a:spcPts val="2280"/>
              </a:lnSpc>
            </a:pPr>
            <a:r>
              <a:rPr dirty="0" sz="2000" spc="-95">
                <a:latin typeface="Arial"/>
                <a:cs typeface="Arial"/>
              </a:rPr>
              <a:t>there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change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classification: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(48+60)/2=54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and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(80+90)/2=85</a:t>
            </a:r>
            <a:endParaRPr sz="2000">
              <a:latin typeface="Arial"/>
              <a:cs typeface="Arial"/>
            </a:endParaRPr>
          </a:p>
          <a:p>
            <a:pPr marL="324485" marR="30480" indent="-287020">
              <a:lnSpc>
                <a:spcPct val="90000"/>
              </a:lnSpc>
              <a:spcBef>
                <a:spcPts val="4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 spc="-140">
                <a:latin typeface="Arial"/>
                <a:cs typeface="Arial"/>
              </a:rPr>
              <a:t>Evaluate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candidate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45">
                <a:latin typeface="Arial"/>
                <a:cs typeface="Arial"/>
              </a:rPr>
              <a:t>thresholds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(attributes)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information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gain. </a:t>
            </a: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best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45" i="1">
                <a:latin typeface="Times New Roman"/>
                <a:cs typeface="Times New Roman"/>
              </a:rPr>
              <a:t>Temperature</a:t>
            </a:r>
            <a:r>
              <a:rPr dirty="0" baseline="-20576" sz="2025" spc="-67" i="1">
                <a:latin typeface="Times New Roman"/>
                <a:cs typeface="Times New Roman"/>
              </a:rPr>
              <a:t>&gt;54</a:t>
            </a:r>
            <a:r>
              <a:rPr dirty="0" sz="2000" spc="-45" i="1">
                <a:latin typeface="Times New Roman"/>
                <a:cs typeface="Times New Roman"/>
              </a:rPr>
              <a:t>.</a:t>
            </a:r>
            <a:r>
              <a:rPr dirty="0" sz="2000" spc="-4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new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attribute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70">
                <a:latin typeface="Arial"/>
                <a:cs typeface="Arial"/>
              </a:rPr>
              <a:t>competes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with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 </a:t>
            </a:r>
            <a:r>
              <a:rPr dirty="0" sz="2000" spc="-20">
                <a:latin typeface="Arial"/>
                <a:cs typeface="Arial"/>
              </a:rPr>
              <a:t>ones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Handling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Incomplete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Training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509216"/>
            <a:ext cx="8650605" cy="4075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cope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value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missing?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95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Example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Blood-</a:t>
            </a:r>
            <a:r>
              <a:rPr dirty="0" sz="2000" spc="-10">
                <a:latin typeface="Arial"/>
                <a:cs typeface="Arial"/>
              </a:rPr>
              <a:t>Test-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medical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diagnosis </a:t>
            </a:r>
            <a:r>
              <a:rPr dirty="0" sz="2000" spc="-10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strategy: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other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guess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</a:t>
            </a:r>
            <a:endParaRPr sz="2400">
              <a:latin typeface="Arial"/>
              <a:cs typeface="Arial"/>
            </a:endParaRPr>
          </a:p>
          <a:p>
            <a:pPr algn="ctr" lvl="1" marL="742315" indent="-287020">
              <a:lnSpc>
                <a:spcPct val="100000"/>
              </a:lnSpc>
              <a:spcBef>
                <a:spcPts val="495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42315" algn="l"/>
              </a:tabLst>
            </a:pPr>
            <a:r>
              <a:rPr dirty="0" sz="2000">
                <a:latin typeface="Arial"/>
                <a:cs typeface="Arial"/>
              </a:rPr>
              <a:t>Assign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common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at</a:t>
            </a:r>
            <a:endParaRPr sz="2000">
              <a:latin typeface="Arial"/>
              <a:cs typeface="Arial"/>
            </a:endParaRPr>
          </a:p>
          <a:p>
            <a:pPr algn="ctr" marR="61442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node</a:t>
            </a:r>
            <a:endParaRPr sz="2000">
              <a:latin typeface="Arial"/>
              <a:cs typeface="Arial"/>
            </a:endParaRPr>
          </a:p>
          <a:p>
            <a:pPr algn="ctr" lvl="1" marL="574040" indent="-286385">
              <a:lnSpc>
                <a:spcPct val="100000"/>
              </a:lnSpc>
              <a:spcBef>
                <a:spcPts val="48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574040" algn="l"/>
              </a:tabLst>
            </a:pPr>
            <a:r>
              <a:rPr dirty="0" sz="2000">
                <a:latin typeface="Arial"/>
                <a:cs typeface="Arial"/>
              </a:rPr>
              <a:t>Assign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frequencies,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assign</a:t>
            </a:r>
            <a:endParaRPr sz="2000">
              <a:latin typeface="Arial"/>
              <a:cs typeface="Arial"/>
            </a:endParaRPr>
          </a:p>
          <a:p>
            <a:pPr algn="ctr" marL="2984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values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according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algn="just" marL="356870" marR="285115" indent="-344805">
              <a:lnSpc>
                <a:spcPct val="100000"/>
              </a:lnSpc>
              <a:spcBef>
                <a:spcPts val="56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Missing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values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new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instances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treated accordingly,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most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probable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chosen (C4.5)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Reference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Software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6764" y="1917014"/>
            <a:ext cx="7833995" cy="407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Important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Reference: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Machine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Learning,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Tom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Mitchell,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Mc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Graw-</a:t>
            </a:r>
            <a:r>
              <a:rPr dirty="0" sz="2400">
                <a:latin typeface="Arial"/>
                <a:cs typeface="Arial"/>
              </a:rPr>
              <a:t>Hill International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Editions,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1997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(Cap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3).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95"/>
              </a:spcBef>
            </a:pPr>
            <a:endParaRPr sz="2400">
              <a:latin typeface="Arial"/>
              <a:cs typeface="Arial"/>
            </a:endParaRPr>
          </a:p>
          <a:p>
            <a:pPr marL="534670" indent="-344170">
              <a:lnSpc>
                <a:spcPct val="100000"/>
              </a:lnSpc>
              <a:buChar char="•"/>
              <a:tabLst>
                <a:tab pos="534670" algn="l"/>
              </a:tabLst>
            </a:pPr>
            <a:r>
              <a:rPr dirty="0" sz="2800">
                <a:latin typeface="Times New Roman"/>
                <a:cs typeface="Times New Roman"/>
              </a:rPr>
              <a:t>In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R: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har char="–"/>
              <a:tabLst>
                <a:tab pos="934085" algn="l"/>
              </a:tabLst>
            </a:pPr>
            <a:r>
              <a:rPr dirty="0" sz="2400">
                <a:latin typeface="Times New Roman"/>
                <a:cs typeface="Times New Roman"/>
              </a:rPr>
              <a:t>Packages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tree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rpart</a:t>
            </a:r>
            <a:endParaRPr sz="2400">
              <a:latin typeface="Times New Roman"/>
              <a:cs typeface="Times New Roman"/>
            </a:endParaRPr>
          </a:p>
          <a:p>
            <a:pPr marL="534670" indent="-344170">
              <a:lnSpc>
                <a:spcPct val="100000"/>
              </a:lnSpc>
              <a:spcBef>
                <a:spcPts val="825"/>
              </a:spcBef>
              <a:buChar char="•"/>
              <a:tabLst>
                <a:tab pos="534670" algn="l"/>
              </a:tabLst>
            </a:pPr>
            <a:r>
              <a:rPr dirty="0" sz="2800" spc="-10">
                <a:latin typeface="Times New Roman"/>
                <a:cs typeface="Times New Roman"/>
              </a:rPr>
              <a:t>C4.5: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Char char="–"/>
              <a:tabLst>
                <a:tab pos="934085" algn="l"/>
              </a:tabLst>
            </a:pPr>
            <a:r>
              <a:rPr dirty="0" u="sng" sz="24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6"/>
              </a:rPr>
              <a:t>http://www.cse.unwe.edu.au/~quinlan</a:t>
            </a:r>
            <a:endParaRPr sz="2400">
              <a:latin typeface="Times New Roman"/>
              <a:cs typeface="Times New Roman"/>
            </a:endParaRPr>
          </a:p>
          <a:p>
            <a:pPr marL="534670" indent="-344170">
              <a:lnSpc>
                <a:spcPct val="100000"/>
              </a:lnSpc>
              <a:spcBef>
                <a:spcPts val="825"/>
              </a:spcBef>
              <a:buChar char="•"/>
              <a:tabLst>
                <a:tab pos="534670" algn="l"/>
              </a:tabLst>
            </a:pPr>
            <a:r>
              <a:rPr dirty="0" sz="2800" spc="-20">
                <a:latin typeface="Times New Roman"/>
                <a:cs typeface="Times New Roman"/>
              </a:rPr>
              <a:t>Weka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Char char="–"/>
              <a:tabLst>
                <a:tab pos="934085" algn="l"/>
              </a:tabLst>
            </a:pPr>
            <a:r>
              <a:rPr dirty="0" u="sng" sz="24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7"/>
              </a:rPr>
              <a:t>http://www.cs.waikato.ac.nz/ml/weka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for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Iris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Dataset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Weka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J48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(C4.5)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04" y="1213102"/>
            <a:ext cx="7921752" cy="561441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for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Iris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Dataset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Weka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J48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(C4.5)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76" y="1228342"/>
            <a:ext cx="7918704" cy="562965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219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37944"/>
            <a:ext cx="7697724" cy="32628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07744" y="5209743"/>
            <a:ext cx="791972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sending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pixellated images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brain.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a great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deal 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feature extraction </a:t>
            </a:r>
            <a:r>
              <a:rPr dirty="0" sz="1800">
                <a:latin typeface="Arial"/>
                <a:cs typeface="Arial"/>
              </a:rPr>
              <a:t>taking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retina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running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forest,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perhaps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staring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deliberately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manipulated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3" name="object 3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70354" y="3217621"/>
            <a:ext cx="50095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95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Discussion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41" y="679526"/>
            <a:ext cx="75088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65" b="0">
                <a:solidFill>
                  <a:srgbClr val="CC3300"/>
                </a:solidFill>
                <a:latin typeface="Arial"/>
                <a:cs typeface="Arial"/>
              </a:rPr>
              <a:t>An</a:t>
            </a:r>
            <a:r>
              <a:rPr dirty="0" sz="4800" spc="-240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90" b="0">
                <a:solidFill>
                  <a:srgbClr val="CC3300"/>
                </a:solidFill>
                <a:latin typeface="Arial"/>
                <a:cs typeface="Arial"/>
              </a:rPr>
              <a:t>alternative</a:t>
            </a:r>
            <a:r>
              <a:rPr dirty="0" sz="4800" spc="-204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84" b="0">
                <a:solidFill>
                  <a:srgbClr val="CC3300"/>
                </a:solidFill>
                <a:latin typeface="Arial"/>
                <a:cs typeface="Arial"/>
              </a:rPr>
              <a:t>measure:</a:t>
            </a:r>
            <a:r>
              <a:rPr dirty="0" sz="4800" spc="-195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40" b="0" i="1">
                <a:solidFill>
                  <a:srgbClr val="CC3300"/>
                </a:solidFill>
                <a:latin typeface="Arial"/>
                <a:cs typeface="Arial"/>
              </a:rPr>
              <a:t>gain</a:t>
            </a:r>
            <a:r>
              <a:rPr dirty="0" sz="4800" spc="-195" b="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65" b="0" i="1">
                <a:solidFill>
                  <a:srgbClr val="CC3300"/>
                </a:solidFill>
                <a:latin typeface="Arial"/>
                <a:cs typeface="Arial"/>
              </a:rPr>
              <a:t>ratio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59809" y="1746885"/>
            <a:ext cx="1958339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34340" algn="l"/>
                <a:tab pos="1537970" algn="l"/>
              </a:tabLst>
            </a:pPr>
            <a:r>
              <a:rPr dirty="0" sz="1600" spc="-50" i="1">
                <a:latin typeface="Times New Roman"/>
                <a:cs typeface="Times New Roman"/>
              </a:rPr>
              <a:t>c</a:t>
            </a:r>
            <a:r>
              <a:rPr dirty="0" sz="1600" i="1">
                <a:latin typeface="Times New Roman"/>
                <a:cs typeface="Times New Roman"/>
              </a:rPr>
              <a:t>	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baseline="-20576" sz="2025" i="1">
                <a:latin typeface="Times New Roman"/>
                <a:cs typeface="Times New Roman"/>
              </a:rPr>
              <a:t>i</a:t>
            </a:r>
            <a:r>
              <a:rPr dirty="0" baseline="-20576" sz="2025" spc="-37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r>
              <a:rPr dirty="0" sz="2000" i="1">
                <a:latin typeface="Times New Roman"/>
                <a:cs typeface="Times New Roman"/>
              </a:rPr>
              <a:t>	|S</a:t>
            </a:r>
            <a:r>
              <a:rPr dirty="0" baseline="-20576" sz="2025" i="1">
                <a:latin typeface="Times New Roman"/>
                <a:cs typeface="Times New Roman"/>
              </a:rPr>
              <a:t>i</a:t>
            </a:r>
            <a:r>
              <a:rPr dirty="0" baseline="-20576" sz="2025" spc="-37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28268" y="1969769"/>
            <a:ext cx="298704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SplitInformation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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800" spc="-50">
                <a:latin typeface="Symbol"/>
                <a:cs typeface="Symbol"/>
              </a:rPr>
              <a:t>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37888" y="2073401"/>
            <a:ext cx="48768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000" spc="-20" i="1">
                <a:latin typeface="Times New Roman"/>
                <a:cs typeface="Times New Roman"/>
              </a:rPr>
              <a:t>log</a:t>
            </a:r>
            <a:r>
              <a:rPr dirty="0" baseline="-20576" sz="2025" spc="-30">
                <a:latin typeface="Times New Roman"/>
                <a:cs typeface="Times New Roman"/>
              </a:rPr>
              <a:t>2</a:t>
            </a:r>
            <a:endParaRPr baseline="-20576" sz="2025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07340" y="2332481"/>
            <a:ext cx="8477250" cy="3657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14370">
              <a:lnSpc>
                <a:spcPts val="2260"/>
              </a:lnSpc>
              <a:spcBef>
                <a:spcPts val="90"/>
              </a:spcBef>
              <a:tabLst>
                <a:tab pos="3747770" algn="l"/>
                <a:tab pos="4836160" algn="l"/>
              </a:tabLst>
            </a:pPr>
            <a:r>
              <a:rPr dirty="0" sz="1600" spc="-25" i="1">
                <a:latin typeface="Times New Roman"/>
                <a:cs typeface="Times New Roman"/>
              </a:rPr>
              <a:t>i=1</a:t>
            </a:r>
            <a:r>
              <a:rPr dirty="0" sz="1600" i="1">
                <a:latin typeface="Times New Roman"/>
                <a:cs typeface="Times New Roman"/>
              </a:rPr>
              <a:t>	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r>
              <a:rPr dirty="0" sz="2000" i="1">
                <a:latin typeface="Times New Roman"/>
                <a:cs typeface="Times New Roman"/>
              </a:rPr>
              <a:t>	|S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605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9519" sz="2775" i="1">
                <a:latin typeface="Times New Roman"/>
                <a:cs typeface="Times New Roman"/>
              </a:rPr>
              <a:t>i</a:t>
            </a:r>
            <a:r>
              <a:rPr dirty="0" baseline="-19519" sz="2775" spc="-44" i="1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Arial"/>
                <a:cs typeface="Arial"/>
              </a:rPr>
              <a:t>are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4">
                <a:latin typeface="Arial"/>
                <a:cs typeface="Arial"/>
              </a:rPr>
              <a:t>sets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obtained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partitioning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value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i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145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spc="-100" i="1">
                <a:latin typeface="Arial"/>
                <a:cs typeface="Arial"/>
              </a:rPr>
              <a:t>SplitInformation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200">
                <a:latin typeface="Arial"/>
                <a:cs typeface="Arial"/>
              </a:rPr>
              <a:t>measures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entropy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350" i="1">
                <a:latin typeface="Arial"/>
                <a:cs typeface="Arial"/>
              </a:rPr>
              <a:t>S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with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respect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values</a:t>
            </a:r>
            <a:r>
              <a:rPr dirty="0" sz="2000">
                <a:latin typeface="Arial"/>
                <a:cs typeface="Arial"/>
              </a:rPr>
              <a:t> of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25" i="1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ts val="2280"/>
              </a:lnSpc>
            </a:pPr>
            <a:r>
              <a:rPr dirty="0" sz="2000" spc="-145">
                <a:latin typeface="Arial"/>
                <a:cs typeface="Arial"/>
              </a:rPr>
              <a:t>more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uniformly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dispersed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higher</a:t>
            </a:r>
            <a:r>
              <a:rPr dirty="0" sz="2000">
                <a:latin typeface="Arial"/>
                <a:cs typeface="Arial"/>
              </a:rPr>
              <a:t> it</a:t>
            </a:r>
            <a:r>
              <a:rPr dirty="0" sz="2000" spc="-25">
                <a:latin typeface="Arial"/>
                <a:cs typeface="Arial"/>
              </a:rPr>
              <a:t> is.</a:t>
            </a:r>
            <a:endParaRPr sz="2000">
              <a:latin typeface="Arial"/>
              <a:cs typeface="Arial"/>
            </a:endParaRPr>
          </a:p>
          <a:p>
            <a:pPr algn="ctr" marR="65405">
              <a:lnSpc>
                <a:spcPts val="2160"/>
              </a:lnSpc>
              <a:spcBef>
                <a:spcPts val="745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25" i="1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algn="ctr" marR="4617720">
              <a:lnSpc>
                <a:spcPts val="1920"/>
              </a:lnSpc>
            </a:pP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Symbol"/>
                <a:cs typeface="Symbol"/>
              </a:rPr>
              <a:t></a:t>
            </a:r>
            <a:endParaRPr sz="2000">
              <a:latin typeface="Symbol"/>
              <a:cs typeface="Symbol"/>
            </a:endParaRPr>
          </a:p>
          <a:p>
            <a:pPr marL="3183890">
              <a:lnSpc>
                <a:spcPts val="2160"/>
              </a:lnSpc>
            </a:pPr>
            <a:r>
              <a:rPr dirty="0" sz="2000" i="1">
                <a:latin typeface="Times New Roman"/>
                <a:cs typeface="Times New Roman"/>
              </a:rPr>
              <a:t>SplitInformation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spc="-25" i="1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280"/>
              </a:lnSpc>
              <a:spcBef>
                <a:spcPts val="93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spc="-120">
                <a:latin typeface="Arial"/>
                <a:cs typeface="Arial"/>
              </a:rPr>
              <a:t>penalizes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attributes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that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split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examples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in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many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small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4">
                <a:latin typeface="Arial"/>
                <a:cs typeface="Arial"/>
              </a:rPr>
              <a:t>classes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70">
                <a:latin typeface="Arial"/>
                <a:cs typeface="Arial"/>
              </a:rPr>
              <a:t>such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ts val="2190"/>
              </a:lnSpc>
            </a:pPr>
            <a:r>
              <a:rPr dirty="0" sz="2000" spc="-10" i="1">
                <a:latin typeface="Times New Roman"/>
                <a:cs typeface="Times New Roman"/>
              </a:rPr>
              <a:t>Date</a:t>
            </a:r>
            <a:r>
              <a:rPr dirty="0" sz="2000" spc="-10" i="1">
                <a:latin typeface="Arial"/>
                <a:cs typeface="Arial"/>
              </a:rPr>
              <a:t>.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Let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|=n,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Date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spc="-125">
                <a:latin typeface="Arial"/>
                <a:cs typeface="Arial"/>
              </a:rPr>
              <a:t>splits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examples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n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  <a:p>
            <a:pPr lvl="1" marL="832485" indent="-286385">
              <a:lnSpc>
                <a:spcPts val="2070"/>
              </a:lnSpc>
              <a:buClr>
                <a:srgbClr val="FFCC00"/>
              </a:buClr>
              <a:buSzPct val="75000"/>
              <a:buFont typeface="Wingdings"/>
              <a:buChar char=""/>
              <a:tabLst>
                <a:tab pos="832485" algn="l"/>
              </a:tabLst>
            </a:pPr>
            <a:r>
              <a:rPr dirty="0" sz="1800" i="1">
                <a:latin typeface="Times New Roman"/>
                <a:cs typeface="Times New Roman"/>
              </a:rPr>
              <a:t>SplitInformation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Date</a:t>
            </a:r>
            <a:r>
              <a:rPr dirty="0" sz="1800">
                <a:latin typeface="Times New Roman"/>
                <a:cs typeface="Times New Roman"/>
              </a:rPr>
              <a:t>)=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−[(1/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4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 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)+…+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 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)]=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=</a:t>
            </a:r>
            <a:r>
              <a:rPr dirty="0" sz="1800" spc="-10" i="1">
                <a:latin typeface="Times New Roman"/>
                <a:cs typeface="Times New Roman"/>
              </a:rPr>
              <a:t>log</a:t>
            </a:r>
            <a:r>
              <a:rPr dirty="0" baseline="-20833" sz="1800" spc="-15">
                <a:latin typeface="Times New Roman"/>
                <a:cs typeface="Times New Roman"/>
              </a:rPr>
              <a:t>2</a:t>
            </a:r>
            <a:r>
              <a:rPr dirty="0" sz="1800" spc="-10" i="1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  <a:p>
            <a:pPr marL="433070" indent="-344170">
              <a:lnSpc>
                <a:spcPts val="2320"/>
              </a:lnSpc>
              <a:spcBef>
                <a:spcPts val="45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spc="-130">
                <a:latin typeface="Arial"/>
                <a:cs typeface="Arial"/>
              </a:rPr>
              <a:t>Compare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which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splits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two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even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classes:</a:t>
            </a:r>
            <a:endParaRPr sz="2000">
              <a:latin typeface="Arial"/>
              <a:cs typeface="Arial"/>
            </a:endParaRPr>
          </a:p>
          <a:p>
            <a:pPr lvl="1" marL="832485" indent="-286385">
              <a:lnSpc>
                <a:spcPts val="2080"/>
              </a:lnSpc>
              <a:buClr>
                <a:srgbClr val="FFCC00"/>
              </a:buClr>
              <a:buSzPct val="75000"/>
              <a:buFont typeface="Wingdings"/>
              <a:buChar char=""/>
              <a:tabLst>
                <a:tab pos="832485" algn="l"/>
              </a:tabLst>
            </a:pPr>
            <a:r>
              <a:rPr dirty="0" sz="1800" i="1">
                <a:latin typeface="Times New Roman"/>
                <a:cs typeface="Times New Roman"/>
              </a:rPr>
              <a:t>SplitInformation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)=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[(1/2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1/2)+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(1/2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1/2)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]=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[−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1/2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−1/2]=1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887723" y="2278379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079491" y="227837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 h="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436620" y="4079747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 h="0">
                <a:moveTo>
                  <a:pt x="0" y="0"/>
                </a:moveTo>
                <a:lnTo>
                  <a:pt x="2362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41" y="679526"/>
            <a:ext cx="4306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 b="0">
                <a:solidFill>
                  <a:srgbClr val="CC3300"/>
                </a:solidFill>
                <a:latin typeface="Arial"/>
                <a:cs typeface="Arial"/>
              </a:rPr>
              <a:t>Adjusting</a:t>
            </a:r>
            <a:r>
              <a:rPr dirty="0" sz="4800" spc="-185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15" b="0" i="1">
                <a:solidFill>
                  <a:srgbClr val="CC3300"/>
                </a:solidFill>
                <a:latin typeface="Arial"/>
                <a:cs typeface="Arial"/>
              </a:rPr>
              <a:t>gain-</a:t>
            </a:r>
            <a:r>
              <a:rPr dirty="0" sz="4800" spc="-375" b="0" i="1">
                <a:solidFill>
                  <a:srgbClr val="CC3300"/>
                </a:solidFill>
                <a:latin typeface="Arial"/>
                <a:cs typeface="Arial"/>
              </a:rPr>
              <a:t>ratio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6819" y="1923364"/>
            <a:ext cx="8047990" cy="375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065" indent="-456565">
              <a:lnSpc>
                <a:spcPts val="274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160">
                <a:latin typeface="Arial"/>
                <a:cs typeface="Arial"/>
              </a:rPr>
              <a:t>Problem: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SplitInformation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-210">
                <a:latin typeface="Arial"/>
                <a:cs typeface="Arial"/>
              </a:rPr>
              <a:t>can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zero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very </a:t>
            </a:r>
            <a:r>
              <a:rPr dirty="0" sz="2400" spc="-10">
                <a:latin typeface="Arial"/>
                <a:cs typeface="Arial"/>
              </a:rPr>
              <a:t>small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740"/>
              </a:lnSpc>
            </a:pPr>
            <a:r>
              <a:rPr dirty="0" sz="2400" spc="-225">
                <a:latin typeface="Arial"/>
                <a:cs typeface="Arial"/>
              </a:rPr>
              <a:t>when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|S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2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≈ </a:t>
            </a:r>
            <a:r>
              <a:rPr dirty="0" sz="2400" spc="-25" i="1">
                <a:latin typeface="Times New Roman"/>
                <a:cs typeface="Times New Roman"/>
              </a:rPr>
              <a:t>|S</a:t>
            </a:r>
            <a:r>
              <a:rPr dirty="0" sz="2400" spc="-19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</a:t>
            </a:r>
            <a:r>
              <a:rPr dirty="0" sz="2400" spc="10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80">
                <a:latin typeface="Arial"/>
                <a:cs typeface="Arial"/>
              </a:rPr>
              <a:t>some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value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520065" indent="-456565">
              <a:lnSpc>
                <a:spcPct val="100000"/>
              </a:lnSpc>
              <a:spcBef>
                <a:spcPts val="26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28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mitigate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this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effect,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following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0">
                <a:latin typeface="Arial"/>
                <a:cs typeface="Arial"/>
              </a:rPr>
              <a:t>heuristics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40">
                <a:latin typeface="Arial"/>
                <a:cs typeface="Arial"/>
              </a:rPr>
              <a:t>has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been</a:t>
            </a:r>
            <a:r>
              <a:rPr dirty="0" sz="2400" spc="-10">
                <a:latin typeface="Arial"/>
                <a:cs typeface="Arial"/>
              </a:rPr>
              <a:t> used:</a:t>
            </a:r>
            <a:endParaRPr sz="2400">
              <a:latin typeface="Arial"/>
              <a:cs typeface="Arial"/>
            </a:endParaRPr>
          </a:p>
          <a:p>
            <a:pPr lvl="1" marL="901700" indent="-381000">
              <a:lnSpc>
                <a:spcPct val="100000"/>
              </a:lnSpc>
              <a:spcBef>
                <a:spcPts val="280"/>
              </a:spcBef>
              <a:buClr>
                <a:srgbClr val="FFCC00"/>
              </a:buClr>
              <a:buSzPct val="75000"/>
              <a:buAutoNum type="arabicPeriod"/>
              <a:tabLst>
                <a:tab pos="901700" algn="l"/>
              </a:tabLst>
            </a:pPr>
            <a:r>
              <a:rPr dirty="0" sz="2000" spc="-165">
                <a:latin typeface="Arial"/>
                <a:cs typeface="Arial"/>
              </a:rPr>
              <a:t>compute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 spc="75" i="1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each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</a:t>
            </a:r>
            <a:endParaRPr sz="2000">
              <a:latin typeface="Arial"/>
              <a:cs typeface="Arial"/>
            </a:endParaRPr>
          </a:p>
          <a:p>
            <a:pPr lvl="1" marL="9017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AutoNum type="arabicPeriod"/>
              <a:tabLst>
                <a:tab pos="901700" algn="l"/>
              </a:tabLst>
            </a:pPr>
            <a:r>
              <a:rPr dirty="0" sz="2000">
                <a:latin typeface="Arial"/>
                <a:cs typeface="Arial"/>
              </a:rPr>
              <a:t>apply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 spc="5" i="1">
                <a:latin typeface="Times New Roman"/>
                <a:cs typeface="Times New Roman"/>
              </a:rPr>
              <a:t> </a:t>
            </a:r>
            <a:r>
              <a:rPr dirty="0" sz="2000" spc="-90">
                <a:latin typeface="Arial"/>
                <a:cs typeface="Arial"/>
              </a:rPr>
              <a:t>only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attributes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 spc="25" i="1">
                <a:latin typeface="Times New Roman"/>
                <a:cs typeface="Times New Roman"/>
              </a:rPr>
              <a:t> </a:t>
            </a:r>
            <a:r>
              <a:rPr dirty="0" sz="2000" spc="-80">
                <a:latin typeface="Arial"/>
                <a:cs typeface="Arial"/>
              </a:rPr>
              <a:t>above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  <a:p>
            <a:pPr marL="520065" indent="-456565">
              <a:lnSpc>
                <a:spcPct val="100000"/>
              </a:lnSpc>
              <a:spcBef>
                <a:spcPts val="2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85">
                <a:latin typeface="Arial"/>
                <a:cs typeface="Arial"/>
              </a:rPr>
              <a:t>Other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measures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have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been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proposed:</a:t>
            </a:r>
            <a:endParaRPr sz="2400">
              <a:latin typeface="Arial"/>
              <a:cs typeface="Arial"/>
            </a:endParaRPr>
          </a:p>
          <a:p>
            <a:pPr marL="901700" indent="-381000">
              <a:lnSpc>
                <a:spcPts val="228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  <a:tab pos="6757034" algn="l"/>
              </a:tabLst>
            </a:pPr>
            <a:r>
              <a:rPr dirty="0" sz="2000" spc="-175" i="1">
                <a:latin typeface="Arial"/>
                <a:cs typeface="Arial"/>
              </a:rPr>
              <a:t>Distance-</a:t>
            </a:r>
            <a:r>
              <a:rPr dirty="0" sz="2000" spc="-195" i="1">
                <a:latin typeface="Arial"/>
                <a:cs typeface="Arial"/>
              </a:rPr>
              <a:t>based</a:t>
            </a:r>
            <a:r>
              <a:rPr dirty="0" sz="2000" spc="25" i="1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metric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[Lopez-</a:t>
            </a:r>
            <a:r>
              <a:rPr dirty="0" sz="2000" spc="-200">
                <a:latin typeface="Arial"/>
                <a:cs typeface="Arial"/>
              </a:rPr>
              <a:t>De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Mantaras,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1991] </a:t>
            </a:r>
            <a:r>
              <a:rPr dirty="0" sz="2000" spc="-190">
                <a:latin typeface="Arial"/>
                <a:cs typeface="Arial"/>
              </a:rPr>
              <a:t>on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80">
                <a:latin typeface="Arial"/>
                <a:cs typeface="Arial"/>
              </a:rPr>
              <a:t>partitions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901700">
              <a:lnSpc>
                <a:spcPts val="2280"/>
              </a:lnSpc>
            </a:pP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901700" indent="-381000">
              <a:lnSpc>
                <a:spcPts val="228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</a:tabLst>
            </a:pPr>
            <a:r>
              <a:rPr dirty="0" sz="2000" spc="-250">
                <a:latin typeface="Arial"/>
                <a:cs typeface="Arial"/>
              </a:rPr>
              <a:t>Each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(induced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attribute)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85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evaluated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the</a:t>
            </a:r>
            <a:endParaRPr sz="2000">
              <a:latin typeface="Arial"/>
              <a:cs typeface="Arial"/>
            </a:endParaRPr>
          </a:p>
          <a:p>
            <a:pPr marL="901700">
              <a:lnSpc>
                <a:spcPts val="2280"/>
              </a:lnSpc>
            </a:pPr>
            <a:r>
              <a:rPr dirty="0" sz="2000" spc="-130">
                <a:latin typeface="Arial"/>
                <a:cs typeface="Arial"/>
              </a:rPr>
              <a:t>distance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perfectly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classifies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9017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</a:tabLst>
            </a:pP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partition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closest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the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0" i="1">
                <a:latin typeface="Arial"/>
                <a:cs typeface="Arial"/>
              </a:rPr>
              <a:t>ideal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chosen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" y="-289280"/>
            <a:ext cx="3282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30" b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dirty="0" sz="1200" spc="-140" b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dirty="0" baseline="-21412" sz="7200" spc="-5070" b="0">
                <a:solidFill>
                  <a:srgbClr val="CC3300"/>
                </a:solidFill>
                <a:latin typeface="Arial"/>
                <a:cs typeface="Arial"/>
              </a:rPr>
              <a:t>H</a:t>
            </a:r>
            <a:r>
              <a:rPr dirty="0" sz="1200" spc="-30" b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57248" y="-52374"/>
            <a:ext cx="68103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30">
                <a:solidFill>
                  <a:srgbClr val="CC3300"/>
                </a:solidFill>
                <a:latin typeface="Arial"/>
                <a:cs typeface="Arial"/>
              </a:rPr>
              <a:t>andling</a:t>
            </a:r>
            <a:r>
              <a:rPr dirty="0" sz="4800" spc="-18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75">
                <a:solidFill>
                  <a:srgbClr val="CC3300"/>
                </a:solidFill>
                <a:latin typeface="Arial"/>
                <a:cs typeface="Arial"/>
              </a:rPr>
              <a:t>attributes</a:t>
            </a:r>
            <a:r>
              <a:rPr dirty="0" sz="4800" spc="-225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90">
                <a:solidFill>
                  <a:srgbClr val="CC3300"/>
                </a:solidFill>
                <a:latin typeface="Arial"/>
                <a:cs typeface="Arial"/>
              </a:rPr>
              <a:t>with</a:t>
            </a:r>
            <a:r>
              <a:rPr dirty="0" sz="4800" spc="-204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80">
                <a:solidFill>
                  <a:srgbClr val="CC3300"/>
                </a:solidFill>
                <a:latin typeface="Arial"/>
                <a:cs typeface="Arial"/>
              </a:rPr>
              <a:t>different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6341" y="679526"/>
            <a:ext cx="11931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>
                <a:solidFill>
                  <a:srgbClr val="CC3300"/>
                </a:solidFill>
                <a:latin typeface="Arial"/>
                <a:cs typeface="Arial"/>
              </a:rPr>
              <a:t>costs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5693" y="1752346"/>
            <a:ext cx="7555230" cy="11233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69900" marR="5080" indent="-457200">
              <a:lnSpc>
                <a:spcPts val="2590"/>
              </a:lnSpc>
              <a:spcBef>
                <a:spcPts val="42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900" algn="l"/>
              </a:tabLst>
            </a:pPr>
            <a:r>
              <a:rPr dirty="0" sz="2400" spc="-210">
                <a:latin typeface="Arial"/>
                <a:cs typeface="Arial"/>
              </a:rPr>
              <a:t>Instance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attributes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may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have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an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associated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04">
                <a:latin typeface="Arial"/>
                <a:cs typeface="Arial"/>
              </a:rPr>
              <a:t>cost: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we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would </a:t>
            </a:r>
            <a:r>
              <a:rPr dirty="0" sz="2400" spc="-10">
                <a:latin typeface="Arial"/>
                <a:cs typeface="Arial"/>
              </a:rPr>
              <a:t>prefer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decision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trees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that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85">
                <a:latin typeface="Arial"/>
                <a:cs typeface="Arial"/>
              </a:rPr>
              <a:t>use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low-</a:t>
            </a:r>
            <a:r>
              <a:rPr dirty="0" sz="2400" spc="-225">
                <a:latin typeface="Arial"/>
                <a:cs typeface="Arial"/>
              </a:rPr>
              <a:t>cost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5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265" algn="l"/>
              </a:tabLst>
            </a:pPr>
            <a:r>
              <a:rPr dirty="0" sz="2400" spc="-145">
                <a:latin typeface="Arial"/>
                <a:cs typeface="Arial"/>
              </a:rPr>
              <a:t>ID3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can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modified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take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into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account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costs: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5693" y="2996565"/>
            <a:ext cx="2754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25">
                <a:solidFill>
                  <a:srgbClr val="009999"/>
                </a:solidFill>
                <a:latin typeface="Arial"/>
                <a:cs typeface="Arial"/>
              </a:rPr>
              <a:t>1.</a:t>
            </a:r>
            <a:r>
              <a:rPr dirty="0" sz="1800">
                <a:solidFill>
                  <a:srgbClr val="009999"/>
                </a:solidFill>
                <a:latin typeface="Arial"/>
                <a:cs typeface="Arial"/>
              </a:rPr>
              <a:t>	</a:t>
            </a:r>
            <a:r>
              <a:rPr dirty="0" sz="2400" spc="-254">
                <a:latin typeface="Arial"/>
                <a:cs typeface="Arial"/>
              </a:rPr>
              <a:t>Tan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and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10">
                <a:latin typeface="Arial"/>
                <a:cs typeface="Arial"/>
              </a:rPr>
              <a:t>Schlimmer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02152" y="2846832"/>
            <a:ext cx="1556385" cy="1056640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75"/>
              </a:spcBef>
            </a:pPr>
            <a:r>
              <a:rPr dirty="0" sz="2400" spc="-10">
                <a:latin typeface="Arial"/>
                <a:cs typeface="Arial"/>
              </a:rPr>
              <a:t>(1990)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180"/>
              </a:spcBef>
            </a:pPr>
            <a:r>
              <a:rPr dirty="0" sz="2400" i="1">
                <a:latin typeface="Times New Roman"/>
                <a:cs typeface="Times New Roman"/>
              </a:rPr>
              <a:t>Gain</a:t>
            </a:r>
            <a:r>
              <a:rPr dirty="0" baseline="24305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5693" y="3880224"/>
            <a:ext cx="4359275" cy="104457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30"/>
              </a:spcBef>
            </a:pPr>
            <a:r>
              <a:rPr dirty="0" sz="2400" i="1">
                <a:latin typeface="Times New Roman"/>
                <a:cs typeface="Times New Roman"/>
              </a:rPr>
              <a:t>Cost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469265" algn="l"/>
              </a:tabLst>
            </a:pPr>
            <a:r>
              <a:rPr dirty="0" sz="1800" spc="-25">
                <a:solidFill>
                  <a:srgbClr val="009999"/>
                </a:solidFill>
                <a:latin typeface="Arial"/>
                <a:cs typeface="Arial"/>
              </a:rPr>
              <a:t>2.</a:t>
            </a:r>
            <a:r>
              <a:rPr dirty="0" sz="1800">
                <a:solidFill>
                  <a:srgbClr val="009999"/>
                </a:solidFill>
                <a:latin typeface="Arial"/>
                <a:cs typeface="Arial"/>
              </a:rPr>
              <a:t>	</a:t>
            </a:r>
            <a:r>
              <a:rPr dirty="0" sz="2400" spc="-210">
                <a:latin typeface="Arial"/>
                <a:cs typeface="Arial"/>
              </a:rPr>
              <a:t>Nunez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(1988)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64408" y="4957317"/>
            <a:ext cx="1098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6203" sz="3600">
                <a:latin typeface="Times New Roman"/>
                <a:cs typeface="Times New Roman"/>
              </a:rPr>
              <a:t>2</a:t>
            </a:r>
            <a:r>
              <a:rPr dirty="0" sz="1600" i="1">
                <a:latin typeface="Times New Roman"/>
                <a:cs typeface="Times New Roman"/>
              </a:rPr>
              <a:t>Gain</a:t>
            </a:r>
            <a:r>
              <a:rPr dirty="0" sz="1600">
                <a:latin typeface="Times New Roman"/>
                <a:cs typeface="Times New Roman"/>
              </a:rPr>
              <a:t>(</a:t>
            </a:r>
            <a:r>
              <a:rPr dirty="0" sz="1600" i="1">
                <a:latin typeface="Times New Roman"/>
                <a:cs typeface="Times New Roman"/>
              </a:rPr>
              <a:t>S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25" i="1">
                <a:latin typeface="Times New Roman"/>
                <a:cs typeface="Times New Roman"/>
              </a:rPr>
              <a:t>A</a:t>
            </a:r>
            <a:r>
              <a:rPr dirty="0" sz="1600" spc="-25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14773" y="5048758"/>
            <a:ext cx="41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ymbol"/>
                <a:cs typeface="Symbol"/>
              </a:rPr>
              <a:t>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64408" y="5561177"/>
            <a:ext cx="1841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Cost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+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1)</a:t>
            </a:r>
            <a:r>
              <a:rPr dirty="0" baseline="24305" sz="2400" spc="-37" i="1">
                <a:latin typeface="Times New Roman"/>
                <a:cs typeface="Times New Roman"/>
              </a:rPr>
              <a:t>w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05171" y="5692241"/>
            <a:ext cx="1014094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i="1">
                <a:latin typeface="Times New Roman"/>
                <a:cs typeface="Times New Roman"/>
              </a:rPr>
              <a:t>w</a:t>
            </a:r>
            <a:r>
              <a:rPr dirty="0" sz="2100" spc="30" i="1">
                <a:latin typeface="Times New Roman"/>
                <a:cs typeface="Times New Roman"/>
              </a:rPr>
              <a:t> </a:t>
            </a:r>
            <a:r>
              <a:rPr dirty="0" baseline="3003" sz="2775">
                <a:latin typeface="Cambria Math"/>
                <a:cs typeface="Cambria Math"/>
              </a:rPr>
              <a:t>∈</a:t>
            </a:r>
            <a:r>
              <a:rPr dirty="0" baseline="3003" sz="2775" spc="217">
                <a:latin typeface="Cambria Math"/>
                <a:cs typeface="Cambria Math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[0,1]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348228" y="4006596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 h="0">
                <a:moveTo>
                  <a:pt x="0" y="0"/>
                </a:moveTo>
                <a:lnTo>
                  <a:pt x="18745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195827" y="5518403"/>
            <a:ext cx="1884045" cy="0"/>
          </a:xfrm>
          <a:custGeom>
            <a:avLst/>
            <a:gdLst/>
            <a:ahLst/>
            <a:cxnLst/>
            <a:rect l="l" t="t" r="r" b="b"/>
            <a:pathLst>
              <a:path w="1884045" h="0">
                <a:moveTo>
                  <a:pt x="0" y="0"/>
                </a:moveTo>
                <a:lnTo>
                  <a:pt x="18836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882645" y="3885057"/>
            <a:ext cx="3455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Dr.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Md.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Aminul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Haque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Akhand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2738" y="2642743"/>
            <a:ext cx="75653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Ensembles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32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Diverse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Neural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Networks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6939" y="1707337"/>
            <a:ext cx="5213350" cy="2922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dirty="0" sz="2000" spc="-1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Background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Candidate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Methods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Experimental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Studies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Motivation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better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Outline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 spc="-10"/>
              <a:t>Presentation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41560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Artificial</a:t>
            </a:r>
            <a:r>
              <a:rPr dirty="0" spc="-100"/>
              <a:t> </a:t>
            </a:r>
            <a:r>
              <a:rPr dirty="0"/>
              <a:t>Neural</a:t>
            </a:r>
            <a:r>
              <a:rPr dirty="0" spc="-85"/>
              <a:t> </a:t>
            </a:r>
            <a:r>
              <a:rPr dirty="0" spc="-10"/>
              <a:t>Network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07340" y="1606676"/>
            <a:ext cx="5175250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According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409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Haykin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1800" spc="40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4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dirty="0" sz="1800">
                <a:latin typeface="Arial"/>
                <a:cs typeface="Arial"/>
              </a:rPr>
              <a:t>(NN)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collection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simple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processing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units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ability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store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experimental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knowledge.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38133" y="2860624"/>
            <a:ext cx="6902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Neuron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323201" y="943102"/>
            <a:ext cx="577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663" y="1220724"/>
            <a:ext cx="2569844" cy="307390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678804" y="2327529"/>
            <a:ext cx="8020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Synaptic weight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53403" y="4171567"/>
            <a:ext cx="2457450" cy="72644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109345">
              <a:lnSpc>
                <a:spcPct val="100000"/>
              </a:lnSpc>
              <a:spcBef>
                <a:spcPts val="775"/>
              </a:spcBef>
            </a:pPr>
            <a:r>
              <a:rPr dirty="0" sz="1600" spc="-10">
                <a:latin typeface="Arial"/>
                <a:cs typeface="Arial"/>
              </a:rPr>
              <a:t>Outputs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Artificial</a:t>
            </a:r>
            <a:r>
              <a:rPr dirty="0" sz="1800" spc="-4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Neural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73267" y="1202436"/>
            <a:ext cx="1905" cy="3808729"/>
          </a:xfrm>
          <a:custGeom>
            <a:avLst/>
            <a:gdLst/>
            <a:ahLst/>
            <a:cxnLst/>
            <a:rect l="l" t="t" r="r" b="b"/>
            <a:pathLst>
              <a:path w="1904" h="3808729">
                <a:moveTo>
                  <a:pt x="1651" y="0"/>
                </a:moveTo>
                <a:lnTo>
                  <a:pt x="0" y="380834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07340" y="5137759"/>
            <a:ext cx="8376284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Functionality</a:t>
            </a:r>
            <a:r>
              <a:rPr dirty="0" sz="1800" spc="2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depends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synaptic</a:t>
            </a:r>
            <a:r>
              <a:rPr dirty="0" sz="18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values</a:t>
            </a:r>
            <a:r>
              <a:rPr dirty="0" sz="1800" spc="2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aim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2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8600" y="6172200"/>
            <a:ext cx="8763000" cy="46228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11811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have been</a:t>
            </a:r>
            <a:r>
              <a:rPr dirty="0" sz="1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successfully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applied</a:t>
            </a:r>
            <a:r>
              <a:rPr dirty="0" sz="16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task;</a:t>
            </a:r>
            <a:r>
              <a:rPr dirty="0" sz="16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performs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well.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1140" y="2849702"/>
            <a:ext cx="5193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NN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resembles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human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brain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two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respects: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0011" y="3284601"/>
            <a:ext cx="5135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125" marR="5080" indent="-226060">
              <a:lnSpc>
                <a:spcPct val="100000"/>
              </a:lnSpc>
              <a:spcBef>
                <a:spcPts val="100"/>
              </a:spcBef>
              <a:tabLst>
                <a:tab pos="1557655" algn="l"/>
                <a:tab pos="1621790" algn="l"/>
                <a:tab pos="1913255" algn="l"/>
                <a:tab pos="2976880" algn="l"/>
                <a:tab pos="3409950" algn="l"/>
                <a:tab pos="3726815" algn="l"/>
                <a:tab pos="4244975" algn="l"/>
                <a:tab pos="4893310" algn="l"/>
              </a:tabLst>
            </a:pP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1.</a:t>
            </a:r>
            <a:r>
              <a:rPr dirty="0" sz="1800" spc="-2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acquired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by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50" i="1">
                <a:latin typeface="Arial"/>
                <a:cs typeface="Arial"/>
              </a:rPr>
              <a:t>a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NN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0" i="1">
                <a:latin typeface="Arial"/>
                <a:cs typeface="Arial"/>
              </a:rPr>
              <a:t>from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its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environment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dirty="0" sz="1800" i="1">
                <a:latin typeface="Arial"/>
                <a:cs typeface="Arial"/>
              </a:rPr>
              <a:t>through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1800" spc="-10" i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80103" y="3970401"/>
            <a:ext cx="1102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0"/>
              </a:spcBef>
              <a:tabLst>
                <a:tab pos="771525" algn="l"/>
                <a:tab pos="848994" algn="l"/>
              </a:tabLst>
            </a:pPr>
            <a:r>
              <a:rPr dirty="0" sz="1800" spc="-10" i="1">
                <a:latin typeface="Arial"/>
                <a:cs typeface="Arial"/>
              </a:rPr>
              <a:t>known</a:t>
            </a:r>
            <a:r>
              <a:rPr dirty="0" sz="1800" i="1">
                <a:latin typeface="Arial"/>
                <a:cs typeface="Arial"/>
              </a:rPr>
              <a:t>		</a:t>
            </a:r>
            <a:r>
              <a:rPr dirty="0" sz="1800" spc="-25" i="1">
                <a:latin typeface="Arial"/>
                <a:cs typeface="Arial"/>
              </a:rPr>
              <a:t>as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store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0011" y="3970401"/>
            <a:ext cx="387857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38125" marR="5080" indent="-226060">
              <a:lnSpc>
                <a:spcPct val="100000"/>
              </a:lnSpc>
              <a:spcBef>
                <a:spcPts val="100"/>
              </a:spcBef>
            </a:pPr>
            <a:r>
              <a:rPr dirty="0" sz="1800" spc="-110" i="1">
                <a:latin typeface="Arial"/>
                <a:cs typeface="Arial"/>
              </a:rPr>
              <a:t>2.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Interneuron</a:t>
            </a:r>
            <a:r>
              <a:rPr dirty="0" sz="1800" spc="140" i="1">
                <a:latin typeface="Arial"/>
                <a:cs typeface="Arial"/>
              </a:rPr>
              <a:t> 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connection</a:t>
            </a:r>
            <a:r>
              <a:rPr dirty="0" sz="1800" spc="235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strengths</a:t>
            </a:r>
            <a:r>
              <a:rPr dirty="0" sz="1800" spc="-10" i="1">
                <a:latin typeface="Arial"/>
                <a:cs typeface="Arial"/>
              </a:rPr>
              <a:t>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synaptic</a:t>
            </a:r>
            <a:r>
              <a:rPr dirty="0" sz="1800" spc="385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800" i="1">
                <a:latin typeface="Arial"/>
                <a:cs typeface="Arial"/>
              </a:rPr>
              <a:t>,</a:t>
            </a:r>
            <a:r>
              <a:rPr dirty="0" sz="1800" spc="395" i="1">
                <a:latin typeface="Arial"/>
                <a:cs typeface="Arial"/>
              </a:rPr>
              <a:t>  </a:t>
            </a:r>
            <a:r>
              <a:rPr dirty="0" sz="1800" i="1">
                <a:latin typeface="Arial"/>
                <a:cs typeface="Arial"/>
              </a:rPr>
              <a:t>are</a:t>
            </a:r>
            <a:r>
              <a:rPr dirty="0" sz="1800" spc="390" i="1">
                <a:latin typeface="Arial"/>
                <a:cs typeface="Arial"/>
              </a:rPr>
              <a:t>  </a:t>
            </a:r>
            <a:r>
              <a:rPr dirty="0" sz="1800" i="1">
                <a:latin typeface="Arial"/>
                <a:cs typeface="Arial"/>
              </a:rPr>
              <a:t>used</a:t>
            </a:r>
            <a:r>
              <a:rPr dirty="0" sz="1800" spc="390" i="1">
                <a:latin typeface="Arial"/>
                <a:cs typeface="Arial"/>
              </a:rPr>
              <a:t>  </a:t>
            </a:r>
            <a:r>
              <a:rPr dirty="0" sz="1800" spc="-25" i="1">
                <a:latin typeface="Arial"/>
                <a:cs typeface="Arial"/>
              </a:rPr>
              <a:t>to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dirty="0" sz="1800" spc="-10" i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4831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NNs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85"/>
              <a:t> </a:t>
            </a:r>
            <a:r>
              <a:rPr dirty="0"/>
              <a:t>Classification</a:t>
            </a:r>
            <a:r>
              <a:rPr dirty="0" spc="-80"/>
              <a:t> </a:t>
            </a:r>
            <a:r>
              <a:rPr dirty="0" spc="-10"/>
              <a:t>Tasks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4540" y="1273302"/>
            <a:ext cx="6930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2880">
              <a:lnSpc>
                <a:spcPct val="100000"/>
              </a:lnSpc>
              <a:spcBef>
                <a:spcPts val="95"/>
              </a:spcBef>
              <a:buSzPct val="93750"/>
              <a:buFont typeface="Wingdings"/>
              <a:buChar char=""/>
              <a:tabLst>
                <a:tab pos="193675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16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6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frequently</a:t>
            </a:r>
            <a:r>
              <a:rPr dirty="0" sz="16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encountered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decision</a:t>
            </a:r>
            <a:r>
              <a:rPr dirty="0" sz="16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making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90600" y="5026152"/>
            <a:ext cx="6530340" cy="1222375"/>
            <a:chOff x="990600" y="5026152"/>
            <a:chExt cx="6530340" cy="1222375"/>
          </a:xfrm>
        </p:grpSpPr>
        <p:sp>
          <p:nvSpPr>
            <p:cNvPr id="5" name="object 5" descr=""/>
            <p:cNvSpPr/>
            <p:nvPr/>
          </p:nvSpPr>
          <p:spPr>
            <a:xfrm>
              <a:off x="995172" y="5558028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343027" y="0"/>
                  </a:moveTo>
                  <a:lnTo>
                    <a:pt x="0" y="342900"/>
                  </a:lnTo>
                  <a:lnTo>
                    <a:pt x="343027" y="685800"/>
                  </a:lnTo>
                  <a:lnTo>
                    <a:pt x="343027" y="514350"/>
                  </a:lnTo>
                  <a:lnTo>
                    <a:pt x="6477000" y="514350"/>
                  </a:lnTo>
                  <a:lnTo>
                    <a:pt x="6477000" y="171450"/>
                  </a:lnTo>
                  <a:lnTo>
                    <a:pt x="343027" y="171450"/>
                  </a:lnTo>
                  <a:lnTo>
                    <a:pt x="3430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95172" y="5558028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0" y="342900"/>
                  </a:moveTo>
                  <a:lnTo>
                    <a:pt x="343027" y="0"/>
                  </a:lnTo>
                  <a:lnTo>
                    <a:pt x="343027" y="171450"/>
                  </a:lnTo>
                  <a:lnTo>
                    <a:pt x="6477000" y="171450"/>
                  </a:lnTo>
                  <a:lnTo>
                    <a:pt x="6477000" y="514350"/>
                  </a:lnTo>
                  <a:lnTo>
                    <a:pt x="343027" y="514350"/>
                  </a:lnTo>
                  <a:lnTo>
                    <a:pt x="343027" y="68580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39367" y="5030724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6172327" y="0"/>
                  </a:moveTo>
                  <a:lnTo>
                    <a:pt x="6172327" y="15240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6172327" y="457200"/>
                  </a:lnTo>
                  <a:lnTo>
                    <a:pt x="6172327" y="609600"/>
                  </a:lnTo>
                  <a:lnTo>
                    <a:pt x="6477000" y="304800"/>
                  </a:lnTo>
                  <a:lnTo>
                    <a:pt x="61723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9367" y="5030724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0" y="152400"/>
                  </a:moveTo>
                  <a:lnTo>
                    <a:pt x="6172327" y="152400"/>
                  </a:lnTo>
                  <a:lnTo>
                    <a:pt x="6172327" y="0"/>
                  </a:lnTo>
                  <a:lnTo>
                    <a:pt x="6477000" y="304800"/>
                  </a:lnTo>
                  <a:lnTo>
                    <a:pt x="6172327" y="609600"/>
                  </a:lnTo>
                  <a:lnTo>
                    <a:pt x="6172327" y="457200"/>
                  </a:lnTo>
                  <a:lnTo>
                    <a:pt x="0" y="4572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35940" y="1409193"/>
            <a:ext cx="7157084" cy="130492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414655">
              <a:lnSpc>
                <a:spcPct val="100000"/>
              </a:lnSpc>
              <a:spcBef>
                <a:spcPts val="944"/>
              </a:spcBef>
            </a:pPr>
            <a:r>
              <a:rPr dirty="0" sz="1600">
                <a:latin typeface="Arial"/>
                <a:cs typeface="Arial"/>
              </a:rPr>
              <a:t>tasks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activity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474980" marR="5080" indent="-234315">
              <a:lnSpc>
                <a:spcPct val="100000"/>
              </a:lnSpc>
              <a:spcBef>
                <a:spcPts val="840"/>
              </a:spcBef>
              <a:buFont typeface="Wingdings"/>
              <a:buChar char=""/>
              <a:tabLst>
                <a:tab pos="476250" algn="l"/>
              </a:tabLst>
            </a:pP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occurs</a:t>
            </a:r>
            <a:r>
              <a:rPr dirty="0" sz="16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object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needs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assigned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group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observed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attributes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related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object.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Back-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Propagation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(BP)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845564" y="2743200"/>
            <a:ext cx="3520440" cy="2125980"/>
            <a:chOff x="1845564" y="2743200"/>
            <a:chExt cx="3520440" cy="2125980"/>
          </a:xfrm>
        </p:grpSpPr>
        <p:sp>
          <p:nvSpPr>
            <p:cNvPr id="11" name="object 11" descr=""/>
            <p:cNvSpPr/>
            <p:nvPr/>
          </p:nvSpPr>
          <p:spPr>
            <a:xfrm>
              <a:off x="5088636" y="3087242"/>
              <a:ext cx="277495" cy="1555115"/>
            </a:xfrm>
            <a:custGeom>
              <a:avLst/>
              <a:gdLst/>
              <a:ahLst/>
              <a:cxnLst/>
              <a:rect l="l" t="t" r="r" b="b"/>
              <a:pathLst>
                <a:path w="277495" h="1555114">
                  <a:moveTo>
                    <a:pt x="254596" y="44450"/>
                  </a:moveTo>
                  <a:lnTo>
                    <a:pt x="203200" y="44450"/>
                  </a:lnTo>
                  <a:lnTo>
                    <a:pt x="190449" y="44450"/>
                  </a:lnTo>
                  <a:lnTo>
                    <a:pt x="190246" y="76200"/>
                  </a:lnTo>
                  <a:lnTo>
                    <a:pt x="254596" y="44450"/>
                  </a:lnTo>
                  <a:close/>
                </a:path>
                <a:path w="277495" h="1555114">
                  <a:moveTo>
                    <a:pt x="266700" y="38481"/>
                  </a:moveTo>
                  <a:lnTo>
                    <a:pt x="190754" y="0"/>
                  </a:lnTo>
                  <a:lnTo>
                    <a:pt x="190538" y="31686"/>
                  </a:lnTo>
                  <a:lnTo>
                    <a:pt x="0" y="30607"/>
                  </a:lnTo>
                  <a:lnTo>
                    <a:pt x="0" y="43307"/>
                  </a:lnTo>
                  <a:lnTo>
                    <a:pt x="190449" y="44386"/>
                  </a:lnTo>
                  <a:lnTo>
                    <a:pt x="203200" y="44450"/>
                  </a:lnTo>
                  <a:lnTo>
                    <a:pt x="254736" y="44386"/>
                  </a:lnTo>
                  <a:lnTo>
                    <a:pt x="266700" y="38481"/>
                  </a:lnTo>
                  <a:close/>
                </a:path>
                <a:path w="277495" h="1555114">
                  <a:moveTo>
                    <a:pt x="277368" y="1516761"/>
                  </a:moveTo>
                  <a:lnTo>
                    <a:pt x="264668" y="1510411"/>
                  </a:lnTo>
                  <a:lnTo>
                    <a:pt x="201168" y="1478661"/>
                  </a:lnTo>
                  <a:lnTo>
                    <a:pt x="201168" y="1510411"/>
                  </a:lnTo>
                  <a:lnTo>
                    <a:pt x="10668" y="1510411"/>
                  </a:lnTo>
                  <a:lnTo>
                    <a:pt x="10668" y="1523111"/>
                  </a:lnTo>
                  <a:lnTo>
                    <a:pt x="201168" y="1523111"/>
                  </a:lnTo>
                  <a:lnTo>
                    <a:pt x="201168" y="1554861"/>
                  </a:lnTo>
                  <a:lnTo>
                    <a:pt x="264668" y="1523111"/>
                  </a:lnTo>
                  <a:lnTo>
                    <a:pt x="277368" y="1516761"/>
                  </a:lnTo>
                  <a:close/>
                </a:path>
                <a:path w="277495" h="1555114">
                  <a:moveTo>
                    <a:pt x="277368" y="602361"/>
                  </a:moveTo>
                  <a:lnTo>
                    <a:pt x="264668" y="596011"/>
                  </a:lnTo>
                  <a:lnTo>
                    <a:pt x="201168" y="564261"/>
                  </a:lnTo>
                  <a:lnTo>
                    <a:pt x="201168" y="596011"/>
                  </a:lnTo>
                  <a:lnTo>
                    <a:pt x="10668" y="596011"/>
                  </a:lnTo>
                  <a:lnTo>
                    <a:pt x="10668" y="608711"/>
                  </a:lnTo>
                  <a:lnTo>
                    <a:pt x="201168" y="608711"/>
                  </a:lnTo>
                  <a:lnTo>
                    <a:pt x="201168" y="640461"/>
                  </a:lnTo>
                  <a:lnTo>
                    <a:pt x="264668" y="608711"/>
                  </a:lnTo>
                  <a:lnTo>
                    <a:pt x="277368" y="602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44" y="3005327"/>
              <a:ext cx="243840" cy="24384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68" y="3564636"/>
              <a:ext cx="243840" cy="24231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5368" y="4479035"/>
              <a:ext cx="243840" cy="2438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0036" y="2994659"/>
              <a:ext cx="243840" cy="2438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3084" y="3572255"/>
              <a:ext cx="243840" cy="24384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0036" y="4483607"/>
              <a:ext cx="243840" cy="24383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023110" y="2791840"/>
              <a:ext cx="2919730" cy="2032000"/>
            </a:xfrm>
            <a:custGeom>
              <a:avLst/>
              <a:gdLst/>
              <a:ahLst/>
              <a:cxnLst/>
              <a:rect l="l" t="t" r="r" b="b"/>
              <a:pathLst>
                <a:path w="2919729" h="2032000">
                  <a:moveTo>
                    <a:pt x="1354074" y="1710055"/>
                  </a:moveTo>
                  <a:lnTo>
                    <a:pt x="1344688" y="1664081"/>
                  </a:lnTo>
                  <a:lnTo>
                    <a:pt x="1337056" y="1626616"/>
                  </a:lnTo>
                  <a:lnTo>
                    <a:pt x="1312062" y="1646212"/>
                  </a:lnTo>
                  <a:lnTo>
                    <a:pt x="1012621" y="1264627"/>
                  </a:lnTo>
                  <a:lnTo>
                    <a:pt x="1295844" y="1048105"/>
                  </a:lnTo>
                  <a:lnTo>
                    <a:pt x="1315212" y="1073404"/>
                  </a:lnTo>
                  <a:lnTo>
                    <a:pt x="1336192" y="1030351"/>
                  </a:lnTo>
                  <a:lnTo>
                    <a:pt x="1352550" y="996823"/>
                  </a:lnTo>
                  <a:lnTo>
                    <a:pt x="1268844" y="1012825"/>
                  </a:lnTo>
                  <a:lnTo>
                    <a:pt x="1288135" y="1038034"/>
                  </a:lnTo>
                  <a:lnTo>
                    <a:pt x="1004798" y="1254645"/>
                  </a:lnTo>
                  <a:lnTo>
                    <a:pt x="994664" y="1241729"/>
                  </a:lnTo>
                  <a:lnTo>
                    <a:pt x="994664" y="1262380"/>
                  </a:lnTo>
                  <a:lnTo>
                    <a:pt x="706247" y="1482864"/>
                  </a:lnTo>
                  <a:lnTo>
                    <a:pt x="695198" y="1476883"/>
                  </a:lnTo>
                  <a:lnTo>
                    <a:pt x="695198" y="1491322"/>
                  </a:lnTo>
                  <a:lnTo>
                    <a:pt x="31508" y="1998687"/>
                  </a:lnTo>
                  <a:lnTo>
                    <a:pt x="536714" y="1405394"/>
                  </a:lnTo>
                  <a:lnTo>
                    <a:pt x="695198" y="1491322"/>
                  </a:lnTo>
                  <a:lnTo>
                    <a:pt x="695198" y="1476883"/>
                  </a:lnTo>
                  <a:lnTo>
                    <a:pt x="545134" y="1395501"/>
                  </a:lnTo>
                  <a:lnTo>
                    <a:pt x="833462" y="1056906"/>
                  </a:lnTo>
                  <a:lnTo>
                    <a:pt x="994664" y="1262380"/>
                  </a:lnTo>
                  <a:lnTo>
                    <a:pt x="994664" y="1241729"/>
                  </a:lnTo>
                  <a:lnTo>
                    <a:pt x="841883" y="1047013"/>
                  </a:lnTo>
                  <a:lnTo>
                    <a:pt x="869492" y="1014590"/>
                  </a:lnTo>
                  <a:lnTo>
                    <a:pt x="1245692" y="966927"/>
                  </a:lnTo>
                  <a:lnTo>
                    <a:pt x="1249680" y="998474"/>
                  </a:lnTo>
                  <a:lnTo>
                    <a:pt x="1318069" y="952754"/>
                  </a:lnTo>
                  <a:lnTo>
                    <a:pt x="1320546" y="951103"/>
                  </a:lnTo>
                  <a:lnTo>
                    <a:pt x="1240155" y="922909"/>
                  </a:lnTo>
                  <a:lnTo>
                    <a:pt x="1244117" y="954366"/>
                  </a:lnTo>
                  <a:lnTo>
                    <a:pt x="881710" y="1000252"/>
                  </a:lnTo>
                  <a:lnTo>
                    <a:pt x="1028014" y="828433"/>
                  </a:lnTo>
                  <a:lnTo>
                    <a:pt x="1226845" y="879017"/>
                  </a:lnTo>
                  <a:lnTo>
                    <a:pt x="1219073" y="909828"/>
                  </a:lnTo>
                  <a:lnTo>
                    <a:pt x="1302245" y="891667"/>
                  </a:lnTo>
                  <a:lnTo>
                    <a:pt x="1291234" y="882142"/>
                  </a:lnTo>
                  <a:lnTo>
                    <a:pt x="1237742" y="835914"/>
                  </a:lnTo>
                  <a:lnTo>
                    <a:pt x="1229969" y="866686"/>
                  </a:lnTo>
                  <a:lnTo>
                    <a:pt x="1037183" y="817664"/>
                  </a:lnTo>
                  <a:lnTo>
                    <a:pt x="1128560" y="710349"/>
                  </a:lnTo>
                  <a:lnTo>
                    <a:pt x="1252601" y="788009"/>
                  </a:lnTo>
                  <a:lnTo>
                    <a:pt x="1235710" y="814959"/>
                  </a:lnTo>
                  <a:lnTo>
                    <a:pt x="1320546" y="823087"/>
                  </a:lnTo>
                  <a:lnTo>
                    <a:pt x="1303286" y="794778"/>
                  </a:lnTo>
                  <a:lnTo>
                    <a:pt x="1276223" y="750328"/>
                  </a:lnTo>
                  <a:lnTo>
                    <a:pt x="1259344" y="777240"/>
                  </a:lnTo>
                  <a:lnTo>
                    <a:pt x="1136891" y="700570"/>
                  </a:lnTo>
                  <a:lnTo>
                    <a:pt x="1307998" y="499630"/>
                  </a:lnTo>
                  <a:lnTo>
                    <a:pt x="1332103" y="520192"/>
                  </a:lnTo>
                  <a:lnTo>
                    <a:pt x="1341615" y="481711"/>
                  </a:lnTo>
                  <a:lnTo>
                    <a:pt x="1352550" y="437515"/>
                  </a:lnTo>
                  <a:lnTo>
                    <a:pt x="1274191" y="470789"/>
                  </a:lnTo>
                  <a:lnTo>
                    <a:pt x="1298333" y="491388"/>
                  </a:lnTo>
                  <a:lnTo>
                    <a:pt x="1126020" y="693762"/>
                  </a:lnTo>
                  <a:lnTo>
                    <a:pt x="1117688" y="688555"/>
                  </a:lnTo>
                  <a:lnTo>
                    <a:pt x="1117688" y="703541"/>
                  </a:lnTo>
                  <a:lnTo>
                    <a:pt x="1023493" y="814184"/>
                  </a:lnTo>
                  <a:lnTo>
                    <a:pt x="1014323" y="811860"/>
                  </a:lnTo>
                  <a:lnTo>
                    <a:pt x="1014323" y="824953"/>
                  </a:lnTo>
                  <a:lnTo>
                    <a:pt x="863053" y="1002614"/>
                  </a:lnTo>
                  <a:lnTo>
                    <a:pt x="850836" y="1004163"/>
                  </a:lnTo>
                  <a:lnTo>
                    <a:pt x="850836" y="1016952"/>
                  </a:lnTo>
                  <a:lnTo>
                    <a:pt x="833907" y="1036840"/>
                  </a:lnTo>
                  <a:lnTo>
                    <a:pt x="825487" y="1026109"/>
                  </a:lnTo>
                  <a:lnTo>
                    <a:pt x="825487" y="1046734"/>
                  </a:lnTo>
                  <a:lnTo>
                    <a:pt x="533768" y="1389341"/>
                  </a:lnTo>
                  <a:lnTo>
                    <a:pt x="37096" y="1120038"/>
                  </a:lnTo>
                  <a:lnTo>
                    <a:pt x="806538" y="1022565"/>
                  </a:lnTo>
                  <a:lnTo>
                    <a:pt x="825487" y="1046734"/>
                  </a:lnTo>
                  <a:lnTo>
                    <a:pt x="825487" y="1026109"/>
                  </a:lnTo>
                  <a:lnTo>
                    <a:pt x="821245" y="1020699"/>
                  </a:lnTo>
                  <a:lnTo>
                    <a:pt x="850836" y="1016952"/>
                  </a:lnTo>
                  <a:lnTo>
                    <a:pt x="850836" y="1004163"/>
                  </a:lnTo>
                  <a:lnTo>
                    <a:pt x="812101" y="1009053"/>
                  </a:lnTo>
                  <a:lnTo>
                    <a:pt x="797394" y="990320"/>
                  </a:lnTo>
                  <a:lnTo>
                    <a:pt x="797394" y="1010920"/>
                  </a:lnTo>
                  <a:lnTo>
                    <a:pt x="28854" y="1108202"/>
                  </a:lnTo>
                  <a:lnTo>
                    <a:pt x="620890" y="785964"/>
                  </a:lnTo>
                  <a:lnTo>
                    <a:pt x="797394" y="1010920"/>
                  </a:lnTo>
                  <a:lnTo>
                    <a:pt x="797394" y="990320"/>
                  </a:lnTo>
                  <a:lnTo>
                    <a:pt x="632206" y="779805"/>
                  </a:lnTo>
                  <a:lnTo>
                    <a:pt x="697407" y="744308"/>
                  </a:lnTo>
                  <a:lnTo>
                    <a:pt x="1014323" y="824953"/>
                  </a:lnTo>
                  <a:lnTo>
                    <a:pt x="1014323" y="811860"/>
                  </a:lnTo>
                  <a:lnTo>
                    <a:pt x="713765" y="735406"/>
                  </a:lnTo>
                  <a:lnTo>
                    <a:pt x="957072" y="602983"/>
                  </a:lnTo>
                  <a:lnTo>
                    <a:pt x="1117688" y="703541"/>
                  </a:lnTo>
                  <a:lnTo>
                    <a:pt x="1117688" y="688555"/>
                  </a:lnTo>
                  <a:lnTo>
                    <a:pt x="969886" y="596011"/>
                  </a:lnTo>
                  <a:lnTo>
                    <a:pt x="1256665" y="439915"/>
                  </a:lnTo>
                  <a:lnTo>
                    <a:pt x="1271778" y="467741"/>
                  </a:lnTo>
                  <a:lnTo>
                    <a:pt x="1303248" y="422656"/>
                  </a:lnTo>
                  <a:lnTo>
                    <a:pt x="1320546" y="397891"/>
                  </a:lnTo>
                  <a:lnTo>
                    <a:pt x="1235443" y="400812"/>
                  </a:lnTo>
                  <a:lnTo>
                    <a:pt x="1250594" y="428726"/>
                  </a:lnTo>
                  <a:lnTo>
                    <a:pt x="957503" y="588251"/>
                  </a:lnTo>
                  <a:lnTo>
                    <a:pt x="944689" y="580237"/>
                  </a:lnTo>
                  <a:lnTo>
                    <a:pt x="944689" y="595223"/>
                  </a:lnTo>
                  <a:lnTo>
                    <a:pt x="695617" y="730796"/>
                  </a:lnTo>
                  <a:lnTo>
                    <a:pt x="679259" y="726643"/>
                  </a:lnTo>
                  <a:lnTo>
                    <a:pt x="679259" y="739698"/>
                  </a:lnTo>
                  <a:lnTo>
                    <a:pt x="624243" y="769645"/>
                  </a:lnTo>
                  <a:lnTo>
                    <a:pt x="581152" y="714717"/>
                  </a:lnTo>
                  <a:lnTo>
                    <a:pt x="679259" y="739698"/>
                  </a:lnTo>
                  <a:lnTo>
                    <a:pt x="679259" y="726643"/>
                  </a:lnTo>
                  <a:lnTo>
                    <a:pt x="568375" y="698423"/>
                  </a:lnTo>
                  <a:lnTo>
                    <a:pt x="45694" y="32308"/>
                  </a:lnTo>
                  <a:lnTo>
                    <a:pt x="944689" y="595223"/>
                  </a:lnTo>
                  <a:lnTo>
                    <a:pt x="944689" y="580237"/>
                  </a:lnTo>
                  <a:lnTo>
                    <a:pt x="49377" y="19646"/>
                  </a:lnTo>
                  <a:lnTo>
                    <a:pt x="1238605" y="266687"/>
                  </a:lnTo>
                  <a:lnTo>
                    <a:pt x="1232154" y="297815"/>
                  </a:lnTo>
                  <a:lnTo>
                    <a:pt x="1314450" y="275971"/>
                  </a:lnTo>
                  <a:lnTo>
                    <a:pt x="1305928" y="269240"/>
                  </a:lnTo>
                  <a:lnTo>
                    <a:pt x="1247648" y="223139"/>
                  </a:lnTo>
                  <a:lnTo>
                    <a:pt x="1241196" y="254215"/>
                  </a:lnTo>
                  <a:lnTo>
                    <a:pt x="20955" y="774"/>
                  </a:lnTo>
                  <a:lnTo>
                    <a:pt x="17272" y="0"/>
                  </a:lnTo>
                  <a:lnTo>
                    <a:pt x="16370" y="4406"/>
                  </a:lnTo>
                  <a:lnTo>
                    <a:pt x="11049" y="8636"/>
                  </a:lnTo>
                  <a:lnTo>
                    <a:pt x="12915" y="11023"/>
                  </a:lnTo>
                  <a:lnTo>
                    <a:pt x="12573" y="11557"/>
                  </a:lnTo>
                  <a:lnTo>
                    <a:pt x="14071" y="12509"/>
                  </a:lnTo>
                  <a:lnTo>
                    <a:pt x="548208" y="693305"/>
                  </a:lnTo>
                  <a:lnTo>
                    <a:pt x="9906" y="556387"/>
                  </a:lnTo>
                  <a:lnTo>
                    <a:pt x="6858" y="568579"/>
                  </a:lnTo>
                  <a:lnTo>
                    <a:pt x="560984" y="709587"/>
                  </a:lnTo>
                  <a:lnTo>
                    <a:pt x="612927" y="775804"/>
                  </a:lnTo>
                  <a:lnTo>
                    <a:pt x="9906" y="1104011"/>
                  </a:lnTo>
                  <a:lnTo>
                    <a:pt x="13258" y="1110170"/>
                  </a:lnTo>
                  <a:lnTo>
                    <a:pt x="7620" y="1110869"/>
                  </a:lnTo>
                  <a:lnTo>
                    <a:pt x="9144" y="1123569"/>
                  </a:lnTo>
                  <a:lnTo>
                    <a:pt x="15455" y="1122781"/>
                  </a:lnTo>
                  <a:lnTo>
                    <a:pt x="525348" y="1399222"/>
                  </a:lnTo>
                  <a:lnTo>
                    <a:pt x="2032" y="2013839"/>
                  </a:lnTo>
                  <a:lnTo>
                    <a:pt x="6616" y="2017712"/>
                  </a:lnTo>
                  <a:lnTo>
                    <a:pt x="5549" y="2018538"/>
                  </a:lnTo>
                  <a:lnTo>
                    <a:pt x="0" y="2019173"/>
                  </a:lnTo>
                  <a:lnTo>
                    <a:pt x="1524" y="2031873"/>
                  </a:lnTo>
                  <a:lnTo>
                    <a:pt x="1245590" y="1886788"/>
                  </a:lnTo>
                  <a:lnTo>
                    <a:pt x="1249299" y="1918208"/>
                  </a:lnTo>
                  <a:lnTo>
                    <a:pt x="1318983" y="1872615"/>
                  </a:lnTo>
                  <a:lnTo>
                    <a:pt x="1320546" y="1871599"/>
                  </a:lnTo>
                  <a:lnTo>
                    <a:pt x="1240409" y="1842643"/>
                  </a:lnTo>
                  <a:lnTo>
                    <a:pt x="1244104" y="1874100"/>
                  </a:lnTo>
                  <a:lnTo>
                    <a:pt x="30226" y="2015655"/>
                  </a:lnTo>
                  <a:lnTo>
                    <a:pt x="707415" y="1497952"/>
                  </a:lnTo>
                  <a:lnTo>
                    <a:pt x="1244473" y="1789087"/>
                  </a:lnTo>
                  <a:lnTo>
                    <a:pt x="1229360" y="1816989"/>
                  </a:lnTo>
                  <a:lnTo>
                    <a:pt x="1314450" y="1819783"/>
                  </a:lnTo>
                  <a:lnTo>
                    <a:pt x="1297241" y="1795145"/>
                  </a:lnTo>
                  <a:lnTo>
                    <a:pt x="1265669" y="1749933"/>
                  </a:lnTo>
                  <a:lnTo>
                    <a:pt x="1250505" y="1777949"/>
                  </a:lnTo>
                  <a:lnTo>
                    <a:pt x="718477" y="1489494"/>
                  </a:lnTo>
                  <a:lnTo>
                    <a:pt x="1002499" y="1272362"/>
                  </a:lnTo>
                  <a:lnTo>
                    <a:pt x="1302016" y="1654086"/>
                  </a:lnTo>
                  <a:lnTo>
                    <a:pt x="1277112" y="1673606"/>
                  </a:lnTo>
                  <a:lnTo>
                    <a:pt x="1354074" y="1710055"/>
                  </a:lnTo>
                  <a:close/>
                </a:path>
                <a:path w="2919729" h="2032000">
                  <a:moveTo>
                    <a:pt x="2838450" y="1815211"/>
                  </a:moveTo>
                  <a:lnTo>
                    <a:pt x="2762250" y="1776984"/>
                  </a:lnTo>
                  <a:lnTo>
                    <a:pt x="2762250" y="1808721"/>
                  </a:lnTo>
                  <a:lnTo>
                    <a:pt x="1549146" y="1807337"/>
                  </a:lnTo>
                  <a:lnTo>
                    <a:pt x="1549146" y="1820037"/>
                  </a:lnTo>
                  <a:lnTo>
                    <a:pt x="2762250" y="1821421"/>
                  </a:lnTo>
                  <a:lnTo>
                    <a:pt x="2762250" y="1853184"/>
                  </a:lnTo>
                  <a:lnTo>
                    <a:pt x="2825953" y="1821434"/>
                  </a:lnTo>
                  <a:lnTo>
                    <a:pt x="2838450" y="1815211"/>
                  </a:lnTo>
                  <a:close/>
                </a:path>
                <a:path w="2919729" h="2032000">
                  <a:moveTo>
                    <a:pt x="2919222" y="437515"/>
                  </a:moveTo>
                  <a:lnTo>
                    <a:pt x="2838323" y="464058"/>
                  </a:lnTo>
                  <a:lnTo>
                    <a:pt x="2860649" y="486613"/>
                  </a:lnTo>
                  <a:lnTo>
                    <a:pt x="2623362" y="721804"/>
                  </a:lnTo>
                  <a:lnTo>
                    <a:pt x="2613393" y="718197"/>
                  </a:lnTo>
                  <a:lnTo>
                    <a:pt x="2613393" y="731685"/>
                  </a:lnTo>
                  <a:lnTo>
                    <a:pt x="2278316" y="1063790"/>
                  </a:lnTo>
                  <a:lnTo>
                    <a:pt x="1560093" y="349605"/>
                  </a:lnTo>
                  <a:lnTo>
                    <a:pt x="2613393" y="731685"/>
                  </a:lnTo>
                  <a:lnTo>
                    <a:pt x="2613393" y="718197"/>
                  </a:lnTo>
                  <a:lnTo>
                    <a:pt x="1554353" y="334010"/>
                  </a:lnTo>
                  <a:lnTo>
                    <a:pt x="1551724" y="341274"/>
                  </a:lnTo>
                  <a:lnTo>
                    <a:pt x="1549019" y="338582"/>
                  </a:lnTo>
                  <a:lnTo>
                    <a:pt x="1540129" y="347472"/>
                  </a:lnTo>
                  <a:lnTo>
                    <a:pt x="2269325" y="1072718"/>
                  </a:lnTo>
                  <a:lnTo>
                    <a:pt x="1534033" y="1801495"/>
                  </a:lnTo>
                  <a:lnTo>
                    <a:pt x="1542923" y="1810639"/>
                  </a:lnTo>
                  <a:lnTo>
                    <a:pt x="1550301" y="1803323"/>
                  </a:lnTo>
                  <a:lnTo>
                    <a:pt x="1552575" y="1806829"/>
                  </a:lnTo>
                  <a:lnTo>
                    <a:pt x="2432621" y="1235138"/>
                  </a:lnTo>
                  <a:lnTo>
                    <a:pt x="2860687" y="1660855"/>
                  </a:lnTo>
                  <a:lnTo>
                    <a:pt x="2838323" y="1683385"/>
                  </a:lnTo>
                  <a:lnTo>
                    <a:pt x="2919222" y="1710055"/>
                  </a:lnTo>
                  <a:lnTo>
                    <a:pt x="2905671" y="1669796"/>
                  </a:lnTo>
                  <a:lnTo>
                    <a:pt x="2892044" y="1629283"/>
                  </a:lnTo>
                  <a:lnTo>
                    <a:pt x="2869679" y="1651812"/>
                  </a:lnTo>
                  <a:lnTo>
                    <a:pt x="2443505" y="1228077"/>
                  </a:lnTo>
                  <a:lnTo>
                    <a:pt x="2797784" y="997927"/>
                  </a:lnTo>
                  <a:lnTo>
                    <a:pt x="2815082" y="1024509"/>
                  </a:lnTo>
                  <a:lnTo>
                    <a:pt x="2841079" y="980313"/>
                  </a:lnTo>
                  <a:lnTo>
                    <a:pt x="2858262" y="951103"/>
                  </a:lnTo>
                  <a:lnTo>
                    <a:pt x="2773553" y="960628"/>
                  </a:lnTo>
                  <a:lnTo>
                    <a:pt x="2790837" y="987234"/>
                  </a:lnTo>
                  <a:lnTo>
                    <a:pt x="2434272" y="1218882"/>
                  </a:lnTo>
                  <a:lnTo>
                    <a:pt x="2423388" y="1208062"/>
                  </a:lnTo>
                  <a:lnTo>
                    <a:pt x="2423388" y="1225956"/>
                  </a:lnTo>
                  <a:lnTo>
                    <a:pt x="1579994" y="1773897"/>
                  </a:lnTo>
                  <a:lnTo>
                    <a:pt x="2278329" y="1081671"/>
                  </a:lnTo>
                  <a:lnTo>
                    <a:pt x="2423388" y="1225956"/>
                  </a:lnTo>
                  <a:lnTo>
                    <a:pt x="2423388" y="1208062"/>
                  </a:lnTo>
                  <a:lnTo>
                    <a:pt x="2287320" y="1072756"/>
                  </a:lnTo>
                  <a:lnTo>
                    <a:pt x="2626576" y="736473"/>
                  </a:lnTo>
                  <a:lnTo>
                    <a:pt x="2810345" y="803122"/>
                  </a:lnTo>
                  <a:lnTo>
                    <a:pt x="2799588" y="832866"/>
                  </a:lnTo>
                  <a:lnTo>
                    <a:pt x="2884170" y="823087"/>
                  </a:lnTo>
                  <a:lnTo>
                    <a:pt x="2869349" y="807478"/>
                  </a:lnTo>
                  <a:lnTo>
                    <a:pt x="2825496" y="761238"/>
                  </a:lnTo>
                  <a:lnTo>
                    <a:pt x="2814663" y="791184"/>
                  </a:lnTo>
                  <a:lnTo>
                    <a:pt x="2636545" y="726579"/>
                  </a:lnTo>
                  <a:lnTo>
                    <a:pt x="2869565" y="495604"/>
                  </a:lnTo>
                  <a:lnTo>
                    <a:pt x="2891917" y="518160"/>
                  </a:lnTo>
                  <a:lnTo>
                    <a:pt x="2905633" y="477647"/>
                  </a:lnTo>
                  <a:lnTo>
                    <a:pt x="2919222" y="437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918716" y="3838955"/>
              <a:ext cx="1524000" cy="852169"/>
            </a:xfrm>
            <a:custGeom>
              <a:avLst/>
              <a:gdLst/>
              <a:ahLst/>
              <a:cxnLst/>
              <a:rect l="l" t="t" r="r" b="b"/>
              <a:pathLst>
                <a:path w="1524000" h="852170">
                  <a:moveTo>
                    <a:pt x="0" y="166116"/>
                  </a:moveTo>
                  <a:lnTo>
                    <a:pt x="1523" y="851916"/>
                  </a:lnTo>
                </a:path>
                <a:path w="1524000" h="852170">
                  <a:moveTo>
                    <a:pt x="1522475" y="0"/>
                  </a:moveTo>
                  <a:lnTo>
                    <a:pt x="1523999" y="60350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28825" y="3095751"/>
              <a:ext cx="2853055" cy="1457960"/>
            </a:xfrm>
            <a:custGeom>
              <a:avLst/>
              <a:gdLst/>
              <a:ahLst/>
              <a:cxnLst/>
              <a:rect l="l" t="t" r="r" b="b"/>
              <a:pathLst>
                <a:path w="2853054" h="1457960">
                  <a:moveTo>
                    <a:pt x="1314831" y="1457960"/>
                  </a:moveTo>
                  <a:lnTo>
                    <a:pt x="1300187" y="1419733"/>
                  </a:lnTo>
                  <a:lnTo>
                    <a:pt x="1284351" y="1378331"/>
                  </a:lnTo>
                  <a:lnTo>
                    <a:pt x="1262926" y="1401775"/>
                  </a:lnTo>
                  <a:lnTo>
                    <a:pt x="19977" y="263118"/>
                  </a:lnTo>
                  <a:lnTo>
                    <a:pt x="1230287" y="43675"/>
                  </a:lnTo>
                  <a:lnTo>
                    <a:pt x="1235964" y="74930"/>
                  </a:lnTo>
                  <a:lnTo>
                    <a:pt x="1297368" y="28956"/>
                  </a:lnTo>
                  <a:lnTo>
                    <a:pt x="1304163" y="23876"/>
                  </a:lnTo>
                  <a:lnTo>
                    <a:pt x="1222375" y="0"/>
                  </a:lnTo>
                  <a:lnTo>
                    <a:pt x="1228026" y="31229"/>
                  </a:lnTo>
                  <a:lnTo>
                    <a:pt x="0" y="253873"/>
                  </a:lnTo>
                  <a:lnTo>
                    <a:pt x="2286" y="266319"/>
                  </a:lnTo>
                  <a:lnTo>
                    <a:pt x="4203" y="265976"/>
                  </a:lnTo>
                  <a:lnTo>
                    <a:pt x="1254366" y="1411122"/>
                  </a:lnTo>
                  <a:lnTo>
                    <a:pt x="1232903" y="1434592"/>
                  </a:lnTo>
                  <a:lnTo>
                    <a:pt x="1314831" y="1457960"/>
                  </a:lnTo>
                  <a:close/>
                </a:path>
                <a:path w="2853054" h="1457960">
                  <a:moveTo>
                    <a:pt x="2852547" y="93980"/>
                  </a:moveTo>
                  <a:lnTo>
                    <a:pt x="2767838" y="85344"/>
                  </a:lnTo>
                  <a:lnTo>
                    <a:pt x="2779039" y="114998"/>
                  </a:lnTo>
                  <a:lnTo>
                    <a:pt x="1541145" y="583311"/>
                  </a:lnTo>
                  <a:lnTo>
                    <a:pt x="1545717" y="595249"/>
                  </a:lnTo>
                  <a:lnTo>
                    <a:pt x="1552956" y="592518"/>
                  </a:lnTo>
                  <a:lnTo>
                    <a:pt x="1547495" y="600710"/>
                  </a:lnTo>
                  <a:lnTo>
                    <a:pt x="2785567" y="1421104"/>
                  </a:lnTo>
                  <a:lnTo>
                    <a:pt x="2767965" y="1447673"/>
                  </a:lnTo>
                  <a:lnTo>
                    <a:pt x="2852547" y="1457960"/>
                  </a:lnTo>
                  <a:lnTo>
                    <a:pt x="2835414" y="1428115"/>
                  </a:lnTo>
                  <a:lnTo>
                    <a:pt x="2810129" y="1384046"/>
                  </a:lnTo>
                  <a:lnTo>
                    <a:pt x="2792552" y="1410563"/>
                  </a:lnTo>
                  <a:lnTo>
                    <a:pt x="1556372" y="591223"/>
                  </a:lnTo>
                  <a:lnTo>
                    <a:pt x="2783535" y="126923"/>
                  </a:lnTo>
                  <a:lnTo>
                    <a:pt x="2794762" y="156591"/>
                  </a:lnTo>
                  <a:lnTo>
                    <a:pt x="2837307" y="110490"/>
                  </a:lnTo>
                  <a:lnTo>
                    <a:pt x="2852547" y="93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5564" y="4768595"/>
              <a:ext cx="169164" cy="10058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756" y="3854196"/>
              <a:ext cx="170688" cy="10058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32" y="3302508"/>
              <a:ext cx="169164" cy="990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6232" y="2743200"/>
              <a:ext cx="169164" cy="10058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572256" y="3087496"/>
              <a:ext cx="1289685" cy="643255"/>
            </a:xfrm>
            <a:custGeom>
              <a:avLst/>
              <a:gdLst/>
              <a:ahLst/>
              <a:cxnLst/>
              <a:rect l="l" t="t" r="r" b="b"/>
              <a:pathLst>
                <a:path w="1289685" h="643254">
                  <a:moveTo>
                    <a:pt x="1289304" y="605155"/>
                  </a:moveTo>
                  <a:lnTo>
                    <a:pt x="1213104" y="566928"/>
                  </a:lnTo>
                  <a:lnTo>
                    <a:pt x="1213104" y="598665"/>
                  </a:lnTo>
                  <a:lnTo>
                    <a:pt x="0" y="597281"/>
                  </a:lnTo>
                  <a:lnTo>
                    <a:pt x="0" y="609981"/>
                  </a:lnTo>
                  <a:lnTo>
                    <a:pt x="1213104" y="611365"/>
                  </a:lnTo>
                  <a:lnTo>
                    <a:pt x="1213104" y="643128"/>
                  </a:lnTo>
                  <a:lnTo>
                    <a:pt x="1276807" y="611378"/>
                  </a:lnTo>
                  <a:lnTo>
                    <a:pt x="1289304" y="605155"/>
                  </a:lnTo>
                  <a:close/>
                </a:path>
                <a:path w="1289685" h="643254">
                  <a:moveTo>
                    <a:pt x="1289304" y="38227"/>
                  </a:moveTo>
                  <a:lnTo>
                    <a:pt x="1213104" y="0"/>
                  </a:lnTo>
                  <a:lnTo>
                    <a:pt x="1213104" y="31737"/>
                  </a:lnTo>
                  <a:lnTo>
                    <a:pt x="0" y="30353"/>
                  </a:lnTo>
                  <a:lnTo>
                    <a:pt x="0" y="43053"/>
                  </a:lnTo>
                  <a:lnTo>
                    <a:pt x="1213104" y="44437"/>
                  </a:lnTo>
                  <a:lnTo>
                    <a:pt x="1213104" y="76200"/>
                  </a:lnTo>
                  <a:lnTo>
                    <a:pt x="1276807" y="44450"/>
                  </a:lnTo>
                  <a:lnTo>
                    <a:pt x="1289304" y="38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50342" y="4859273"/>
            <a:ext cx="8593455" cy="1870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43965">
              <a:lnSpc>
                <a:spcPct val="100000"/>
              </a:lnSpc>
              <a:spcBef>
                <a:spcPts val="100"/>
              </a:spcBef>
              <a:tabLst>
                <a:tab pos="2609215" algn="l"/>
                <a:tab pos="4168775" algn="l"/>
              </a:tabLst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  <a:p>
            <a:pPr marL="1224915">
              <a:lnSpc>
                <a:spcPct val="100000"/>
              </a:lnSpc>
              <a:spcBef>
                <a:spcPts val="109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400">
              <a:latin typeface="Arial"/>
              <a:cs typeface="Arial"/>
            </a:endParaRPr>
          </a:p>
          <a:p>
            <a:pPr marL="1205865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Backward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Synaptic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adjusted</a:t>
            </a:r>
            <a:r>
              <a:rPr dirty="0" sz="1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400">
              <a:latin typeface="Arial"/>
              <a:cs typeface="Arial"/>
            </a:endParaRPr>
          </a:p>
          <a:p>
            <a:pPr marL="243840" marR="5080" indent="-231775">
              <a:lnSpc>
                <a:spcPts val="1920"/>
              </a:lnSpc>
              <a:buFont typeface="Wingdings"/>
              <a:buChar char=""/>
              <a:tabLst>
                <a:tab pos="243840" algn="l"/>
              </a:tabLst>
            </a:pP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small</a:t>
            </a:r>
            <a:r>
              <a:rPr dirty="0" sz="16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fraction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corrected </a:t>
            </a:r>
            <a:r>
              <a:rPr dirty="0" sz="1600">
                <a:latin typeface="Arial"/>
                <a:cs typeface="Arial"/>
              </a:rPr>
              <a:t>w.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demand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correction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smooth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10">
                <a:latin typeface="Arial"/>
                <a:cs typeface="Arial"/>
              </a:rPr>
              <a:t>;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650" i="1">
                <a:solidFill>
                  <a:srgbClr val="0000FF"/>
                </a:solidFill>
                <a:latin typeface="Symbol"/>
                <a:cs typeface="Symbol"/>
              </a:rPr>
              <a:t></a:t>
            </a:r>
            <a:r>
              <a:rPr dirty="0" sz="1400" i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4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defines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relative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dirty="0" sz="1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change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989576" y="3852671"/>
            <a:ext cx="0" cy="596265"/>
          </a:xfrm>
          <a:custGeom>
            <a:avLst/>
            <a:gdLst/>
            <a:ahLst/>
            <a:cxnLst/>
            <a:rect l="l" t="t" r="r" b="b"/>
            <a:pathLst>
              <a:path w="0" h="596264">
                <a:moveTo>
                  <a:pt x="0" y="0"/>
                </a:moveTo>
                <a:lnTo>
                  <a:pt x="0" y="595883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605027" y="3313176"/>
            <a:ext cx="1076325" cy="847725"/>
            <a:chOff x="605027" y="3313176"/>
            <a:chExt cx="1076325" cy="847725"/>
          </a:xfrm>
        </p:grpSpPr>
        <p:sp>
          <p:nvSpPr>
            <p:cNvPr id="29" name="object 29" descr=""/>
            <p:cNvSpPr/>
            <p:nvPr/>
          </p:nvSpPr>
          <p:spPr>
            <a:xfrm>
              <a:off x="609599" y="33177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687" y="0"/>
                  </a:moveTo>
                  <a:lnTo>
                    <a:pt x="647687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687" y="628650"/>
                  </a:lnTo>
                  <a:lnTo>
                    <a:pt x="647687" y="838200"/>
                  </a:lnTo>
                  <a:lnTo>
                    <a:pt x="1066800" y="419100"/>
                  </a:lnTo>
                  <a:lnTo>
                    <a:pt x="64768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09599" y="33177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687" y="209550"/>
                  </a:lnTo>
                  <a:lnTo>
                    <a:pt x="647687" y="0"/>
                  </a:lnTo>
                  <a:lnTo>
                    <a:pt x="1066800" y="419100"/>
                  </a:lnTo>
                  <a:lnTo>
                    <a:pt x="647687" y="838200"/>
                  </a:lnTo>
                  <a:lnTo>
                    <a:pt x="647687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88340" y="3553205"/>
            <a:ext cx="591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457444" y="3236976"/>
            <a:ext cx="1076325" cy="847725"/>
            <a:chOff x="5457444" y="3236976"/>
            <a:chExt cx="1076325" cy="847725"/>
          </a:xfrm>
        </p:grpSpPr>
        <p:sp>
          <p:nvSpPr>
            <p:cNvPr id="33" name="object 33" descr=""/>
            <p:cNvSpPr/>
            <p:nvPr/>
          </p:nvSpPr>
          <p:spPr>
            <a:xfrm>
              <a:off x="5462016" y="32415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700" y="0"/>
                  </a:moveTo>
                  <a:lnTo>
                    <a:pt x="6477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700" y="628650"/>
                  </a:lnTo>
                  <a:lnTo>
                    <a:pt x="647700" y="838200"/>
                  </a:lnTo>
                  <a:lnTo>
                    <a:pt x="1066800" y="4191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462016" y="32415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700" y="209550"/>
                  </a:lnTo>
                  <a:lnTo>
                    <a:pt x="647700" y="0"/>
                  </a:lnTo>
                  <a:lnTo>
                    <a:pt x="1066800" y="419100"/>
                  </a:lnTo>
                  <a:lnTo>
                    <a:pt x="647700" y="838200"/>
                  </a:lnTo>
                  <a:lnTo>
                    <a:pt x="647700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542279" y="3477005"/>
            <a:ext cx="789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913880" y="3150235"/>
            <a:ext cx="186182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0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20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7848600" y="1248155"/>
            <a:ext cx="1219200" cy="1371600"/>
            <a:chOff x="7848600" y="1248155"/>
            <a:chExt cx="1219200" cy="1371600"/>
          </a:xfrm>
        </p:grpSpPr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8600" y="1248155"/>
              <a:ext cx="1219200" cy="1371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978902" y="1300733"/>
              <a:ext cx="762000" cy="1295400"/>
            </a:xfrm>
            <a:custGeom>
              <a:avLst/>
              <a:gdLst/>
              <a:ahLst/>
              <a:cxnLst/>
              <a:rect l="l" t="t" r="r" b="b"/>
              <a:pathLst>
                <a:path w="762000" h="1295400">
                  <a:moveTo>
                    <a:pt x="0" y="0"/>
                  </a:moveTo>
                  <a:lnTo>
                    <a:pt x="761746" y="1295400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7869681" y="2329052"/>
            <a:ext cx="647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Class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336660" y="1322577"/>
            <a:ext cx="647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Class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3540" y="2648458"/>
            <a:ext cx="6853555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508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desirable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unknown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objects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measures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3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reserved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  rate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>
                <a:latin typeface="Arial"/>
                <a:cs typeface="Arial"/>
              </a:rPr>
              <a:t>),  i.e.,  rate</a:t>
            </a:r>
            <a:r>
              <a:rPr dirty="0" sz="1800" spc="4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wrong  classification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widely</a:t>
            </a:r>
            <a:r>
              <a:rPr dirty="0" sz="1800" spc="5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acceptable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quantifying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minimum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Performance</a:t>
            </a:r>
            <a:r>
              <a:rPr dirty="0" spc="-150"/>
              <a:t> </a:t>
            </a:r>
            <a:r>
              <a:rPr dirty="0" spc="-10"/>
              <a:t>Measures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4400" y="6248400"/>
            <a:ext cx="6629400" cy="37084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39369" rIns="0" bIns="0" rtlCol="0" vert="horz">
            <a:spAutoFit/>
          </a:bodyPr>
          <a:lstStyle/>
          <a:p>
            <a:pPr marL="710565">
              <a:lnSpc>
                <a:spcPct val="100000"/>
              </a:lnSpc>
              <a:spcBef>
                <a:spcPts val="309"/>
              </a:spcBef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used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TER.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578852" y="2039111"/>
            <a:ext cx="1381125" cy="3252470"/>
            <a:chOff x="7578852" y="2039111"/>
            <a:chExt cx="1381125" cy="3252470"/>
          </a:xfrm>
        </p:grpSpPr>
        <p:sp>
          <p:nvSpPr>
            <p:cNvPr id="6" name="object 6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71600" y="1143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3000"/>
                  </a:moveTo>
                  <a:lnTo>
                    <a:pt x="1371600" y="1143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78268" y="1464563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6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825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3215" marR="378460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7340" y="1452753"/>
            <a:ext cx="71183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topics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NN </a:t>
            </a:r>
            <a:r>
              <a:rPr dirty="0" sz="1800">
                <a:latin typeface="Arial"/>
                <a:cs typeface="Arial"/>
              </a:rPr>
              <a:t>research.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 to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approximate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while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beyond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08037" y="5043423"/>
            <a:ext cx="6109335" cy="767715"/>
            <a:chOff x="808037" y="5043423"/>
            <a:chExt cx="6109335" cy="767715"/>
          </a:xfrm>
        </p:grpSpPr>
        <p:sp>
          <p:nvSpPr>
            <p:cNvPr id="13" name="object 13" descr=""/>
            <p:cNvSpPr/>
            <p:nvPr/>
          </p:nvSpPr>
          <p:spPr>
            <a:xfrm>
              <a:off x="814387" y="5049837"/>
              <a:ext cx="6096635" cy="741680"/>
            </a:xfrm>
            <a:custGeom>
              <a:avLst/>
              <a:gdLst/>
              <a:ahLst/>
              <a:cxnLst/>
              <a:rect l="l" t="t" r="r" b="b"/>
              <a:pathLst>
                <a:path w="6096634" h="741679">
                  <a:moveTo>
                    <a:pt x="1371600" y="0"/>
                  </a:moveTo>
                  <a:lnTo>
                    <a:pt x="0" y="0"/>
                  </a:lnTo>
                  <a:lnTo>
                    <a:pt x="0" y="741680"/>
                  </a:lnTo>
                  <a:lnTo>
                    <a:pt x="1371600" y="741680"/>
                  </a:lnTo>
                  <a:lnTo>
                    <a:pt x="1371600" y="0"/>
                  </a:lnTo>
                  <a:close/>
                </a:path>
                <a:path w="6096634" h="741679">
                  <a:moveTo>
                    <a:pt x="6096063" y="63"/>
                  </a:moveTo>
                  <a:lnTo>
                    <a:pt x="1371663" y="63"/>
                  </a:lnTo>
                  <a:lnTo>
                    <a:pt x="1371663" y="370840"/>
                  </a:lnTo>
                  <a:lnTo>
                    <a:pt x="1371663" y="741680"/>
                  </a:lnTo>
                  <a:lnTo>
                    <a:pt x="6096063" y="741680"/>
                  </a:lnTo>
                  <a:lnTo>
                    <a:pt x="6096063" y="370903"/>
                  </a:lnTo>
                  <a:lnTo>
                    <a:pt x="6096063" y="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86050" y="5043423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w="0" h="368300">
                  <a:moveTo>
                    <a:pt x="0" y="0"/>
                  </a:moveTo>
                  <a:lnTo>
                    <a:pt x="0" y="3677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86050" y="5411215"/>
              <a:ext cx="0" cy="399415"/>
            </a:xfrm>
            <a:custGeom>
              <a:avLst/>
              <a:gdLst/>
              <a:ahLst/>
              <a:cxnLst/>
              <a:rect l="l" t="t" r="r" b="b"/>
              <a:pathLst>
                <a:path w="0" h="399414">
                  <a:moveTo>
                    <a:pt x="0" y="0"/>
                  </a:moveTo>
                  <a:lnTo>
                    <a:pt x="0" y="39935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167000" y="5420740"/>
              <a:ext cx="4749800" cy="0"/>
            </a:xfrm>
            <a:custGeom>
              <a:avLst/>
              <a:gdLst/>
              <a:ahLst/>
              <a:cxnLst/>
              <a:rect l="l" t="t" r="r" b="b"/>
              <a:pathLst>
                <a:path w="4749800" h="0">
                  <a:moveTo>
                    <a:pt x="0" y="0"/>
                  </a:moveTo>
                  <a:lnTo>
                    <a:pt x="47498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8037" y="5043423"/>
              <a:ext cx="6109335" cy="767715"/>
            </a:xfrm>
            <a:custGeom>
              <a:avLst/>
              <a:gdLst/>
              <a:ahLst/>
              <a:cxnLst/>
              <a:rect l="l" t="t" r="r" b="b"/>
              <a:pathLst>
                <a:path w="6109334" h="767714">
                  <a:moveTo>
                    <a:pt x="6350" y="0"/>
                  </a:moveTo>
                  <a:lnTo>
                    <a:pt x="6350" y="767143"/>
                  </a:lnTo>
                </a:path>
                <a:path w="6109334" h="767714">
                  <a:moveTo>
                    <a:pt x="6102413" y="0"/>
                  </a:moveTo>
                  <a:lnTo>
                    <a:pt x="6102413" y="754443"/>
                  </a:lnTo>
                </a:path>
                <a:path w="6109334" h="767714">
                  <a:moveTo>
                    <a:pt x="0" y="6350"/>
                  </a:moveTo>
                  <a:lnTo>
                    <a:pt x="6108763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8037" y="5791517"/>
              <a:ext cx="1397635" cy="0"/>
            </a:xfrm>
            <a:custGeom>
              <a:avLst/>
              <a:gdLst/>
              <a:ahLst/>
              <a:cxnLst/>
              <a:rect l="l" t="t" r="r" b="b"/>
              <a:pathLst>
                <a:path w="1397635" h="0">
                  <a:moveTo>
                    <a:pt x="0" y="0"/>
                  </a:moveTo>
                  <a:lnTo>
                    <a:pt x="1397063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05100" y="5791517"/>
              <a:ext cx="4711700" cy="0"/>
            </a:xfrm>
            <a:custGeom>
              <a:avLst/>
              <a:gdLst/>
              <a:ahLst/>
              <a:cxnLst/>
              <a:rect l="l" t="t" r="r" b="b"/>
              <a:pathLst>
                <a:path w="4711700" h="0">
                  <a:moveTo>
                    <a:pt x="0" y="0"/>
                  </a:moveTo>
                  <a:lnTo>
                    <a:pt x="4711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59255" y="5350561"/>
            <a:ext cx="680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17723" y="5076190"/>
            <a:ext cx="3858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misclassified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97682" y="5448706"/>
            <a:ext cx="2500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65"/>
              <a:t> </a:t>
            </a:r>
            <a:r>
              <a:rPr dirty="0"/>
              <a:t>Problems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 spc="-10"/>
              <a:t>Evaluation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9740" y="1524380"/>
            <a:ext cx="8453755" cy="3787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942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point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reference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something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measured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Arial"/>
              <a:cs typeface="Arial"/>
            </a:endParaRPr>
          </a:p>
          <a:p>
            <a:pPr algn="just" marL="242570" marR="5715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r>
              <a:rPr dirty="0" sz="1800" spc="20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</a:t>
            </a:r>
            <a:r>
              <a:rPr dirty="0" sz="1800" spc="20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collection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University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California,</a:t>
            </a:r>
            <a:r>
              <a:rPr dirty="0" sz="1800" spc="3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Irvine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(UCI)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3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Repository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http://archive.ics.uci.edu/ml</a:t>
            </a:r>
            <a:r>
              <a:rPr dirty="0" sz="1800" spc="-10">
                <a:latin typeface="Arial"/>
                <a:cs typeface="Arial"/>
                <a:hlinkClick r:id="rId2"/>
              </a:rPr>
              <a:t>/).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UCI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contains</a:t>
            </a:r>
            <a:r>
              <a:rPr dirty="0" sz="1800" spc="1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raw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1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NN.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preprocessed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Proben1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ftp://ftp.ira.uka.de/pub/neuron/</a:t>
            </a:r>
            <a:r>
              <a:rPr dirty="0" sz="1800" spc="-1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groups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purpose: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Delve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www.cs.toronto.edu/~delve/data/datasets.html</a:t>
            </a:r>
            <a:r>
              <a:rPr dirty="0" sz="1800" spc="-10">
                <a:latin typeface="Arial"/>
                <a:cs typeface="Arial"/>
                <a:hlinkClick r:id="rId3"/>
              </a:rPr>
              <a:t>),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Orange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www.ailab.si/orange/datasets.asp</a:t>
            </a:r>
            <a:r>
              <a:rPr dirty="0" sz="1800" spc="-10">
                <a:latin typeface="Arial"/>
                <a:cs typeface="Arial"/>
                <a:hlinkClick r:id="rId4"/>
              </a:rPr>
              <a:t>),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dirty="0" sz="1800" spc="3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3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3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considered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UCI.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defined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methodology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followed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764794"/>
            <a:ext cx="44716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65"/>
              <a:t> </a:t>
            </a:r>
            <a:r>
              <a:rPr dirty="0" sz="3200"/>
              <a:t>from</a:t>
            </a:r>
            <a:r>
              <a:rPr dirty="0" sz="3200" spc="-30"/>
              <a:t> </a:t>
            </a:r>
            <a:r>
              <a:rPr dirty="0" sz="3200" spc="-10"/>
              <a:t>Patterns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algn="just" marL="4508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The</a:t>
            </a:r>
            <a:r>
              <a:rPr dirty="0" sz="2200" spc="-45"/>
              <a:t> </a:t>
            </a:r>
            <a:r>
              <a:rPr dirty="0" sz="2200"/>
              <a:t>word</a:t>
            </a:r>
            <a:r>
              <a:rPr dirty="0" sz="2200" spc="-40"/>
              <a:t> </a:t>
            </a:r>
            <a:r>
              <a:rPr dirty="0" sz="2200"/>
              <a:t>“pattern”</a:t>
            </a:r>
            <a:r>
              <a:rPr dirty="0" sz="2200" spc="-25"/>
              <a:t> </a:t>
            </a:r>
            <a:r>
              <a:rPr dirty="0" sz="2200"/>
              <a:t>may</a:t>
            </a:r>
            <a:r>
              <a:rPr dirty="0" sz="2200" spc="-55"/>
              <a:t> </a:t>
            </a:r>
            <a:r>
              <a:rPr dirty="0" sz="2200"/>
              <a:t>bring</a:t>
            </a:r>
            <a:r>
              <a:rPr dirty="0" sz="2200" spc="-35"/>
              <a:t> </a:t>
            </a:r>
            <a:r>
              <a:rPr dirty="0" sz="2200"/>
              <a:t>to</a:t>
            </a:r>
            <a:r>
              <a:rPr dirty="0" sz="2200" spc="-55"/>
              <a:t> </a:t>
            </a:r>
            <a:r>
              <a:rPr dirty="0" sz="2200"/>
              <a:t>mind</a:t>
            </a:r>
            <a:r>
              <a:rPr dirty="0" sz="2200" spc="-40"/>
              <a:t> </a:t>
            </a:r>
            <a:r>
              <a:rPr dirty="0" sz="2200"/>
              <a:t>texture,</a:t>
            </a:r>
            <a:r>
              <a:rPr dirty="0" sz="2200" spc="-40"/>
              <a:t> </a:t>
            </a:r>
            <a:r>
              <a:rPr dirty="0" sz="2200"/>
              <a:t>fabric,</a:t>
            </a:r>
            <a:r>
              <a:rPr dirty="0" sz="2200" spc="-35"/>
              <a:t> </a:t>
            </a:r>
            <a:r>
              <a:rPr dirty="0" sz="2200"/>
              <a:t>or</a:t>
            </a:r>
            <a:r>
              <a:rPr dirty="0" sz="2200" spc="-55"/>
              <a:t> </a:t>
            </a:r>
            <a:r>
              <a:rPr dirty="0" sz="2200" spc="-10"/>
              <a:t>shape.</a:t>
            </a:r>
            <a:endParaRPr sz="2200"/>
          </a:p>
          <a:p>
            <a:pPr algn="just" marL="450215" marR="508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In</a:t>
            </a:r>
            <a:r>
              <a:rPr dirty="0" sz="2200" spc="315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context</a:t>
            </a:r>
            <a:r>
              <a:rPr dirty="0" sz="2200" spc="310"/>
              <a:t> </a:t>
            </a:r>
            <a:r>
              <a:rPr dirty="0" sz="2200"/>
              <a:t>of</a:t>
            </a:r>
            <a:r>
              <a:rPr dirty="0" sz="2200" spc="310"/>
              <a:t> </a:t>
            </a:r>
            <a:r>
              <a:rPr dirty="0" sz="2200" i="1">
                <a:latin typeface="Arial"/>
                <a:cs typeface="Arial"/>
              </a:rPr>
              <a:t>pattern</a:t>
            </a:r>
            <a:r>
              <a:rPr dirty="0" sz="2200" spc="3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recognition</a:t>
            </a:r>
            <a:r>
              <a:rPr dirty="0" sz="2200"/>
              <a:t>,</a:t>
            </a:r>
            <a:r>
              <a:rPr dirty="0" sz="2200" spc="310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notion</a:t>
            </a:r>
            <a:r>
              <a:rPr dirty="0" sz="2200" spc="315"/>
              <a:t> </a:t>
            </a:r>
            <a:r>
              <a:rPr dirty="0" sz="2200"/>
              <a:t>of</a:t>
            </a:r>
            <a:r>
              <a:rPr dirty="0" sz="2200" spc="315"/>
              <a:t> </a:t>
            </a:r>
            <a:r>
              <a:rPr dirty="0" sz="2200"/>
              <a:t>pattern</a:t>
            </a:r>
            <a:r>
              <a:rPr dirty="0" sz="2200" spc="330"/>
              <a:t> </a:t>
            </a:r>
            <a:r>
              <a:rPr dirty="0" sz="2200"/>
              <a:t>is</a:t>
            </a:r>
            <a:r>
              <a:rPr dirty="0" sz="2200" spc="315"/>
              <a:t> </a:t>
            </a:r>
            <a:r>
              <a:rPr dirty="0" sz="2200" spc="-25"/>
              <a:t>far </a:t>
            </a:r>
            <a:r>
              <a:rPr dirty="0" sz="2200" spc="-25"/>
              <a:t>	</a:t>
            </a:r>
            <a:r>
              <a:rPr dirty="0" sz="2200"/>
              <a:t>more</a:t>
            </a:r>
            <a:r>
              <a:rPr dirty="0" sz="2200" spc="100"/>
              <a:t> </a:t>
            </a:r>
            <a:r>
              <a:rPr dirty="0" sz="2200"/>
              <a:t>broad,</a:t>
            </a:r>
            <a:r>
              <a:rPr dirty="0" sz="2200" spc="110"/>
              <a:t> </a:t>
            </a:r>
            <a:r>
              <a:rPr dirty="0" sz="2200"/>
              <a:t>and</a:t>
            </a:r>
            <a:r>
              <a:rPr dirty="0" sz="2200" spc="95"/>
              <a:t> </a:t>
            </a:r>
            <a:r>
              <a:rPr dirty="0" sz="2200"/>
              <a:t>can</a:t>
            </a:r>
            <a:r>
              <a:rPr dirty="0" sz="2200" spc="110"/>
              <a:t> </a:t>
            </a:r>
            <a:r>
              <a:rPr dirty="0" sz="2200"/>
              <a:t>apply</a:t>
            </a:r>
            <a:r>
              <a:rPr dirty="0" sz="2200" spc="90"/>
              <a:t> </a:t>
            </a:r>
            <a:r>
              <a:rPr dirty="0" sz="2200"/>
              <a:t>to</a:t>
            </a:r>
            <a:r>
              <a:rPr dirty="0" sz="2200" spc="105"/>
              <a:t> </a:t>
            </a:r>
            <a:r>
              <a:rPr dirty="0" sz="2200">
                <a:solidFill>
                  <a:srgbClr val="FF0000"/>
                </a:solidFill>
              </a:rPr>
              <a:t>any</a:t>
            </a:r>
            <a:r>
              <a:rPr dirty="0" sz="2200" spc="100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that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can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be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distinguished </a:t>
            </a:r>
            <a:r>
              <a:rPr dirty="0" sz="2200" spc="-10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another</a:t>
            </a:r>
            <a:r>
              <a:rPr dirty="0" sz="2200" spc="-50">
                <a:solidFill>
                  <a:srgbClr val="FF0000"/>
                </a:solidFill>
              </a:rPr>
              <a:t> </a:t>
            </a:r>
            <a:r>
              <a:rPr dirty="0" sz="2200" spc="-1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-10">
                <a:solidFill>
                  <a:srgbClr val="FF0000"/>
                </a:solidFill>
              </a:rPr>
              <a:t>.</a:t>
            </a:r>
            <a:endParaRPr sz="2200">
              <a:latin typeface="Arial"/>
              <a:cs typeface="Arial"/>
            </a:endParaRPr>
          </a:p>
          <a:p>
            <a:pPr algn="just" marL="4508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Identity</a:t>
            </a:r>
            <a:r>
              <a:rPr dirty="0" sz="2200" spc="-45"/>
              <a:t> </a:t>
            </a:r>
            <a:r>
              <a:rPr dirty="0" sz="2200"/>
              <a:t>view</a:t>
            </a:r>
            <a:r>
              <a:rPr dirty="0" sz="2200" spc="-55"/>
              <a:t> </a:t>
            </a:r>
            <a:r>
              <a:rPr dirty="0" sz="2200"/>
              <a:t>point:</a:t>
            </a:r>
            <a:r>
              <a:rPr dirty="0" sz="2200" spc="-50"/>
              <a:t> </a:t>
            </a:r>
            <a:r>
              <a:rPr dirty="0" sz="2200">
                <a:solidFill>
                  <a:srgbClr val="FF0000"/>
                </a:solidFill>
              </a:rPr>
              <a:t>infer</a:t>
            </a:r>
            <a:r>
              <a:rPr dirty="0" sz="2200" spc="-3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unknown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identity</a:t>
            </a:r>
            <a:r>
              <a:rPr dirty="0" sz="2200" spc="-4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of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object</a:t>
            </a:r>
            <a:endParaRPr sz="2200">
              <a:latin typeface="Arial"/>
              <a:cs typeface="Arial"/>
            </a:endParaRPr>
          </a:p>
          <a:p>
            <a:pPr algn="just" marL="450215" marR="6985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Type</a:t>
            </a:r>
            <a:r>
              <a:rPr dirty="0" sz="2200" spc="290"/>
              <a:t> </a:t>
            </a:r>
            <a:r>
              <a:rPr dirty="0" sz="2200"/>
              <a:t>of</a:t>
            </a:r>
            <a:r>
              <a:rPr dirty="0" sz="2200" spc="300"/>
              <a:t> </a:t>
            </a:r>
            <a:r>
              <a:rPr dirty="0" sz="2200"/>
              <a:t>wildflower,</a:t>
            </a:r>
            <a:r>
              <a:rPr dirty="0" sz="2200" spc="300"/>
              <a:t> </a:t>
            </a:r>
            <a:r>
              <a:rPr dirty="0" sz="2200"/>
              <a:t>type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5"/>
              <a:t> </a:t>
            </a:r>
            <a:r>
              <a:rPr dirty="0" sz="2200"/>
              <a:t>songbird,</a:t>
            </a:r>
            <a:r>
              <a:rPr dirty="0" sz="2200" spc="300"/>
              <a:t> </a:t>
            </a:r>
            <a:r>
              <a:rPr dirty="0" sz="2200"/>
              <a:t>or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5"/>
              <a:t> </a:t>
            </a:r>
            <a:r>
              <a:rPr dirty="0" sz="2200"/>
              <a:t>name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0"/>
              <a:t> </a:t>
            </a:r>
            <a:r>
              <a:rPr dirty="0" sz="2200" spc="-10"/>
              <a:t>person </a:t>
            </a:r>
            <a:r>
              <a:rPr dirty="0" sz="2200" spc="-10"/>
              <a:t>	</a:t>
            </a:r>
            <a:r>
              <a:rPr dirty="0" sz="2200"/>
              <a:t>facing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/>
              <a:t>camera</a:t>
            </a:r>
            <a:r>
              <a:rPr dirty="0" sz="2200" spc="90"/>
              <a:t>  </a:t>
            </a:r>
            <a:r>
              <a:rPr dirty="0" sz="2200"/>
              <a:t>—</a:t>
            </a:r>
            <a:r>
              <a:rPr dirty="0" sz="2200" spc="90"/>
              <a:t>  </a:t>
            </a:r>
            <a:r>
              <a:rPr dirty="0" sz="2200"/>
              <a:t>each</a:t>
            </a:r>
            <a:r>
              <a:rPr dirty="0" sz="2200" spc="85"/>
              <a:t>  </a:t>
            </a:r>
            <a:r>
              <a:rPr dirty="0" sz="2200"/>
              <a:t>of</a:t>
            </a:r>
            <a:r>
              <a:rPr dirty="0" sz="2200" spc="85"/>
              <a:t>  </a:t>
            </a:r>
            <a:r>
              <a:rPr dirty="0" sz="2200"/>
              <a:t>these</a:t>
            </a:r>
            <a:r>
              <a:rPr dirty="0" sz="2200" spc="90"/>
              <a:t>  </a:t>
            </a:r>
            <a:r>
              <a:rPr dirty="0" sz="2200"/>
              <a:t>has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>
                <a:solidFill>
                  <a:srgbClr val="FF0000"/>
                </a:solidFill>
              </a:rPr>
              <a:t>certain</a:t>
            </a:r>
            <a:r>
              <a:rPr dirty="0" sz="2200" spc="95">
                <a:solidFill>
                  <a:srgbClr val="FF0000"/>
                </a:solidFill>
              </a:rPr>
              <a:t>  </a:t>
            </a:r>
            <a:r>
              <a:rPr dirty="0" sz="2200">
                <a:solidFill>
                  <a:srgbClr val="FF0000"/>
                </a:solidFill>
              </a:rPr>
              <a:t>identity</a:t>
            </a:r>
            <a:r>
              <a:rPr dirty="0" sz="2200" spc="85">
                <a:solidFill>
                  <a:srgbClr val="FF0000"/>
                </a:solidFill>
              </a:rPr>
              <a:t>  </a:t>
            </a:r>
            <a:r>
              <a:rPr dirty="0" sz="2200" spc="-25">
                <a:solidFill>
                  <a:srgbClr val="FF0000"/>
                </a:solidFill>
              </a:rPr>
              <a:t>to </a:t>
            </a:r>
            <a:r>
              <a:rPr dirty="0" sz="2200" spc="-25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determine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70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measurements</a:t>
            </a:r>
            <a:r>
              <a:rPr dirty="0" sz="2200" spc="-10"/>
              <a:t>.</a:t>
            </a:r>
            <a:endParaRPr sz="2200"/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2200"/>
          </a:p>
          <a:p>
            <a:pPr marL="12700">
              <a:lnSpc>
                <a:spcPts val="3354"/>
              </a:lnSpc>
              <a:tabLst>
                <a:tab pos="423545" algn="l"/>
                <a:tab pos="1728470" algn="l"/>
                <a:tab pos="2181225" algn="l"/>
                <a:tab pos="3818254" algn="l"/>
                <a:tab pos="4310380" algn="l"/>
                <a:tab pos="5278755" algn="l"/>
                <a:tab pos="6543675" algn="l"/>
                <a:tab pos="8324215" algn="l"/>
              </a:tabLst>
            </a:pPr>
            <a:r>
              <a:rPr dirty="0" sz="2800" spc="-50"/>
              <a:t>A</a:t>
            </a:r>
            <a:r>
              <a:rPr dirty="0" sz="2800"/>
              <a:t>	</a:t>
            </a:r>
            <a:r>
              <a:rPr dirty="0" sz="2800" spc="-10"/>
              <a:t>pattern</a:t>
            </a:r>
            <a:r>
              <a:rPr dirty="0" sz="2800"/>
              <a:t>	</a:t>
            </a:r>
            <a:r>
              <a:rPr dirty="0" sz="2800" spc="-25"/>
              <a:t>is</a:t>
            </a:r>
            <a:r>
              <a:rPr dirty="0" sz="2800"/>
              <a:t>	</a:t>
            </a:r>
            <a:r>
              <a:rPr dirty="0" sz="2800" spc="-10"/>
              <a:t>assumed</a:t>
            </a:r>
            <a:r>
              <a:rPr dirty="0" sz="2800"/>
              <a:t>	</a:t>
            </a:r>
            <a:r>
              <a:rPr dirty="0" sz="2800" spc="-25"/>
              <a:t>to</a:t>
            </a:r>
            <a:r>
              <a:rPr dirty="0" sz="2800"/>
              <a:t>	</a:t>
            </a:r>
            <a:r>
              <a:rPr dirty="0" sz="2800" spc="-20"/>
              <a:t>have</a:t>
            </a:r>
            <a:r>
              <a:rPr dirty="0" sz="2800"/>
              <a:t>	</a:t>
            </a:r>
            <a:r>
              <a:rPr dirty="0" sz="2800" spc="-10"/>
              <a:t>certain</a:t>
            </a:r>
            <a:r>
              <a:rPr dirty="0" sz="2800"/>
              <a:t>	</a:t>
            </a:r>
            <a:r>
              <a:rPr dirty="0" sz="2800" spc="-10" i="1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25">
                <a:solidFill>
                  <a:srgbClr val="FF0000"/>
                </a:solidFill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4"/>
              </a:lnSpc>
            </a:pP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r>
              <a:rPr dirty="0" sz="2800" spc="-7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0000"/>
                </a:solidFill>
              </a:rPr>
              <a:t>which</a:t>
            </a:r>
            <a:r>
              <a:rPr dirty="0" sz="2800" spc="-5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distinguishes</a:t>
            </a:r>
            <a:r>
              <a:rPr dirty="0" sz="2800" spc="-8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it</a:t>
            </a:r>
            <a:r>
              <a:rPr dirty="0" sz="2800" spc="-8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from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other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patterns</a:t>
            </a:r>
            <a:r>
              <a:rPr dirty="0" sz="2800" spc="-10"/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38759" y="168223"/>
            <a:ext cx="28003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230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29969" y="713689"/>
            <a:ext cx="36830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Benchmark</a:t>
            </a:r>
            <a:r>
              <a:rPr dirty="0" sz="2800" spc="-1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Problems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0291" y="1549653"/>
            <a:ext cx="39350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0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Life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74650" y="1958975"/>
          <a:ext cx="8775700" cy="395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/>
                <a:gridCol w="6917690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600" spc="4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Cancer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Wisconsin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tumor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benign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(not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dangerous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health)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malignant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(dangerous)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tissue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taken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patient’s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breast.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82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BUPA</a:t>
                      </a:r>
                      <a:r>
                        <a:rPr dirty="0" sz="16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Liver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Disorder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lever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disorders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4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3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blood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tests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along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related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such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alcohol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consumption.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Diabetes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Investigate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shows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signs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diabetes.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327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Disease Cleveland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2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Predicting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least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four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major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vessels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reduced</a:t>
                      </a:r>
                      <a:r>
                        <a:rPr dirty="0" sz="1600" spc="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diameter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50%.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Hepatitis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Anticipate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status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(i.e.,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live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die)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patient.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Lymphography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situation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nodes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lymphatic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vessels.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Lungcancer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types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pathological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lung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cancers.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Postoperative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Determine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place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send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postoperative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recovery.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5359653" y="17526"/>
            <a:ext cx="36563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i="1">
                <a:latin typeface="Arial"/>
                <a:cs typeface="Arial"/>
              </a:rPr>
              <a:t>Bio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Science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and</a:t>
            </a:r>
            <a:r>
              <a:rPr dirty="0" sz="1600" spc="-2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Engineering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spc="-10" i="1">
                <a:latin typeface="Arial"/>
                <a:cs typeface="Arial"/>
              </a:rPr>
              <a:t>Laboratory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0291" y="1454657"/>
            <a:ext cx="3511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74650" y="1822450"/>
          <a:ext cx="8699500" cy="2476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depend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applicants’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particulars.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Car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Evaluate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facilities.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Labor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Negotiations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worker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i.e.,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contract</a:t>
                      </a:r>
                      <a:r>
                        <a:rPr dirty="0" sz="1600" spc="2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him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beneficial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not.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28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82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609600" algn="l"/>
                          <a:tab pos="1655445" algn="l"/>
                          <a:tab pos="2298700" algn="l"/>
                          <a:tab pos="2760345" algn="l"/>
                          <a:tab pos="3639820" algn="l"/>
                          <a:tab pos="4157979" algn="l"/>
                          <a:tab pos="5125720" algn="l"/>
                          <a:tab pos="5441315" algn="l"/>
                          <a:tab pos="6197600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Card,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concerns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non-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customer.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383540" y="4566665"/>
            <a:ext cx="33140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Plants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74650" y="4930775"/>
          <a:ext cx="8699500" cy="1691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Iris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Plants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iris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types.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Mushroom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0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mushroom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edible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mushroom’s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shape,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color,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odor,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habitat.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Soybean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Recognize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19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diseases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soybeans.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1415" y="725169"/>
            <a:ext cx="58343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Summary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/>
              <a:t>Benchmark</a:t>
            </a:r>
            <a:r>
              <a:rPr dirty="0" spc="-75"/>
              <a:t> </a:t>
            </a:r>
            <a:r>
              <a:rPr dirty="0" spc="-10"/>
              <a:t>Problems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739" y="6411264"/>
            <a:ext cx="8049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show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variations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3987" y="1409700"/>
            <a:ext cx="6824345" cy="4859020"/>
            <a:chOff x="153987" y="1409700"/>
            <a:chExt cx="6824345" cy="4859020"/>
          </a:xfrm>
        </p:grpSpPr>
        <p:sp>
          <p:nvSpPr>
            <p:cNvPr id="5" name="object 5" descr=""/>
            <p:cNvSpPr/>
            <p:nvPr/>
          </p:nvSpPr>
          <p:spPr>
            <a:xfrm>
              <a:off x="769937" y="1412875"/>
              <a:ext cx="2773045" cy="4852670"/>
            </a:xfrm>
            <a:custGeom>
              <a:avLst/>
              <a:gdLst/>
              <a:ahLst/>
              <a:cxnLst/>
              <a:rect l="l" t="t" r="r" b="b"/>
              <a:pathLst>
                <a:path w="2773045" h="4852670">
                  <a:moveTo>
                    <a:pt x="0" y="0"/>
                  </a:moveTo>
                  <a:lnTo>
                    <a:pt x="0" y="4852670"/>
                  </a:lnTo>
                </a:path>
                <a:path w="2773045" h="4852670">
                  <a:moveTo>
                    <a:pt x="2086927" y="0"/>
                  </a:moveTo>
                  <a:lnTo>
                    <a:pt x="2086927" y="4852670"/>
                  </a:lnTo>
                </a:path>
                <a:path w="2773045" h="4852670">
                  <a:moveTo>
                    <a:pt x="2772727" y="0"/>
                  </a:moveTo>
                  <a:lnTo>
                    <a:pt x="2772727" y="5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426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3046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046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0465" y="1412875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w="0" h="582294">
                  <a:moveTo>
                    <a:pt x="0" y="0"/>
                  </a:moveTo>
                  <a:lnTo>
                    <a:pt x="0" y="5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904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524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524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620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620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7162" y="1629409"/>
              <a:ext cx="6817995" cy="365760"/>
            </a:xfrm>
            <a:custGeom>
              <a:avLst/>
              <a:gdLst/>
              <a:ahLst/>
              <a:cxnLst/>
              <a:rect l="l" t="t" r="r" b="b"/>
              <a:pathLst>
                <a:path w="6817995" h="365760">
                  <a:moveTo>
                    <a:pt x="3382327" y="0"/>
                  </a:moveTo>
                  <a:lnTo>
                    <a:pt x="6817677" y="0"/>
                  </a:lnTo>
                </a:path>
                <a:path w="6817995" h="365760">
                  <a:moveTo>
                    <a:pt x="0" y="365760"/>
                  </a:moveTo>
                  <a:lnTo>
                    <a:pt x="6817677" y="36576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7162" y="2208530"/>
              <a:ext cx="6817995" cy="3840479"/>
            </a:xfrm>
            <a:custGeom>
              <a:avLst/>
              <a:gdLst/>
              <a:ahLst/>
              <a:cxnLst/>
              <a:rect l="l" t="t" r="r" b="b"/>
              <a:pathLst>
                <a:path w="6817995" h="3840479">
                  <a:moveTo>
                    <a:pt x="0" y="0"/>
                  </a:moveTo>
                  <a:lnTo>
                    <a:pt x="6817677" y="0"/>
                  </a:lnTo>
                </a:path>
                <a:path w="6817995" h="3840479">
                  <a:moveTo>
                    <a:pt x="0" y="213360"/>
                  </a:moveTo>
                  <a:lnTo>
                    <a:pt x="6817677" y="213360"/>
                  </a:lnTo>
                </a:path>
                <a:path w="6817995" h="3840479">
                  <a:moveTo>
                    <a:pt x="0" y="426720"/>
                  </a:moveTo>
                  <a:lnTo>
                    <a:pt x="6817677" y="426720"/>
                  </a:lnTo>
                </a:path>
                <a:path w="6817995" h="3840479">
                  <a:moveTo>
                    <a:pt x="0" y="640080"/>
                  </a:moveTo>
                  <a:lnTo>
                    <a:pt x="6817677" y="640080"/>
                  </a:lnTo>
                </a:path>
                <a:path w="6817995" h="3840479">
                  <a:moveTo>
                    <a:pt x="0" y="853440"/>
                  </a:moveTo>
                  <a:lnTo>
                    <a:pt x="6817677" y="853440"/>
                  </a:lnTo>
                </a:path>
                <a:path w="6817995" h="3840479">
                  <a:moveTo>
                    <a:pt x="0" y="1066800"/>
                  </a:moveTo>
                  <a:lnTo>
                    <a:pt x="6817677" y="1066800"/>
                  </a:lnTo>
                </a:path>
                <a:path w="6817995" h="3840479">
                  <a:moveTo>
                    <a:pt x="0" y="1280160"/>
                  </a:moveTo>
                  <a:lnTo>
                    <a:pt x="6817677" y="1280160"/>
                  </a:lnTo>
                </a:path>
                <a:path w="6817995" h="3840479">
                  <a:moveTo>
                    <a:pt x="0" y="1493520"/>
                  </a:moveTo>
                  <a:lnTo>
                    <a:pt x="6817677" y="1493520"/>
                  </a:lnTo>
                </a:path>
                <a:path w="6817995" h="3840479">
                  <a:moveTo>
                    <a:pt x="0" y="1706880"/>
                  </a:moveTo>
                  <a:lnTo>
                    <a:pt x="6817677" y="1706880"/>
                  </a:lnTo>
                </a:path>
                <a:path w="6817995" h="3840479">
                  <a:moveTo>
                    <a:pt x="0" y="1920240"/>
                  </a:moveTo>
                  <a:lnTo>
                    <a:pt x="6817677" y="1920240"/>
                  </a:lnTo>
                </a:path>
                <a:path w="6817995" h="3840479">
                  <a:moveTo>
                    <a:pt x="0" y="2133600"/>
                  </a:moveTo>
                  <a:lnTo>
                    <a:pt x="6817677" y="2133600"/>
                  </a:lnTo>
                </a:path>
                <a:path w="6817995" h="3840479">
                  <a:moveTo>
                    <a:pt x="0" y="2346960"/>
                  </a:moveTo>
                  <a:lnTo>
                    <a:pt x="6817677" y="2346960"/>
                  </a:lnTo>
                </a:path>
                <a:path w="6817995" h="3840479">
                  <a:moveTo>
                    <a:pt x="0" y="2560320"/>
                  </a:moveTo>
                  <a:lnTo>
                    <a:pt x="6817677" y="2560320"/>
                  </a:lnTo>
                </a:path>
                <a:path w="6817995" h="3840479">
                  <a:moveTo>
                    <a:pt x="0" y="2773680"/>
                  </a:moveTo>
                  <a:lnTo>
                    <a:pt x="6817677" y="2773680"/>
                  </a:lnTo>
                </a:path>
                <a:path w="6817995" h="3840479">
                  <a:moveTo>
                    <a:pt x="0" y="2987040"/>
                  </a:moveTo>
                  <a:lnTo>
                    <a:pt x="6817677" y="2987040"/>
                  </a:lnTo>
                </a:path>
                <a:path w="6817995" h="3840479">
                  <a:moveTo>
                    <a:pt x="0" y="3200400"/>
                  </a:moveTo>
                  <a:lnTo>
                    <a:pt x="6817677" y="3200400"/>
                  </a:lnTo>
                </a:path>
                <a:path w="6817995" h="3840479">
                  <a:moveTo>
                    <a:pt x="0" y="3413760"/>
                  </a:moveTo>
                  <a:lnTo>
                    <a:pt x="6817677" y="3413760"/>
                  </a:lnTo>
                </a:path>
                <a:path w="6817995" h="3840479">
                  <a:moveTo>
                    <a:pt x="0" y="3627120"/>
                  </a:moveTo>
                  <a:lnTo>
                    <a:pt x="6817677" y="3627120"/>
                  </a:lnTo>
                </a:path>
                <a:path w="6817995" h="3840479">
                  <a:moveTo>
                    <a:pt x="0" y="3840480"/>
                  </a:moveTo>
                  <a:lnTo>
                    <a:pt x="6817677" y="3840480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7162" y="1416050"/>
              <a:ext cx="6817995" cy="4846320"/>
            </a:xfrm>
            <a:custGeom>
              <a:avLst/>
              <a:gdLst/>
              <a:ahLst/>
              <a:cxnLst/>
              <a:rect l="l" t="t" r="r" b="b"/>
              <a:pathLst>
                <a:path w="6817995" h="4846320">
                  <a:moveTo>
                    <a:pt x="0" y="0"/>
                  </a:moveTo>
                  <a:lnTo>
                    <a:pt x="6817677" y="0"/>
                  </a:lnTo>
                </a:path>
                <a:path w="6817995" h="4846320">
                  <a:moveTo>
                    <a:pt x="0" y="4846320"/>
                  </a:moveTo>
                  <a:lnTo>
                    <a:pt x="6817677" y="484632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26263" y="1610995"/>
            <a:ext cx="476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Abbr.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43608" y="1610995"/>
            <a:ext cx="7385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95726" y="1397634"/>
            <a:ext cx="377190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5"/>
              </a:spcBef>
              <a:tabLst>
                <a:tab pos="758825" algn="l"/>
                <a:tab pos="800100" algn="l"/>
                <a:tab pos="1507490" algn="l"/>
                <a:tab pos="2208530" algn="l"/>
                <a:tab pos="2413000" algn="l"/>
                <a:tab pos="2923540" algn="l"/>
              </a:tabLst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Input</a:t>
            </a:r>
            <a:r>
              <a:rPr dirty="0" sz="14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	NN</a:t>
            </a:r>
            <a:r>
              <a:rPr dirty="0" sz="14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Architecture Examp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Cont.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Discr.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Inputs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64046" y="1612519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00FF"/>
                </a:solidFill>
                <a:latin typeface="Arial"/>
                <a:cs typeface="Arial"/>
              </a:rPr>
              <a:t>Hidd. Node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6217" y="1976755"/>
            <a:ext cx="2381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ACC</a:t>
            </a:r>
            <a:r>
              <a:rPr dirty="0" sz="1400">
                <a:latin typeface="Arial"/>
                <a:cs typeface="Arial"/>
              </a:rPr>
              <a:t>	Australian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Credit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Card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038982" y="1976755"/>
            <a:ext cx="37401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59560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690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51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6217" y="2189810"/>
            <a:ext cx="12801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BLN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Balance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38982" y="2189810"/>
            <a:ext cx="37401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5344" algn="l"/>
                <a:tab pos="1559560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625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6217" y="2403729"/>
            <a:ext cx="26320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BCW</a:t>
            </a:r>
            <a:r>
              <a:rPr dirty="0" sz="1400">
                <a:latin typeface="Arial"/>
                <a:cs typeface="Arial"/>
              </a:rPr>
              <a:t>	Breast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Cancer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Wisconsin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38982" y="240372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79245" algn="l"/>
                <a:tab pos="2283460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699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66217" y="2617088"/>
            <a:ext cx="92201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CAR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Car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88691" y="2617088"/>
            <a:ext cx="3790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5510" algn="l"/>
                <a:tab pos="1609725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1728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66217" y="2830449"/>
            <a:ext cx="1338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DBT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Diabetes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38982" y="283044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79245" algn="l"/>
                <a:tab pos="2283460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768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6217" y="3043808"/>
            <a:ext cx="22326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GCC</a:t>
            </a:r>
            <a:r>
              <a:rPr dirty="0" sz="1400">
                <a:latin typeface="Arial"/>
                <a:cs typeface="Arial"/>
              </a:rPr>
              <a:t>	German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Credit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Card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988691" y="3043808"/>
            <a:ext cx="3790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5825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1000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6217" y="3257169"/>
            <a:ext cx="25977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HDC</a:t>
            </a:r>
            <a:r>
              <a:rPr dirty="0" sz="1400">
                <a:latin typeface="Arial"/>
                <a:cs typeface="Arial"/>
              </a:rPr>
              <a:t>	Heart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Disease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Cleveland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38982" y="325716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59560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303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66217" y="3470528"/>
            <a:ext cx="18484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HPT</a:t>
            </a:r>
            <a:r>
              <a:rPr dirty="0" sz="1400">
                <a:latin typeface="Arial"/>
                <a:cs typeface="Arial"/>
              </a:rPr>
              <a:t>	Hepatitis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(HPT)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038982" y="3470528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0939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155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66217" y="3683889"/>
            <a:ext cx="15817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HTR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Hypothyroid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988691" y="3683889"/>
            <a:ext cx="374205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5825" algn="l"/>
                <a:tab pos="1559560" algn="l"/>
                <a:tab pos="2283460" algn="l"/>
                <a:tab pos="3020060" algn="l"/>
                <a:tab pos="3629660" algn="l"/>
              </a:tabLst>
            </a:pPr>
            <a:r>
              <a:rPr dirty="0" sz="1400" spc="-20">
                <a:latin typeface="Arial"/>
                <a:cs typeface="Arial"/>
              </a:rPr>
              <a:t>7200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6217" y="3896944"/>
            <a:ext cx="15557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HSV</a:t>
            </a:r>
            <a:r>
              <a:rPr dirty="0" sz="1400">
                <a:latin typeface="Arial"/>
                <a:cs typeface="Arial"/>
              </a:rPr>
              <a:t>	House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Vote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38982" y="3896944"/>
            <a:ext cx="36918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5344" algn="l"/>
                <a:tab pos="150939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435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6217" y="4110990"/>
            <a:ext cx="15265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INS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Ionosphere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038982" y="4110990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351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6217" y="4324350"/>
            <a:ext cx="3917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KRP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75817" y="4325873"/>
            <a:ext cx="1783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King+Rook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vs</a:t>
            </a:r>
            <a:r>
              <a:rPr dirty="0" sz="1200" spc="-10">
                <a:latin typeface="Arial"/>
                <a:cs typeface="Arial"/>
              </a:rPr>
              <a:t> King+Pawn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988691" y="4324350"/>
            <a:ext cx="3790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3196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74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66217" y="4537709"/>
            <a:ext cx="18053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LMP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Lymphography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038982" y="4537709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150939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148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6217" y="4751070"/>
            <a:ext cx="17214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PST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Postoperative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087751" y="4751070"/>
            <a:ext cx="36429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6765" algn="l"/>
                <a:tab pos="1510665" algn="l"/>
                <a:tab pos="2184400" algn="l"/>
                <a:tab pos="2921000" algn="l"/>
                <a:tab pos="3530600" algn="l"/>
              </a:tabLst>
            </a:pPr>
            <a:r>
              <a:rPr dirty="0" sz="1400" spc="-25">
                <a:latin typeface="Arial"/>
                <a:cs typeface="Arial"/>
              </a:rPr>
              <a:t>90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66217" y="4964429"/>
            <a:ext cx="13366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SBN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Soybean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038982" y="4964429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1509395" algn="l"/>
                <a:tab pos="2233295" algn="l"/>
                <a:tab pos="2919095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683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82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66217" y="5177790"/>
            <a:ext cx="11106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SNR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Sonar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038982" y="5177790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208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66217" y="5390845"/>
            <a:ext cx="18834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SPL</a:t>
            </a:r>
            <a:r>
              <a:rPr dirty="0" sz="1400">
                <a:latin typeface="Arial"/>
                <a:cs typeface="Arial"/>
              </a:rPr>
              <a:t>	Splice</a:t>
            </a:r>
            <a:r>
              <a:rPr dirty="0" sz="1400" spc="3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Junction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988691" y="5390845"/>
            <a:ext cx="37903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5510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3175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66217" y="5604764"/>
            <a:ext cx="1043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WIN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0">
                <a:latin typeface="Arial"/>
                <a:cs typeface="Arial"/>
              </a:rPr>
              <a:t>Wine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038982" y="5604764"/>
            <a:ext cx="36918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178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66217" y="5818123"/>
            <a:ext cx="14420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WVF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Waveform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988691" y="58181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811651" y="5818123"/>
            <a:ext cx="8794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59704" y="581812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996178" y="581812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55485" y="581812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66217" y="6031484"/>
            <a:ext cx="66128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2884805" algn="l"/>
                <a:tab pos="3657600" algn="l"/>
                <a:tab pos="4432300" algn="l"/>
                <a:tab pos="5106035" algn="l"/>
                <a:tab pos="5842000" algn="l"/>
                <a:tab pos="6401435" algn="l"/>
              </a:tabLst>
            </a:pPr>
            <a:r>
              <a:rPr dirty="0" sz="1400" spc="-25">
                <a:latin typeface="Arial"/>
                <a:cs typeface="Arial"/>
              </a:rPr>
              <a:t>ZOO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Zoo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7059168" y="2045207"/>
            <a:ext cx="2009139" cy="4078604"/>
          </a:xfrm>
          <a:custGeom>
            <a:avLst/>
            <a:gdLst/>
            <a:ahLst/>
            <a:cxnLst/>
            <a:rect l="l" t="t" r="r" b="b"/>
            <a:pathLst>
              <a:path w="2009140" h="4078604">
                <a:moveTo>
                  <a:pt x="0" y="4078224"/>
                </a:moveTo>
                <a:lnTo>
                  <a:pt x="2008631" y="4078224"/>
                </a:lnTo>
                <a:lnTo>
                  <a:pt x="2008631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7063740" y="2049779"/>
            <a:ext cx="1999614" cy="4069079"/>
          </a:xfrm>
          <a:prstGeom prst="rect">
            <a:avLst/>
          </a:prstGeom>
          <a:solidFill>
            <a:srgbClr val="D1D1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316865" marR="184150" indent="-22860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times </a:t>
            </a:r>
            <a:r>
              <a:rPr dirty="0" sz="1600" spc="-10">
                <a:latin typeface="Arial"/>
                <a:cs typeface="Arial"/>
              </a:rPr>
              <a:t>pregnant</a:t>
            </a:r>
            <a:endParaRPr sz="1600">
              <a:latin typeface="Arial"/>
              <a:cs typeface="Arial"/>
            </a:endParaRPr>
          </a:p>
          <a:p>
            <a:pPr marL="316865" marR="241300" indent="-2286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Plasma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glucose concentration</a:t>
            </a:r>
            <a:endParaRPr sz="1600">
              <a:latin typeface="Arial"/>
              <a:cs typeface="Arial"/>
            </a:endParaRPr>
          </a:p>
          <a:p>
            <a:pPr marL="316865" marR="356235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Diastolic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blood </a:t>
            </a:r>
            <a:r>
              <a:rPr dirty="0" sz="1600" spc="-10">
                <a:latin typeface="Arial"/>
                <a:cs typeface="Arial"/>
              </a:rPr>
              <a:t>pressure</a:t>
            </a:r>
            <a:endParaRPr sz="1600">
              <a:latin typeface="Arial"/>
              <a:cs typeface="Arial"/>
            </a:endParaRPr>
          </a:p>
          <a:p>
            <a:pPr marL="316865" marR="215900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Triceps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skin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fold </a:t>
            </a:r>
            <a:r>
              <a:rPr dirty="0" sz="1600">
                <a:latin typeface="Arial"/>
                <a:cs typeface="Arial"/>
              </a:rPr>
              <a:t>thickness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(mm)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 spc="-20">
                <a:latin typeface="Arial"/>
                <a:cs typeface="Arial"/>
              </a:rPr>
              <a:t>2-</a:t>
            </a:r>
            <a:r>
              <a:rPr dirty="0" sz="1600">
                <a:latin typeface="Arial"/>
                <a:cs typeface="Arial"/>
              </a:rPr>
              <a:t>Hour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serum</a:t>
            </a:r>
            <a:endParaRPr sz="16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insulin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(mu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U/ml)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Body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index</a:t>
            </a:r>
            <a:endParaRPr sz="1600">
              <a:latin typeface="Arial"/>
              <a:cs typeface="Arial"/>
            </a:endParaRPr>
          </a:p>
          <a:p>
            <a:pPr marL="316865" marR="11747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 spc="-10">
                <a:latin typeface="Arial"/>
                <a:cs typeface="Arial"/>
              </a:rPr>
              <a:t>Diabetes </a:t>
            </a:r>
            <a:r>
              <a:rPr dirty="0" sz="1600">
                <a:latin typeface="Arial"/>
                <a:cs typeface="Arial"/>
              </a:rPr>
              <a:t>pedigree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 spc="-25">
                <a:latin typeface="Arial"/>
                <a:cs typeface="Arial"/>
              </a:rPr>
              <a:t>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7328916" y="1514855"/>
            <a:ext cx="1510665" cy="524510"/>
          </a:xfrm>
          <a:custGeom>
            <a:avLst/>
            <a:gdLst/>
            <a:ahLst/>
            <a:cxnLst/>
            <a:rect l="l" t="t" r="r" b="b"/>
            <a:pathLst>
              <a:path w="1510665" h="524510">
                <a:moveTo>
                  <a:pt x="0" y="524256"/>
                </a:moveTo>
                <a:lnTo>
                  <a:pt x="1510283" y="524256"/>
                </a:lnTo>
                <a:lnTo>
                  <a:pt x="1510283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7333488" y="1519427"/>
            <a:ext cx="1501140" cy="515620"/>
          </a:xfrm>
          <a:prstGeom prst="rect">
            <a:avLst/>
          </a:prstGeom>
          <a:solidFill>
            <a:srgbClr val="D1D1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271780" marR="130175" indent="-132715">
              <a:lnSpc>
                <a:spcPct val="100000"/>
              </a:lnSpc>
              <a:spcBef>
                <a:spcPts val="280"/>
              </a:spcBef>
            </a:pP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4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Features 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Diabetes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75"/>
              <a:t> </a:t>
            </a:r>
            <a:r>
              <a:rPr dirty="0"/>
              <a:t>Ensemble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70"/>
              <a:t> </a:t>
            </a:r>
            <a:r>
              <a:rPr dirty="0"/>
              <a:t>Neural</a:t>
            </a:r>
            <a:r>
              <a:rPr dirty="0" spc="-60"/>
              <a:t> </a:t>
            </a:r>
            <a:r>
              <a:rPr dirty="0" spc="-10"/>
              <a:t>Networks?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6268" y="1752600"/>
            <a:ext cx="2427731" cy="1508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8968" y="1762505"/>
            <a:ext cx="8458835" cy="3396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2570" marR="2145665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building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several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taken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sociology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marR="2145030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committee</a:t>
            </a:r>
            <a:r>
              <a:rPr dirty="0" sz="1800" spc="4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4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people</a:t>
            </a:r>
            <a:r>
              <a:rPr dirty="0" sz="1800" spc="4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4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task</a:t>
            </a:r>
            <a:r>
              <a:rPr dirty="0" sz="1800" spc="4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building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board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doctors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major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operation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matter.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7015" marR="508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7015" algn="l"/>
              </a:tabLst>
            </a:pP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member</a:t>
            </a:r>
            <a:r>
              <a:rPr dirty="0" sz="18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committee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competent</a:t>
            </a:r>
            <a:r>
              <a:rPr dirty="0" sz="18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1800" spc="2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complementary</a:t>
            </a:r>
            <a:r>
              <a:rPr dirty="0" sz="18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800" spc="2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few</a:t>
            </a:r>
            <a:r>
              <a:rPr dirty="0" sz="1800" spc="2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probability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remaining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members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correct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his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7015" marR="5715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7015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Several</a:t>
            </a:r>
            <a:r>
              <a:rPr dirty="0" sz="18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might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than</a:t>
            </a:r>
            <a:r>
              <a:rPr dirty="0" sz="18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single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maintain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compensate failure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others.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2400" y="5705855"/>
            <a:ext cx="8915400" cy="64770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40640" rIns="0" bIns="0" rtlCol="0" vert="horz">
            <a:spAutoFit/>
          </a:bodyPr>
          <a:lstStyle/>
          <a:p>
            <a:pPr marL="321310" marR="83820" indent="-5080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44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dirty="0" sz="1800" spc="4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4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1800" spc="4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4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45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achieve</a:t>
            </a:r>
            <a:r>
              <a:rPr dirty="0" sz="1800" spc="44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1800" spc="4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4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(i.e.,</a:t>
            </a:r>
            <a:r>
              <a:rPr dirty="0" sz="1800" spc="4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lower</a:t>
            </a:r>
            <a:r>
              <a:rPr dirty="0" sz="1800" spc="434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TER) </a:t>
            </a:r>
            <a:r>
              <a:rPr dirty="0" sz="1800" b="1">
                <a:latin typeface="Arial"/>
                <a:cs typeface="Arial"/>
              </a:rPr>
              <a:t>through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producing</a:t>
            </a:r>
            <a:r>
              <a:rPr dirty="0" sz="18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diverse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Neural</a:t>
            </a:r>
            <a:r>
              <a:rPr dirty="0" spc="-95"/>
              <a:t> </a:t>
            </a:r>
            <a:r>
              <a:rPr dirty="0"/>
              <a:t>Network</a:t>
            </a:r>
            <a:r>
              <a:rPr dirty="0" spc="-90"/>
              <a:t> </a:t>
            </a:r>
            <a:r>
              <a:rPr dirty="0"/>
              <a:t>Ensemble</a:t>
            </a:r>
            <a:r>
              <a:rPr dirty="0" spc="-80"/>
              <a:t> </a:t>
            </a:r>
            <a:r>
              <a:rPr dirty="0" spc="-10"/>
              <a:t>(NNE)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801367" y="2270760"/>
            <a:ext cx="911860" cy="855344"/>
            <a:chOff x="1801367" y="2270760"/>
            <a:chExt cx="911860" cy="85534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299" y="2270760"/>
              <a:ext cx="100583" cy="792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515" y="2270760"/>
              <a:ext cx="99059" cy="807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6207" y="2270760"/>
              <a:ext cx="99060" cy="792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367" y="2691384"/>
              <a:ext cx="100583" cy="807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1" y="2689860"/>
              <a:ext cx="100583" cy="79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371" y="2692908"/>
              <a:ext cx="99059" cy="792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1635" y="2689860"/>
              <a:ext cx="99059" cy="807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3659" y="2691384"/>
              <a:ext cx="99059" cy="7924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857755" y="2342388"/>
              <a:ext cx="806450" cy="355600"/>
            </a:xfrm>
            <a:custGeom>
              <a:avLst/>
              <a:gdLst/>
              <a:ahLst/>
              <a:cxnLst/>
              <a:rect l="l" t="t" r="r" b="b"/>
              <a:pathLst>
                <a:path w="806450" h="355600">
                  <a:moveTo>
                    <a:pt x="0" y="355091"/>
                  </a:moveTo>
                  <a:lnTo>
                    <a:pt x="204216" y="1524"/>
                  </a:lnTo>
                </a:path>
                <a:path w="806450" h="355600">
                  <a:moveTo>
                    <a:pt x="406907" y="355091"/>
                  </a:moveTo>
                  <a:lnTo>
                    <a:pt x="406907" y="1524"/>
                  </a:lnTo>
                </a:path>
                <a:path w="806450" h="355600">
                  <a:moveTo>
                    <a:pt x="207263" y="353567"/>
                  </a:moveTo>
                  <a:lnTo>
                    <a:pt x="207263" y="0"/>
                  </a:lnTo>
                </a:path>
                <a:path w="806450" h="355600">
                  <a:moveTo>
                    <a:pt x="406907" y="352044"/>
                  </a:moveTo>
                  <a:lnTo>
                    <a:pt x="208787" y="3048"/>
                  </a:lnTo>
                </a:path>
                <a:path w="806450" h="355600">
                  <a:moveTo>
                    <a:pt x="204216" y="355091"/>
                  </a:moveTo>
                  <a:lnTo>
                    <a:pt x="409956" y="3048"/>
                  </a:lnTo>
                </a:path>
                <a:path w="806450" h="355600">
                  <a:moveTo>
                    <a:pt x="413004" y="353567"/>
                  </a:moveTo>
                  <a:lnTo>
                    <a:pt x="618744" y="1524"/>
                  </a:lnTo>
                </a:path>
                <a:path w="806450" h="355600">
                  <a:moveTo>
                    <a:pt x="597407" y="353567"/>
                  </a:moveTo>
                  <a:lnTo>
                    <a:pt x="414527" y="1524"/>
                  </a:lnTo>
                </a:path>
                <a:path w="806450" h="355600">
                  <a:moveTo>
                    <a:pt x="806195" y="352044"/>
                  </a:moveTo>
                  <a:lnTo>
                    <a:pt x="623316" y="0"/>
                  </a:lnTo>
                </a:path>
                <a:path w="806450" h="355600">
                  <a:moveTo>
                    <a:pt x="1524" y="355091"/>
                  </a:moveTo>
                  <a:lnTo>
                    <a:pt x="406907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63495" y="2343912"/>
              <a:ext cx="407034" cy="352425"/>
            </a:xfrm>
            <a:custGeom>
              <a:avLst/>
              <a:gdLst/>
              <a:ahLst/>
              <a:cxnLst/>
              <a:rect l="l" t="t" r="r" b="b"/>
              <a:pathLst>
                <a:path w="407035" h="352425">
                  <a:moveTo>
                    <a:pt x="0" y="352043"/>
                  </a:moveTo>
                  <a:lnTo>
                    <a:pt x="4069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853183" y="2342388"/>
              <a:ext cx="810895" cy="779145"/>
            </a:xfrm>
            <a:custGeom>
              <a:avLst/>
              <a:gdLst/>
              <a:ahLst/>
              <a:cxnLst/>
              <a:rect l="l" t="t" r="r" b="b"/>
              <a:pathLst>
                <a:path w="810894" h="779144">
                  <a:moveTo>
                    <a:pt x="9143" y="358139"/>
                  </a:moveTo>
                  <a:lnTo>
                    <a:pt x="623316" y="0"/>
                  </a:lnTo>
                </a:path>
                <a:path w="810894" h="779144">
                  <a:moveTo>
                    <a:pt x="605028" y="358139"/>
                  </a:moveTo>
                  <a:lnTo>
                    <a:pt x="217932" y="3048"/>
                  </a:lnTo>
                </a:path>
                <a:path w="810894" h="779144">
                  <a:moveTo>
                    <a:pt x="810768" y="359663"/>
                  </a:moveTo>
                  <a:lnTo>
                    <a:pt x="422148" y="4572"/>
                  </a:lnTo>
                </a:path>
                <a:path w="810894" h="779144">
                  <a:moveTo>
                    <a:pt x="810768" y="352044"/>
                  </a:moveTo>
                  <a:lnTo>
                    <a:pt x="217932" y="0"/>
                  </a:lnTo>
                </a:path>
                <a:path w="810894" h="779144">
                  <a:moveTo>
                    <a:pt x="605028" y="355091"/>
                  </a:moveTo>
                  <a:lnTo>
                    <a:pt x="620268" y="0"/>
                  </a:lnTo>
                </a:path>
                <a:path w="810894" h="779144">
                  <a:moveTo>
                    <a:pt x="512064" y="766572"/>
                  </a:moveTo>
                  <a:lnTo>
                    <a:pt x="597408" y="423672"/>
                  </a:lnTo>
                </a:path>
                <a:path w="810894" h="779144">
                  <a:moveTo>
                    <a:pt x="88392" y="768096"/>
                  </a:moveTo>
                  <a:lnTo>
                    <a:pt x="207264" y="420624"/>
                  </a:lnTo>
                </a:path>
                <a:path w="810894" h="779144">
                  <a:moveTo>
                    <a:pt x="294132" y="772667"/>
                  </a:moveTo>
                  <a:lnTo>
                    <a:pt x="411480" y="423672"/>
                  </a:lnTo>
                </a:path>
                <a:path w="810894" h="779144">
                  <a:moveTo>
                    <a:pt x="512064" y="766572"/>
                  </a:moveTo>
                  <a:lnTo>
                    <a:pt x="806196" y="425196"/>
                  </a:lnTo>
                </a:path>
                <a:path w="810894" h="779144">
                  <a:moveTo>
                    <a:pt x="294132" y="772667"/>
                  </a:moveTo>
                  <a:lnTo>
                    <a:pt x="210312" y="417575"/>
                  </a:lnTo>
                </a:path>
                <a:path w="810894" h="779144">
                  <a:moveTo>
                    <a:pt x="96012" y="766572"/>
                  </a:moveTo>
                  <a:lnTo>
                    <a:pt x="605028" y="417575"/>
                  </a:lnTo>
                </a:path>
                <a:path w="810894" h="779144">
                  <a:moveTo>
                    <a:pt x="699516" y="778763"/>
                  </a:moveTo>
                  <a:lnTo>
                    <a:pt x="3048" y="423672"/>
                  </a:lnTo>
                </a:path>
                <a:path w="810894" h="779144">
                  <a:moveTo>
                    <a:pt x="699516" y="777239"/>
                  </a:moveTo>
                  <a:lnTo>
                    <a:pt x="210312" y="423672"/>
                  </a:lnTo>
                </a:path>
                <a:path w="810894" h="779144">
                  <a:moveTo>
                    <a:pt x="699516" y="774191"/>
                  </a:moveTo>
                  <a:lnTo>
                    <a:pt x="409956" y="420624"/>
                  </a:lnTo>
                </a:path>
                <a:path w="810894" h="779144">
                  <a:moveTo>
                    <a:pt x="297180" y="775715"/>
                  </a:moveTo>
                  <a:lnTo>
                    <a:pt x="0" y="422148"/>
                  </a:lnTo>
                </a:path>
                <a:path w="810894" h="779144">
                  <a:moveTo>
                    <a:pt x="86868" y="772667"/>
                  </a:moveTo>
                  <a:lnTo>
                    <a:pt x="3048" y="417575"/>
                  </a:lnTo>
                </a:path>
                <a:path w="810894" h="779144">
                  <a:moveTo>
                    <a:pt x="85343" y="772667"/>
                  </a:moveTo>
                  <a:lnTo>
                    <a:pt x="411480" y="420624"/>
                  </a:lnTo>
                </a:path>
                <a:path w="810894" h="779144">
                  <a:moveTo>
                    <a:pt x="102108" y="766572"/>
                  </a:moveTo>
                  <a:lnTo>
                    <a:pt x="806196" y="417575"/>
                  </a:lnTo>
                </a:path>
                <a:path w="810894" h="779144">
                  <a:moveTo>
                    <a:pt x="297180" y="771144"/>
                  </a:moveTo>
                  <a:lnTo>
                    <a:pt x="806196" y="417575"/>
                  </a:lnTo>
                </a:path>
                <a:path w="810894" h="779144">
                  <a:moveTo>
                    <a:pt x="297180" y="766572"/>
                  </a:moveTo>
                  <a:lnTo>
                    <a:pt x="598932" y="420624"/>
                  </a:lnTo>
                </a:path>
                <a:path w="810894" h="779144">
                  <a:moveTo>
                    <a:pt x="512064" y="766572"/>
                  </a:moveTo>
                  <a:lnTo>
                    <a:pt x="204216" y="419100"/>
                  </a:lnTo>
                </a:path>
                <a:path w="810894" h="779144">
                  <a:moveTo>
                    <a:pt x="512064" y="766572"/>
                  </a:moveTo>
                  <a:lnTo>
                    <a:pt x="409956" y="425196"/>
                  </a:lnTo>
                </a:path>
                <a:path w="810894" h="779144">
                  <a:moveTo>
                    <a:pt x="701040" y="774191"/>
                  </a:moveTo>
                  <a:lnTo>
                    <a:pt x="601980" y="422148"/>
                  </a:lnTo>
                </a:path>
                <a:path w="810894" h="779144">
                  <a:moveTo>
                    <a:pt x="704088" y="774191"/>
                  </a:moveTo>
                  <a:lnTo>
                    <a:pt x="806196" y="420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027932" y="2270760"/>
            <a:ext cx="911860" cy="855344"/>
            <a:chOff x="4027932" y="2270760"/>
            <a:chExt cx="911860" cy="855344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5864" y="2270760"/>
              <a:ext cx="100584" cy="79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080" y="2270760"/>
              <a:ext cx="99060" cy="807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2772" y="2270760"/>
              <a:ext cx="99060" cy="792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7932" y="2691384"/>
              <a:ext cx="100584" cy="8077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5196" y="2689860"/>
              <a:ext cx="100584" cy="792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6" y="2692908"/>
              <a:ext cx="99060" cy="792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0" y="2689860"/>
              <a:ext cx="99060" cy="807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0224" y="2691384"/>
              <a:ext cx="99060" cy="7924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084320" y="2342388"/>
              <a:ext cx="806450" cy="355600"/>
            </a:xfrm>
            <a:custGeom>
              <a:avLst/>
              <a:gdLst/>
              <a:ahLst/>
              <a:cxnLst/>
              <a:rect l="l" t="t" r="r" b="b"/>
              <a:pathLst>
                <a:path w="806450" h="355600">
                  <a:moveTo>
                    <a:pt x="0" y="355091"/>
                  </a:moveTo>
                  <a:lnTo>
                    <a:pt x="204215" y="1524"/>
                  </a:lnTo>
                </a:path>
                <a:path w="806450" h="355600">
                  <a:moveTo>
                    <a:pt x="406907" y="355091"/>
                  </a:moveTo>
                  <a:lnTo>
                    <a:pt x="406907" y="1524"/>
                  </a:lnTo>
                </a:path>
                <a:path w="806450" h="355600">
                  <a:moveTo>
                    <a:pt x="207263" y="353567"/>
                  </a:moveTo>
                  <a:lnTo>
                    <a:pt x="207263" y="0"/>
                  </a:lnTo>
                </a:path>
                <a:path w="806450" h="355600">
                  <a:moveTo>
                    <a:pt x="406907" y="352044"/>
                  </a:moveTo>
                  <a:lnTo>
                    <a:pt x="208787" y="3048"/>
                  </a:lnTo>
                </a:path>
                <a:path w="806450" h="355600">
                  <a:moveTo>
                    <a:pt x="204215" y="355091"/>
                  </a:moveTo>
                  <a:lnTo>
                    <a:pt x="409955" y="3048"/>
                  </a:lnTo>
                </a:path>
                <a:path w="806450" h="355600">
                  <a:moveTo>
                    <a:pt x="413003" y="353567"/>
                  </a:moveTo>
                  <a:lnTo>
                    <a:pt x="618743" y="1524"/>
                  </a:lnTo>
                </a:path>
                <a:path w="806450" h="355600">
                  <a:moveTo>
                    <a:pt x="597407" y="353567"/>
                  </a:moveTo>
                  <a:lnTo>
                    <a:pt x="413003" y="1524"/>
                  </a:lnTo>
                </a:path>
                <a:path w="806450" h="355600">
                  <a:moveTo>
                    <a:pt x="806195" y="352044"/>
                  </a:moveTo>
                  <a:lnTo>
                    <a:pt x="623315" y="0"/>
                  </a:lnTo>
                </a:path>
                <a:path w="806450" h="355600">
                  <a:moveTo>
                    <a:pt x="1524" y="355091"/>
                  </a:moveTo>
                  <a:lnTo>
                    <a:pt x="406907" y="3048"/>
                  </a:lnTo>
                </a:path>
                <a:path w="806450" h="355600">
                  <a:moveTo>
                    <a:pt x="205739" y="353567"/>
                  </a:moveTo>
                  <a:lnTo>
                    <a:pt x="612647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088892" y="2342388"/>
              <a:ext cx="614680" cy="358140"/>
            </a:xfrm>
            <a:custGeom>
              <a:avLst/>
              <a:gdLst/>
              <a:ahLst/>
              <a:cxnLst/>
              <a:rect l="l" t="t" r="r" b="b"/>
              <a:pathLst>
                <a:path w="614679" h="358139">
                  <a:moveTo>
                    <a:pt x="0" y="358139"/>
                  </a:moveTo>
                  <a:lnTo>
                    <a:pt x="6141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168140" y="2342388"/>
              <a:ext cx="722630" cy="772795"/>
            </a:xfrm>
            <a:custGeom>
              <a:avLst/>
              <a:gdLst/>
              <a:ahLst/>
              <a:cxnLst/>
              <a:rect l="l" t="t" r="r" b="b"/>
              <a:pathLst>
                <a:path w="722629" h="772794">
                  <a:moveTo>
                    <a:pt x="516636" y="358139"/>
                  </a:moveTo>
                  <a:lnTo>
                    <a:pt x="129539" y="3048"/>
                  </a:lnTo>
                </a:path>
                <a:path w="722629" h="772794">
                  <a:moveTo>
                    <a:pt x="722376" y="359663"/>
                  </a:moveTo>
                  <a:lnTo>
                    <a:pt x="333756" y="4572"/>
                  </a:lnTo>
                </a:path>
                <a:path w="722629" h="772794">
                  <a:moveTo>
                    <a:pt x="722376" y="352044"/>
                  </a:moveTo>
                  <a:lnTo>
                    <a:pt x="129539" y="0"/>
                  </a:lnTo>
                </a:path>
                <a:path w="722629" h="772794">
                  <a:moveTo>
                    <a:pt x="516636" y="355091"/>
                  </a:moveTo>
                  <a:lnTo>
                    <a:pt x="531876" y="0"/>
                  </a:lnTo>
                </a:path>
                <a:path w="722629" h="772794">
                  <a:moveTo>
                    <a:pt x="423672" y="766572"/>
                  </a:moveTo>
                  <a:lnTo>
                    <a:pt x="509015" y="423672"/>
                  </a:lnTo>
                </a:path>
                <a:path w="722629" h="772794">
                  <a:moveTo>
                    <a:pt x="0" y="768096"/>
                  </a:moveTo>
                  <a:lnTo>
                    <a:pt x="118872" y="420624"/>
                  </a:lnTo>
                </a:path>
                <a:path w="722629" h="772794">
                  <a:moveTo>
                    <a:pt x="205739" y="772667"/>
                  </a:moveTo>
                  <a:lnTo>
                    <a:pt x="323088" y="423672"/>
                  </a:lnTo>
                </a:path>
                <a:path w="722629" h="772794">
                  <a:moveTo>
                    <a:pt x="423672" y="766572"/>
                  </a:moveTo>
                  <a:lnTo>
                    <a:pt x="717804" y="425196"/>
                  </a:lnTo>
                </a:path>
                <a:path w="722629" h="772794">
                  <a:moveTo>
                    <a:pt x="205739" y="772667"/>
                  </a:moveTo>
                  <a:lnTo>
                    <a:pt x="121920" y="417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75760" y="2759964"/>
              <a:ext cx="509270" cy="349250"/>
            </a:xfrm>
            <a:custGeom>
              <a:avLst/>
              <a:gdLst/>
              <a:ahLst/>
              <a:cxnLst/>
              <a:rect l="l" t="t" r="r" b="b"/>
              <a:pathLst>
                <a:path w="509270" h="349250">
                  <a:moveTo>
                    <a:pt x="0" y="348996"/>
                  </a:moveTo>
                  <a:lnTo>
                    <a:pt x="5090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079748" y="2759964"/>
              <a:ext cx="806450" cy="361315"/>
            </a:xfrm>
            <a:custGeom>
              <a:avLst/>
              <a:gdLst/>
              <a:ahLst/>
              <a:cxnLst/>
              <a:rect l="l" t="t" r="r" b="b"/>
              <a:pathLst>
                <a:path w="806450" h="361314">
                  <a:moveTo>
                    <a:pt x="699515" y="361188"/>
                  </a:moveTo>
                  <a:lnTo>
                    <a:pt x="3048" y="6096"/>
                  </a:lnTo>
                </a:path>
                <a:path w="806450" h="361314">
                  <a:moveTo>
                    <a:pt x="697991" y="359663"/>
                  </a:moveTo>
                  <a:lnTo>
                    <a:pt x="210312" y="6096"/>
                  </a:lnTo>
                </a:path>
                <a:path w="806450" h="361314">
                  <a:moveTo>
                    <a:pt x="699515" y="356615"/>
                  </a:moveTo>
                  <a:lnTo>
                    <a:pt x="409955" y="3048"/>
                  </a:lnTo>
                </a:path>
                <a:path w="806450" h="361314">
                  <a:moveTo>
                    <a:pt x="297179" y="358139"/>
                  </a:moveTo>
                  <a:lnTo>
                    <a:pt x="0" y="4572"/>
                  </a:lnTo>
                </a:path>
                <a:path w="806450" h="361314">
                  <a:moveTo>
                    <a:pt x="86867" y="355091"/>
                  </a:moveTo>
                  <a:lnTo>
                    <a:pt x="3048" y="0"/>
                  </a:lnTo>
                </a:path>
                <a:path w="806450" h="361314">
                  <a:moveTo>
                    <a:pt x="85343" y="355091"/>
                  </a:moveTo>
                  <a:lnTo>
                    <a:pt x="411479" y="3048"/>
                  </a:lnTo>
                </a:path>
                <a:path w="806450" h="361314">
                  <a:moveTo>
                    <a:pt x="102107" y="348996"/>
                  </a:moveTo>
                  <a:lnTo>
                    <a:pt x="806196" y="0"/>
                  </a:lnTo>
                </a:path>
                <a:path w="806450" h="361314">
                  <a:moveTo>
                    <a:pt x="295655" y="353568"/>
                  </a:moveTo>
                  <a:lnTo>
                    <a:pt x="806196" y="0"/>
                  </a:lnTo>
                </a:path>
                <a:path w="806450" h="361314">
                  <a:moveTo>
                    <a:pt x="297179" y="348996"/>
                  </a:moveTo>
                  <a:lnTo>
                    <a:pt x="597407" y="3048"/>
                  </a:lnTo>
                </a:path>
                <a:path w="806450" h="361314">
                  <a:moveTo>
                    <a:pt x="512063" y="348996"/>
                  </a:moveTo>
                  <a:lnTo>
                    <a:pt x="204215" y="1524"/>
                  </a:lnTo>
                </a:path>
                <a:path w="806450" h="361314">
                  <a:moveTo>
                    <a:pt x="512063" y="348996"/>
                  </a:moveTo>
                  <a:lnTo>
                    <a:pt x="409955" y="7620"/>
                  </a:lnTo>
                </a:path>
                <a:path w="806450" h="361314">
                  <a:moveTo>
                    <a:pt x="699515" y="356615"/>
                  </a:moveTo>
                  <a:lnTo>
                    <a:pt x="601979" y="4572"/>
                  </a:lnTo>
                </a:path>
                <a:path w="806450" h="361314">
                  <a:moveTo>
                    <a:pt x="704088" y="356615"/>
                  </a:moveTo>
                  <a:lnTo>
                    <a:pt x="806196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2910077" y="2483357"/>
            <a:ext cx="990600" cy="492759"/>
          </a:xfrm>
          <a:custGeom>
            <a:avLst/>
            <a:gdLst/>
            <a:ahLst/>
            <a:cxnLst/>
            <a:rect l="l" t="t" r="r" b="b"/>
            <a:pathLst>
              <a:path w="990600" h="492760">
                <a:moveTo>
                  <a:pt x="0" y="123062"/>
                </a:moveTo>
                <a:lnTo>
                  <a:pt x="744474" y="123062"/>
                </a:lnTo>
                <a:lnTo>
                  <a:pt x="744474" y="0"/>
                </a:lnTo>
                <a:lnTo>
                  <a:pt x="990600" y="246125"/>
                </a:lnTo>
                <a:lnTo>
                  <a:pt x="744474" y="492251"/>
                </a:lnTo>
                <a:lnTo>
                  <a:pt x="744474" y="369188"/>
                </a:lnTo>
                <a:lnTo>
                  <a:pt x="0" y="369188"/>
                </a:lnTo>
                <a:lnTo>
                  <a:pt x="123063" y="246125"/>
                </a:lnTo>
                <a:lnTo>
                  <a:pt x="0" y="123062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122170" y="1762505"/>
            <a:ext cx="340360" cy="365760"/>
          </a:xfrm>
          <a:custGeom>
            <a:avLst/>
            <a:gdLst/>
            <a:ahLst/>
            <a:cxnLst/>
            <a:rect l="l" t="t" r="r" b="b"/>
            <a:pathLst>
              <a:path w="340360" h="365760">
                <a:moveTo>
                  <a:pt x="339852" y="169926"/>
                </a:moveTo>
                <a:lnTo>
                  <a:pt x="169925" y="0"/>
                </a:lnTo>
                <a:lnTo>
                  <a:pt x="0" y="169926"/>
                </a:lnTo>
                <a:lnTo>
                  <a:pt x="84962" y="169926"/>
                </a:lnTo>
                <a:lnTo>
                  <a:pt x="84962" y="365760"/>
                </a:lnTo>
                <a:lnTo>
                  <a:pt x="254888" y="365760"/>
                </a:lnTo>
                <a:lnTo>
                  <a:pt x="254888" y="169926"/>
                </a:lnTo>
                <a:lnTo>
                  <a:pt x="339852" y="169926"/>
                </a:lnTo>
                <a:close/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4658105" y="1557274"/>
            <a:ext cx="2969895" cy="1569085"/>
            <a:chOff x="4658105" y="1557274"/>
            <a:chExt cx="2969895" cy="1569085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6191" y="2270760"/>
              <a:ext cx="100584" cy="7924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883" y="2270760"/>
              <a:ext cx="100584" cy="8077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1575" y="2270760"/>
              <a:ext cx="100584" cy="792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259" y="2691384"/>
              <a:ext cx="99060" cy="8077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5523" y="2689860"/>
              <a:ext cx="99060" cy="792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9739" y="2692908"/>
              <a:ext cx="100584" cy="7924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003" y="2689860"/>
              <a:ext cx="100584" cy="8077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9027" y="2691384"/>
              <a:ext cx="100584" cy="79248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183123" y="2342388"/>
              <a:ext cx="408940" cy="355600"/>
            </a:xfrm>
            <a:custGeom>
              <a:avLst/>
              <a:gdLst/>
              <a:ahLst/>
              <a:cxnLst/>
              <a:rect l="l" t="t" r="r" b="b"/>
              <a:pathLst>
                <a:path w="408939" h="355600">
                  <a:moveTo>
                    <a:pt x="0" y="355091"/>
                  </a:moveTo>
                  <a:lnTo>
                    <a:pt x="205739" y="1524"/>
                  </a:lnTo>
                </a:path>
                <a:path w="408939" h="355600">
                  <a:moveTo>
                    <a:pt x="408431" y="355091"/>
                  </a:moveTo>
                  <a:lnTo>
                    <a:pt x="408431" y="1524"/>
                  </a:lnTo>
                </a:path>
                <a:path w="408939" h="355600">
                  <a:moveTo>
                    <a:pt x="207263" y="353567"/>
                  </a:moveTo>
                  <a:lnTo>
                    <a:pt x="207263" y="0"/>
                  </a:lnTo>
                </a:path>
                <a:path w="408939" h="355600">
                  <a:moveTo>
                    <a:pt x="408431" y="352044"/>
                  </a:moveTo>
                  <a:lnTo>
                    <a:pt x="210312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388863" y="2343912"/>
              <a:ext cx="413384" cy="353695"/>
            </a:xfrm>
            <a:custGeom>
              <a:avLst/>
              <a:gdLst/>
              <a:ahLst/>
              <a:cxnLst/>
              <a:rect l="l" t="t" r="r" b="b"/>
              <a:pathLst>
                <a:path w="413385" h="353694">
                  <a:moveTo>
                    <a:pt x="0" y="353567"/>
                  </a:moveTo>
                  <a:lnTo>
                    <a:pt x="204215" y="1524"/>
                  </a:lnTo>
                </a:path>
                <a:path w="413385" h="353694">
                  <a:moveTo>
                    <a:pt x="208787" y="352043"/>
                  </a:moveTo>
                  <a:lnTo>
                    <a:pt x="4130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180075" y="2342388"/>
              <a:ext cx="809625" cy="779145"/>
            </a:xfrm>
            <a:custGeom>
              <a:avLst/>
              <a:gdLst/>
              <a:ahLst/>
              <a:cxnLst/>
              <a:rect l="l" t="t" r="r" b="b"/>
              <a:pathLst>
                <a:path w="809625" h="779144">
                  <a:moveTo>
                    <a:pt x="600456" y="353567"/>
                  </a:moveTo>
                  <a:lnTo>
                    <a:pt x="417575" y="1524"/>
                  </a:lnTo>
                </a:path>
                <a:path w="809625" h="779144">
                  <a:moveTo>
                    <a:pt x="809244" y="352044"/>
                  </a:moveTo>
                  <a:lnTo>
                    <a:pt x="626363" y="0"/>
                  </a:lnTo>
                </a:path>
                <a:path w="809625" h="779144">
                  <a:moveTo>
                    <a:pt x="4572" y="355091"/>
                  </a:moveTo>
                  <a:lnTo>
                    <a:pt x="411479" y="3048"/>
                  </a:lnTo>
                </a:path>
                <a:path w="809625" h="779144">
                  <a:moveTo>
                    <a:pt x="210312" y="353567"/>
                  </a:moveTo>
                  <a:lnTo>
                    <a:pt x="615696" y="1524"/>
                  </a:lnTo>
                </a:path>
                <a:path w="809625" h="779144">
                  <a:moveTo>
                    <a:pt x="7620" y="358139"/>
                  </a:moveTo>
                  <a:lnTo>
                    <a:pt x="621791" y="0"/>
                  </a:lnTo>
                </a:path>
                <a:path w="809625" h="779144">
                  <a:moveTo>
                    <a:pt x="605027" y="358139"/>
                  </a:moveTo>
                  <a:lnTo>
                    <a:pt x="216408" y="3048"/>
                  </a:lnTo>
                </a:path>
                <a:path w="809625" h="779144">
                  <a:moveTo>
                    <a:pt x="809244" y="359663"/>
                  </a:moveTo>
                  <a:lnTo>
                    <a:pt x="422148" y="4572"/>
                  </a:lnTo>
                </a:path>
                <a:path w="809625" h="779144">
                  <a:moveTo>
                    <a:pt x="809244" y="352044"/>
                  </a:moveTo>
                  <a:lnTo>
                    <a:pt x="216408" y="0"/>
                  </a:lnTo>
                </a:path>
                <a:path w="809625" h="779144">
                  <a:moveTo>
                    <a:pt x="605027" y="355091"/>
                  </a:moveTo>
                  <a:lnTo>
                    <a:pt x="618744" y="0"/>
                  </a:lnTo>
                </a:path>
                <a:path w="809625" h="779144">
                  <a:moveTo>
                    <a:pt x="512063" y="766572"/>
                  </a:moveTo>
                  <a:lnTo>
                    <a:pt x="597408" y="423672"/>
                  </a:lnTo>
                </a:path>
                <a:path w="809625" h="779144">
                  <a:moveTo>
                    <a:pt x="88391" y="768096"/>
                  </a:moveTo>
                  <a:lnTo>
                    <a:pt x="205739" y="420624"/>
                  </a:lnTo>
                </a:path>
                <a:path w="809625" h="779144">
                  <a:moveTo>
                    <a:pt x="292608" y="772667"/>
                  </a:moveTo>
                  <a:lnTo>
                    <a:pt x="411479" y="423672"/>
                  </a:lnTo>
                </a:path>
                <a:path w="809625" h="779144">
                  <a:moveTo>
                    <a:pt x="512063" y="766572"/>
                  </a:moveTo>
                  <a:lnTo>
                    <a:pt x="804672" y="425196"/>
                  </a:lnTo>
                </a:path>
                <a:path w="809625" h="779144">
                  <a:moveTo>
                    <a:pt x="294132" y="772667"/>
                  </a:moveTo>
                  <a:lnTo>
                    <a:pt x="208787" y="417575"/>
                  </a:lnTo>
                </a:path>
                <a:path w="809625" h="779144">
                  <a:moveTo>
                    <a:pt x="94487" y="766572"/>
                  </a:moveTo>
                  <a:lnTo>
                    <a:pt x="605027" y="417575"/>
                  </a:lnTo>
                </a:path>
                <a:path w="809625" h="779144">
                  <a:moveTo>
                    <a:pt x="697991" y="778763"/>
                  </a:moveTo>
                  <a:lnTo>
                    <a:pt x="1524" y="423672"/>
                  </a:lnTo>
                </a:path>
                <a:path w="809625" h="779144">
                  <a:moveTo>
                    <a:pt x="697991" y="777239"/>
                  </a:moveTo>
                  <a:lnTo>
                    <a:pt x="208787" y="423672"/>
                  </a:lnTo>
                </a:path>
                <a:path w="809625" h="779144">
                  <a:moveTo>
                    <a:pt x="697991" y="774191"/>
                  </a:moveTo>
                  <a:lnTo>
                    <a:pt x="408432" y="420624"/>
                  </a:lnTo>
                </a:path>
                <a:path w="809625" h="779144">
                  <a:moveTo>
                    <a:pt x="295656" y="775715"/>
                  </a:moveTo>
                  <a:lnTo>
                    <a:pt x="0" y="422148"/>
                  </a:lnTo>
                </a:path>
                <a:path w="809625" h="779144">
                  <a:moveTo>
                    <a:pt x="86868" y="772667"/>
                  </a:moveTo>
                  <a:lnTo>
                    <a:pt x="1524" y="417575"/>
                  </a:lnTo>
                </a:path>
                <a:path w="809625" h="779144">
                  <a:moveTo>
                    <a:pt x="83820" y="772667"/>
                  </a:moveTo>
                  <a:lnTo>
                    <a:pt x="411479" y="420624"/>
                  </a:lnTo>
                </a:path>
                <a:path w="809625" h="779144">
                  <a:moveTo>
                    <a:pt x="100584" y="766572"/>
                  </a:moveTo>
                  <a:lnTo>
                    <a:pt x="804672" y="417575"/>
                  </a:lnTo>
                </a:path>
                <a:path w="809625" h="779144">
                  <a:moveTo>
                    <a:pt x="295656" y="771144"/>
                  </a:moveTo>
                  <a:lnTo>
                    <a:pt x="804672" y="417575"/>
                  </a:lnTo>
                </a:path>
                <a:path w="809625" h="779144">
                  <a:moveTo>
                    <a:pt x="295656" y="766572"/>
                  </a:moveTo>
                  <a:lnTo>
                    <a:pt x="597408" y="420624"/>
                  </a:lnTo>
                </a:path>
                <a:path w="809625" h="779144">
                  <a:moveTo>
                    <a:pt x="512063" y="766572"/>
                  </a:moveTo>
                  <a:lnTo>
                    <a:pt x="204215" y="419100"/>
                  </a:lnTo>
                </a:path>
                <a:path w="809625" h="779144">
                  <a:moveTo>
                    <a:pt x="512063" y="766572"/>
                  </a:moveTo>
                  <a:lnTo>
                    <a:pt x="409956" y="425196"/>
                  </a:lnTo>
                </a:path>
                <a:path w="809625" h="779144">
                  <a:moveTo>
                    <a:pt x="699515" y="774191"/>
                  </a:moveTo>
                  <a:lnTo>
                    <a:pt x="600456" y="422148"/>
                  </a:lnTo>
                </a:path>
                <a:path w="809625" h="779144">
                  <a:moveTo>
                    <a:pt x="704088" y="774191"/>
                  </a:moveTo>
                  <a:lnTo>
                    <a:pt x="804672" y="420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200" y="2270760"/>
              <a:ext cx="100584" cy="7924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416" y="2270760"/>
              <a:ext cx="99060" cy="8077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583" y="2270760"/>
              <a:ext cx="100584" cy="7924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267" y="2691384"/>
              <a:ext cx="100583" cy="8077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3532" y="2689860"/>
              <a:ext cx="100584" cy="7924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272" y="2692908"/>
              <a:ext cx="99059" cy="7924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5011" y="2689860"/>
              <a:ext cx="100584" cy="8077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7035" y="2691384"/>
              <a:ext cx="100584" cy="7924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6771132" y="2342388"/>
              <a:ext cx="408940" cy="355600"/>
            </a:xfrm>
            <a:custGeom>
              <a:avLst/>
              <a:gdLst/>
              <a:ahLst/>
              <a:cxnLst/>
              <a:rect l="l" t="t" r="r" b="b"/>
              <a:pathLst>
                <a:path w="408940" h="355600">
                  <a:moveTo>
                    <a:pt x="0" y="355091"/>
                  </a:moveTo>
                  <a:lnTo>
                    <a:pt x="205740" y="1524"/>
                  </a:lnTo>
                </a:path>
                <a:path w="408940" h="355600">
                  <a:moveTo>
                    <a:pt x="408432" y="355091"/>
                  </a:moveTo>
                  <a:lnTo>
                    <a:pt x="408432" y="1524"/>
                  </a:lnTo>
                </a:path>
                <a:path w="408940" h="355600">
                  <a:moveTo>
                    <a:pt x="208788" y="353567"/>
                  </a:moveTo>
                  <a:lnTo>
                    <a:pt x="208788" y="0"/>
                  </a:lnTo>
                </a:path>
                <a:path w="408940" h="355600">
                  <a:moveTo>
                    <a:pt x="408432" y="352044"/>
                  </a:moveTo>
                  <a:lnTo>
                    <a:pt x="210312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976872" y="2345436"/>
              <a:ext cx="204470" cy="352425"/>
            </a:xfrm>
            <a:custGeom>
              <a:avLst/>
              <a:gdLst/>
              <a:ahLst/>
              <a:cxnLst/>
              <a:rect l="l" t="t" r="r" b="b"/>
              <a:pathLst>
                <a:path w="204470" h="352425">
                  <a:moveTo>
                    <a:pt x="0" y="352043"/>
                  </a:moveTo>
                  <a:lnTo>
                    <a:pt x="204216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772655" y="2342388"/>
              <a:ext cx="805180" cy="772795"/>
            </a:xfrm>
            <a:custGeom>
              <a:avLst/>
              <a:gdLst/>
              <a:ahLst/>
              <a:cxnLst/>
              <a:rect l="l" t="t" r="r" b="b"/>
              <a:pathLst>
                <a:path w="805179" h="772794">
                  <a:moveTo>
                    <a:pt x="413003" y="353567"/>
                  </a:moveTo>
                  <a:lnTo>
                    <a:pt x="618744" y="1524"/>
                  </a:lnTo>
                </a:path>
                <a:path w="805179" h="772794">
                  <a:moveTo>
                    <a:pt x="595884" y="353567"/>
                  </a:moveTo>
                  <a:lnTo>
                    <a:pt x="413003" y="1524"/>
                  </a:lnTo>
                </a:path>
                <a:path w="805179" h="772794">
                  <a:moveTo>
                    <a:pt x="804672" y="352044"/>
                  </a:moveTo>
                  <a:lnTo>
                    <a:pt x="621792" y="0"/>
                  </a:lnTo>
                </a:path>
                <a:path w="805179" h="772794">
                  <a:moveTo>
                    <a:pt x="0" y="355091"/>
                  </a:moveTo>
                  <a:lnTo>
                    <a:pt x="406908" y="3048"/>
                  </a:lnTo>
                </a:path>
                <a:path w="805179" h="772794">
                  <a:moveTo>
                    <a:pt x="205740" y="353567"/>
                  </a:moveTo>
                  <a:lnTo>
                    <a:pt x="611124" y="1524"/>
                  </a:lnTo>
                </a:path>
                <a:path w="805179" h="772794">
                  <a:moveTo>
                    <a:pt x="4572" y="358139"/>
                  </a:moveTo>
                  <a:lnTo>
                    <a:pt x="618744" y="0"/>
                  </a:lnTo>
                </a:path>
                <a:path w="805179" h="772794">
                  <a:moveTo>
                    <a:pt x="600455" y="358139"/>
                  </a:moveTo>
                  <a:lnTo>
                    <a:pt x="213360" y="3048"/>
                  </a:lnTo>
                </a:path>
                <a:path w="805179" h="772794">
                  <a:moveTo>
                    <a:pt x="804672" y="359663"/>
                  </a:moveTo>
                  <a:lnTo>
                    <a:pt x="417575" y="4572"/>
                  </a:lnTo>
                </a:path>
                <a:path w="805179" h="772794">
                  <a:moveTo>
                    <a:pt x="804672" y="352044"/>
                  </a:moveTo>
                  <a:lnTo>
                    <a:pt x="213360" y="0"/>
                  </a:lnTo>
                </a:path>
                <a:path w="805179" h="772794">
                  <a:moveTo>
                    <a:pt x="600455" y="355091"/>
                  </a:moveTo>
                  <a:lnTo>
                    <a:pt x="614172" y="0"/>
                  </a:lnTo>
                </a:path>
                <a:path w="805179" h="772794">
                  <a:moveTo>
                    <a:pt x="507492" y="766572"/>
                  </a:moveTo>
                  <a:lnTo>
                    <a:pt x="592836" y="423672"/>
                  </a:lnTo>
                </a:path>
                <a:path w="805179" h="772794">
                  <a:moveTo>
                    <a:pt x="83820" y="768096"/>
                  </a:moveTo>
                  <a:lnTo>
                    <a:pt x="201168" y="420624"/>
                  </a:lnTo>
                </a:path>
                <a:path w="805179" h="772794">
                  <a:moveTo>
                    <a:pt x="289560" y="772667"/>
                  </a:moveTo>
                  <a:lnTo>
                    <a:pt x="406908" y="423672"/>
                  </a:lnTo>
                </a:path>
                <a:path w="805179" h="772794">
                  <a:moveTo>
                    <a:pt x="507492" y="766572"/>
                  </a:moveTo>
                  <a:lnTo>
                    <a:pt x="801624" y="425196"/>
                  </a:lnTo>
                </a:path>
                <a:path w="805179" h="772794">
                  <a:moveTo>
                    <a:pt x="289560" y="772667"/>
                  </a:moveTo>
                  <a:lnTo>
                    <a:pt x="205740" y="417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864095" y="2759963"/>
              <a:ext cx="509270" cy="349250"/>
            </a:xfrm>
            <a:custGeom>
              <a:avLst/>
              <a:gdLst/>
              <a:ahLst/>
              <a:cxnLst/>
              <a:rect l="l" t="t" r="r" b="b"/>
              <a:pathLst>
                <a:path w="509270" h="349250">
                  <a:moveTo>
                    <a:pt x="0" y="348996"/>
                  </a:moveTo>
                  <a:lnTo>
                    <a:pt x="5090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68083" y="2759963"/>
              <a:ext cx="806450" cy="361315"/>
            </a:xfrm>
            <a:custGeom>
              <a:avLst/>
              <a:gdLst/>
              <a:ahLst/>
              <a:cxnLst/>
              <a:rect l="l" t="t" r="r" b="b"/>
              <a:pathLst>
                <a:path w="806450" h="361314">
                  <a:moveTo>
                    <a:pt x="697992" y="361188"/>
                  </a:moveTo>
                  <a:lnTo>
                    <a:pt x="1524" y="6096"/>
                  </a:lnTo>
                </a:path>
                <a:path w="806450" h="361314">
                  <a:moveTo>
                    <a:pt x="697992" y="359663"/>
                  </a:moveTo>
                  <a:lnTo>
                    <a:pt x="208788" y="6096"/>
                  </a:lnTo>
                </a:path>
                <a:path w="806450" h="361314">
                  <a:moveTo>
                    <a:pt x="697992" y="356615"/>
                  </a:moveTo>
                  <a:lnTo>
                    <a:pt x="409956" y="3048"/>
                  </a:lnTo>
                </a:path>
                <a:path w="806450" h="361314">
                  <a:moveTo>
                    <a:pt x="295656" y="358139"/>
                  </a:moveTo>
                  <a:lnTo>
                    <a:pt x="0" y="4572"/>
                  </a:lnTo>
                </a:path>
                <a:path w="806450" h="361314">
                  <a:moveTo>
                    <a:pt x="86868" y="355091"/>
                  </a:moveTo>
                  <a:lnTo>
                    <a:pt x="1524" y="0"/>
                  </a:lnTo>
                </a:path>
                <a:path w="806450" h="361314">
                  <a:moveTo>
                    <a:pt x="83820" y="355091"/>
                  </a:moveTo>
                  <a:lnTo>
                    <a:pt x="411480" y="3048"/>
                  </a:lnTo>
                </a:path>
                <a:path w="806450" h="361314">
                  <a:moveTo>
                    <a:pt x="100584" y="348996"/>
                  </a:moveTo>
                  <a:lnTo>
                    <a:pt x="806196" y="0"/>
                  </a:lnTo>
                </a:path>
                <a:path w="806450" h="361314">
                  <a:moveTo>
                    <a:pt x="295656" y="353568"/>
                  </a:moveTo>
                  <a:lnTo>
                    <a:pt x="806196" y="0"/>
                  </a:lnTo>
                </a:path>
                <a:path w="806450" h="361314">
                  <a:moveTo>
                    <a:pt x="295656" y="348996"/>
                  </a:moveTo>
                  <a:lnTo>
                    <a:pt x="597408" y="3048"/>
                  </a:lnTo>
                </a:path>
                <a:path w="806450" h="361314">
                  <a:moveTo>
                    <a:pt x="512064" y="348996"/>
                  </a:moveTo>
                  <a:lnTo>
                    <a:pt x="204216" y="1524"/>
                  </a:lnTo>
                </a:path>
                <a:path w="806450" h="361314">
                  <a:moveTo>
                    <a:pt x="512064" y="348996"/>
                  </a:moveTo>
                  <a:lnTo>
                    <a:pt x="409956" y="7620"/>
                  </a:lnTo>
                </a:path>
                <a:path w="806450" h="361314">
                  <a:moveTo>
                    <a:pt x="699516" y="356615"/>
                  </a:moveTo>
                  <a:lnTo>
                    <a:pt x="600456" y="45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472172" y="2763012"/>
              <a:ext cx="102235" cy="353695"/>
            </a:xfrm>
            <a:custGeom>
              <a:avLst/>
              <a:gdLst/>
              <a:ahLst/>
              <a:cxnLst/>
              <a:rect l="l" t="t" r="r" b="b"/>
              <a:pathLst>
                <a:path w="102234" h="353694">
                  <a:moveTo>
                    <a:pt x="0" y="353567"/>
                  </a:moveTo>
                  <a:lnTo>
                    <a:pt x="10210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099809" y="2730246"/>
              <a:ext cx="610870" cy="3175"/>
            </a:xfrm>
            <a:custGeom>
              <a:avLst/>
              <a:gdLst/>
              <a:ahLst/>
              <a:cxnLst/>
              <a:rect l="l" t="t" r="r" b="b"/>
              <a:pathLst>
                <a:path w="610870" h="3175">
                  <a:moveTo>
                    <a:pt x="0" y="0"/>
                  </a:moveTo>
                  <a:lnTo>
                    <a:pt x="610869" y="2793"/>
                  </a:lnTo>
                </a:path>
              </a:pathLst>
            </a:custGeom>
            <a:ln w="32004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923025" y="1567434"/>
              <a:ext cx="326390" cy="327660"/>
            </a:xfrm>
            <a:custGeom>
              <a:avLst/>
              <a:gdLst/>
              <a:ahLst/>
              <a:cxnLst/>
              <a:rect l="l" t="t" r="r" b="b"/>
              <a:pathLst>
                <a:path w="326389" h="327660">
                  <a:moveTo>
                    <a:pt x="326136" y="163067"/>
                  </a:moveTo>
                  <a:lnTo>
                    <a:pt x="163068" y="0"/>
                  </a:lnTo>
                  <a:lnTo>
                    <a:pt x="0" y="163067"/>
                  </a:lnTo>
                  <a:lnTo>
                    <a:pt x="81534" y="163067"/>
                  </a:lnTo>
                  <a:lnTo>
                    <a:pt x="81534" y="327660"/>
                  </a:lnTo>
                  <a:lnTo>
                    <a:pt x="244601" y="327660"/>
                  </a:lnTo>
                  <a:lnTo>
                    <a:pt x="244601" y="163067"/>
                  </a:lnTo>
                  <a:lnTo>
                    <a:pt x="326136" y="163067"/>
                  </a:lnTo>
                  <a:close/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891277" y="1936242"/>
              <a:ext cx="2240280" cy="41275"/>
            </a:xfrm>
            <a:custGeom>
              <a:avLst/>
              <a:gdLst/>
              <a:ahLst/>
              <a:cxnLst/>
              <a:rect l="l" t="t" r="r" b="b"/>
              <a:pathLst>
                <a:path w="2240279" h="41275">
                  <a:moveTo>
                    <a:pt x="0" y="0"/>
                  </a:moveTo>
                  <a:lnTo>
                    <a:pt x="2240026" y="41148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658106" y="1994534"/>
              <a:ext cx="2517140" cy="225425"/>
            </a:xfrm>
            <a:custGeom>
              <a:avLst/>
              <a:gdLst/>
              <a:ahLst/>
              <a:cxnLst/>
              <a:rect l="l" t="t" r="r" b="b"/>
              <a:pathLst>
                <a:path w="2517140" h="225425">
                  <a:moveTo>
                    <a:pt x="600456" y="24003"/>
                  </a:moveTo>
                  <a:lnTo>
                    <a:pt x="584949" y="20574"/>
                  </a:lnTo>
                  <a:lnTo>
                    <a:pt x="497713" y="1270"/>
                  </a:lnTo>
                  <a:lnTo>
                    <a:pt x="492379" y="0"/>
                  </a:lnTo>
                  <a:lnTo>
                    <a:pt x="487045" y="3429"/>
                  </a:lnTo>
                  <a:lnTo>
                    <a:pt x="484759" y="14097"/>
                  </a:lnTo>
                  <a:lnTo>
                    <a:pt x="488061" y="19431"/>
                  </a:lnTo>
                  <a:lnTo>
                    <a:pt x="543902" y="31737"/>
                  </a:lnTo>
                  <a:lnTo>
                    <a:pt x="0" y="205994"/>
                  </a:lnTo>
                  <a:lnTo>
                    <a:pt x="6096" y="224917"/>
                  </a:lnTo>
                  <a:lnTo>
                    <a:pt x="549846" y="50558"/>
                  </a:lnTo>
                  <a:lnTo>
                    <a:pt x="511683" y="92964"/>
                  </a:lnTo>
                  <a:lnTo>
                    <a:pt x="512064" y="99314"/>
                  </a:lnTo>
                  <a:lnTo>
                    <a:pt x="516128" y="102997"/>
                  </a:lnTo>
                  <a:lnTo>
                    <a:pt x="520192" y="106553"/>
                  </a:lnTo>
                  <a:lnTo>
                    <a:pt x="526415" y="106299"/>
                  </a:lnTo>
                  <a:lnTo>
                    <a:pt x="600456" y="24003"/>
                  </a:lnTo>
                  <a:close/>
                </a:path>
                <a:path w="2517140" h="225425">
                  <a:moveTo>
                    <a:pt x="2516759" y="205867"/>
                  </a:moveTo>
                  <a:lnTo>
                    <a:pt x="1838540" y="54089"/>
                  </a:lnTo>
                  <a:lnTo>
                    <a:pt x="1863699" y="46101"/>
                  </a:lnTo>
                  <a:lnTo>
                    <a:pt x="1892935" y="36830"/>
                  </a:lnTo>
                  <a:lnTo>
                    <a:pt x="1895843" y="31242"/>
                  </a:lnTo>
                  <a:lnTo>
                    <a:pt x="1892541" y="20828"/>
                  </a:lnTo>
                  <a:lnTo>
                    <a:pt x="1886966" y="17907"/>
                  </a:lnTo>
                  <a:lnTo>
                    <a:pt x="1781556" y="51435"/>
                  </a:lnTo>
                  <a:lnTo>
                    <a:pt x="1858645" y="122936"/>
                  </a:lnTo>
                  <a:lnTo>
                    <a:pt x="1862582" y="126746"/>
                  </a:lnTo>
                  <a:lnTo>
                    <a:pt x="1868932" y="126492"/>
                  </a:lnTo>
                  <a:lnTo>
                    <a:pt x="1872615" y="122428"/>
                  </a:lnTo>
                  <a:lnTo>
                    <a:pt x="1876298" y="118491"/>
                  </a:lnTo>
                  <a:lnTo>
                    <a:pt x="1876044" y="112141"/>
                  </a:lnTo>
                  <a:lnTo>
                    <a:pt x="1834299" y="73406"/>
                  </a:lnTo>
                  <a:lnTo>
                    <a:pt x="2512441" y="225171"/>
                  </a:lnTo>
                  <a:lnTo>
                    <a:pt x="2516759" y="2058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793494" y="3466338"/>
            <a:ext cx="104266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18557" y="3494023"/>
            <a:ext cx="104266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4449317" y="3270630"/>
            <a:ext cx="1061720" cy="288925"/>
          </a:xfrm>
          <a:custGeom>
            <a:avLst/>
            <a:gdLst/>
            <a:ahLst/>
            <a:cxnLst/>
            <a:rect l="l" t="t" r="r" b="b"/>
            <a:pathLst>
              <a:path w="1061720" h="288925">
                <a:moveTo>
                  <a:pt x="56901" y="35697"/>
                </a:moveTo>
                <a:lnTo>
                  <a:pt x="38212" y="41467"/>
                </a:lnTo>
                <a:lnTo>
                  <a:pt x="52570" y="55029"/>
                </a:lnTo>
                <a:lnTo>
                  <a:pt x="1056640" y="288417"/>
                </a:lnTo>
                <a:lnTo>
                  <a:pt x="1061212" y="269113"/>
                </a:lnTo>
                <a:lnTo>
                  <a:pt x="56901" y="35697"/>
                </a:lnTo>
                <a:close/>
              </a:path>
              <a:path w="1061720" h="288925">
                <a:moveTo>
                  <a:pt x="105664" y="0"/>
                </a:moveTo>
                <a:lnTo>
                  <a:pt x="100457" y="1524"/>
                </a:lnTo>
                <a:lnTo>
                  <a:pt x="0" y="32639"/>
                </a:lnTo>
                <a:lnTo>
                  <a:pt x="76454" y="104775"/>
                </a:lnTo>
                <a:lnTo>
                  <a:pt x="80391" y="108585"/>
                </a:lnTo>
                <a:lnTo>
                  <a:pt x="86741" y="108458"/>
                </a:lnTo>
                <a:lnTo>
                  <a:pt x="90424" y="104394"/>
                </a:lnTo>
                <a:lnTo>
                  <a:pt x="94234" y="100457"/>
                </a:lnTo>
                <a:lnTo>
                  <a:pt x="93980" y="94234"/>
                </a:lnTo>
                <a:lnTo>
                  <a:pt x="90043" y="90424"/>
                </a:lnTo>
                <a:lnTo>
                  <a:pt x="52570" y="55029"/>
                </a:lnTo>
                <a:lnTo>
                  <a:pt x="16891" y="46736"/>
                </a:lnTo>
                <a:lnTo>
                  <a:pt x="21336" y="27432"/>
                </a:lnTo>
                <a:lnTo>
                  <a:pt x="83674" y="27432"/>
                </a:lnTo>
                <a:lnTo>
                  <a:pt x="106299" y="20447"/>
                </a:lnTo>
                <a:lnTo>
                  <a:pt x="111506" y="18923"/>
                </a:lnTo>
                <a:lnTo>
                  <a:pt x="114427" y="13335"/>
                </a:lnTo>
                <a:lnTo>
                  <a:pt x="112903" y="8128"/>
                </a:lnTo>
                <a:lnTo>
                  <a:pt x="111252" y="2921"/>
                </a:lnTo>
                <a:lnTo>
                  <a:pt x="105664" y="0"/>
                </a:lnTo>
                <a:close/>
              </a:path>
              <a:path w="1061720" h="288925">
                <a:moveTo>
                  <a:pt x="21336" y="27432"/>
                </a:moveTo>
                <a:lnTo>
                  <a:pt x="16891" y="46736"/>
                </a:lnTo>
                <a:lnTo>
                  <a:pt x="52570" y="55029"/>
                </a:lnTo>
                <a:lnTo>
                  <a:pt x="43521" y="46482"/>
                </a:lnTo>
                <a:lnTo>
                  <a:pt x="21971" y="46482"/>
                </a:lnTo>
                <a:lnTo>
                  <a:pt x="25908" y="29845"/>
                </a:lnTo>
                <a:lnTo>
                  <a:pt x="31718" y="29845"/>
                </a:lnTo>
                <a:lnTo>
                  <a:pt x="21336" y="27432"/>
                </a:lnTo>
                <a:close/>
              </a:path>
              <a:path w="1061720" h="288925">
                <a:moveTo>
                  <a:pt x="25908" y="29845"/>
                </a:moveTo>
                <a:lnTo>
                  <a:pt x="21971" y="46482"/>
                </a:lnTo>
                <a:lnTo>
                  <a:pt x="38212" y="41467"/>
                </a:lnTo>
                <a:lnTo>
                  <a:pt x="25908" y="29845"/>
                </a:lnTo>
                <a:close/>
              </a:path>
              <a:path w="1061720" h="288925">
                <a:moveTo>
                  <a:pt x="38212" y="41467"/>
                </a:moveTo>
                <a:lnTo>
                  <a:pt x="21971" y="46482"/>
                </a:lnTo>
                <a:lnTo>
                  <a:pt x="43521" y="46482"/>
                </a:lnTo>
                <a:lnTo>
                  <a:pt x="38212" y="41467"/>
                </a:lnTo>
                <a:close/>
              </a:path>
              <a:path w="1061720" h="288925">
                <a:moveTo>
                  <a:pt x="31718" y="29845"/>
                </a:moveTo>
                <a:lnTo>
                  <a:pt x="25908" y="29845"/>
                </a:lnTo>
                <a:lnTo>
                  <a:pt x="38212" y="41467"/>
                </a:lnTo>
                <a:lnTo>
                  <a:pt x="56901" y="35697"/>
                </a:lnTo>
                <a:lnTo>
                  <a:pt x="31718" y="29845"/>
                </a:lnTo>
                <a:close/>
              </a:path>
              <a:path w="1061720" h="288925">
                <a:moveTo>
                  <a:pt x="83674" y="27432"/>
                </a:moveTo>
                <a:lnTo>
                  <a:pt x="21336" y="27432"/>
                </a:lnTo>
                <a:lnTo>
                  <a:pt x="56901" y="35697"/>
                </a:lnTo>
                <a:lnTo>
                  <a:pt x="83674" y="2743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969127" y="3181476"/>
            <a:ext cx="1243965" cy="392430"/>
          </a:xfrm>
          <a:custGeom>
            <a:avLst/>
            <a:gdLst/>
            <a:ahLst/>
            <a:cxnLst/>
            <a:rect l="l" t="t" r="r" b="b"/>
            <a:pathLst>
              <a:path w="1243965" h="392429">
                <a:moveTo>
                  <a:pt x="1186752" y="33239"/>
                </a:moveTo>
                <a:lnTo>
                  <a:pt x="0" y="372999"/>
                </a:lnTo>
                <a:lnTo>
                  <a:pt x="5334" y="392049"/>
                </a:lnTo>
                <a:lnTo>
                  <a:pt x="1192471" y="52214"/>
                </a:lnTo>
                <a:lnTo>
                  <a:pt x="1205972" y="38123"/>
                </a:lnTo>
                <a:lnTo>
                  <a:pt x="1186752" y="33239"/>
                </a:lnTo>
                <a:close/>
              </a:path>
              <a:path w="1243965" h="392429">
                <a:moveTo>
                  <a:pt x="1227421" y="23113"/>
                </a:moveTo>
                <a:lnTo>
                  <a:pt x="1222121" y="23113"/>
                </a:lnTo>
                <a:lnTo>
                  <a:pt x="1227581" y="42163"/>
                </a:lnTo>
                <a:lnTo>
                  <a:pt x="1192471" y="52214"/>
                </a:lnTo>
                <a:lnTo>
                  <a:pt x="1156716" y="89535"/>
                </a:lnTo>
                <a:lnTo>
                  <a:pt x="1152905" y="93472"/>
                </a:lnTo>
                <a:lnTo>
                  <a:pt x="1153032" y="99822"/>
                </a:lnTo>
                <a:lnTo>
                  <a:pt x="1156970" y="103505"/>
                </a:lnTo>
                <a:lnTo>
                  <a:pt x="1160906" y="107314"/>
                </a:lnTo>
                <a:lnTo>
                  <a:pt x="1167256" y="107187"/>
                </a:lnTo>
                <a:lnTo>
                  <a:pt x="1171067" y="103250"/>
                </a:lnTo>
                <a:lnTo>
                  <a:pt x="1243838" y="27305"/>
                </a:lnTo>
                <a:lnTo>
                  <a:pt x="1227421" y="23113"/>
                </a:lnTo>
                <a:close/>
              </a:path>
              <a:path w="1243965" h="392429">
                <a:moveTo>
                  <a:pt x="1205972" y="38123"/>
                </a:moveTo>
                <a:lnTo>
                  <a:pt x="1192471" y="52214"/>
                </a:lnTo>
                <a:lnTo>
                  <a:pt x="1227138" y="42290"/>
                </a:lnTo>
                <a:lnTo>
                  <a:pt x="1222375" y="42290"/>
                </a:lnTo>
                <a:lnTo>
                  <a:pt x="1205972" y="38123"/>
                </a:lnTo>
                <a:close/>
              </a:path>
              <a:path w="1243965" h="392429">
                <a:moveTo>
                  <a:pt x="1217676" y="25908"/>
                </a:moveTo>
                <a:lnTo>
                  <a:pt x="1205972" y="38123"/>
                </a:lnTo>
                <a:lnTo>
                  <a:pt x="1222375" y="42290"/>
                </a:lnTo>
                <a:lnTo>
                  <a:pt x="1217676" y="25908"/>
                </a:lnTo>
                <a:close/>
              </a:path>
              <a:path w="1243965" h="392429">
                <a:moveTo>
                  <a:pt x="1222921" y="25908"/>
                </a:moveTo>
                <a:lnTo>
                  <a:pt x="1217676" y="25908"/>
                </a:lnTo>
                <a:lnTo>
                  <a:pt x="1222375" y="42290"/>
                </a:lnTo>
                <a:lnTo>
                  <a:pt x="1227138" y="42290"/>
                </a:lnTo>
                <a:lnTo>
                  <a:pt x="1227581" y="42163"/>
                </a:lnTo>
                <a:lnTo>
                  <a:pt x="1222921" y="25908"/>
                </a:lnTo>
                <a:close/>
              </a:path>
              <a:path w="1243965" h="392429">
                <a:moveTo>
                  <a:pt x="1222121" y="23113"/>
                </a:moveTo>
                <a:lnTo>
                  <a:pt x="1186752" y="33239"/>
                </a:lnTo>
                <a:lnTo>
                  <a:pt x="1205972" y="38123"/>
                </a:lnTo>
                <a:lnTo>
                  <a:pt x="1217676" y="25908"/>
                </a:lnTo>
                <a:lnTo>
                  <a:pt x="1222921" y="25908"/>
                </a:lnTo>
                <a:lnTo>
                  <a:pt x="1222121" y="23113"/>
                </a:lnTo>
                <a:close/>
              </a:path>
              <a:path w="1243965" h="392429">
                <a:moveTo>
                  <a:pt x="1136523" y="0"/>
                </a:moveTo>
                <a:lnTo>
                  <a:pt x="1131189" y="3175"/>
                </a:lnTo>
                <a:lnTo>
                  <a:pt x="1128395" y="13843"/>
                </a:lnTo>
                <a:lnTo>
                  <a:pt x="1131697" y="19176"/>
                </a:lnTo>
                <a:lnTo>
                  <a:pt x="1136903" y="20574"/>
                </a:lnTo>
                <a:lnTo>
                  <a:pt x="1186752" y="33239"/>
                </a:lnTo>
                <a:lnTo>
                  <a:pt x="1222121" y="23113"/>
                </a:lnTo>
                <a:lnTo>
                  <a:pt x="1227421" y="23113"/>
                </a:lnTo>
                <a:lnTo>
                  <a:pt x="1141856" y="1270"/>
                </a:lnTo>
                <a:lnTo>
                  <a:pt x="113652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1769745" y="1326845"/>
            <a:ext cx="104266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574538" y="1264157"/>
            <a:ext cx="1042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7392" y="1988057"/>
            <a:ext cx="111506" cy="246125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95492" y="3271265"/>
            <a:ext cx="111506" cy="246125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01545" y="3208782"/>
            <a:ext cx="111506" cy="246125"/>
          </a:xfrm>
          <a:prstGeom prst="rect">
            <a:avLst/>
          </a:prstGeom>
        </p:spPr>
      </p:pic>
      <p:sp>
        <p:nvSpPr>
          <p:cNvPr id="70" name="object 70" descr=""/>
          <p:cNvSpPr/>
          <p:nvPr/>
        </p:nvSpPr>
        <p:spPr>
          <a:xfrm>
            <a:off x="1221612" y="623253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663" y="0"/>
                </a:lnTo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532970" y="5931442"/>
            <a:ext cx="11493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10" i="1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071254" y="6201618"/>
            <a:ext cx="35814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7495" algn="l"/>
              </a:tabLst>
            </a:pPr>
            <a:r>
              <a:rPr dirty="0" sz="950" spc="-50" i="1">
                <a:latin typeface="Times New Roman"/>
                <a:cs typeface="Times New Roman"/>
              </a:rPr>
              <a:t>j</a:t>
            </a:r>
            <a:r>
              <a:rPr dirty="0" sz="950" i="1">
                <a:latin typeface="Times New Roman"/>
                <a:cs typeface="Times New Roman"/>
              </a:rPr>
              <a:t>	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235146" y="6225798"/>
            <a:ext cx="1790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5" i="1">
                <a:latin typeface="Times New Roman"/>
                <a:cs typeface="Times New Roman"/>
              </a:rPr>
              <a:t>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483257" y="6352529"/>
            <a:ext cx="23367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 i="1">
                <a:latin typeface="Times New Roman"/>
                <a:cs typeface="Times New Roman"/>
              </a:rPr>
              <a:t>n</a:t>
            </a:r>
            <a:r>
              <a:rPr dirty="0" sz="950" spc="25">
                <a:latin typeface="Symbol"/>
                <a:cs typeface="Symbol"/>
              </a:rPr>
              <a:t></a:t>
            </a:r>
            <a:r>
              <a:rPr dirty="0" sz="950" spc="25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03378" y="6201618"/>
            <a:ext cx="193103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88135" algn="l"/>
                <a:tab pos="1851025" algn="l"/>
              </a:tabLst>
            </a:pPr>
            <a:r>
              <a:rPr dirty="0" sz="950" i="1">
                <a:latin typeface="Times New Roman"/>
                <a:cs typeface="Times New Roman"/>
              </a:rPr>
              <a:t>i</a:t>
            </a:r>
            <a:r>
              <a:rPr dirty="0" sz="950">
                <a:latin typeface="Times New Roman"/>
                <a:cs typeface="Times New Roman"/>
              </a:rPr>
              <a:t>.</a:t>
            </a:r>
            <a:r>
              <a:rPr dirty="0" sz="950" spc="75">
                <a:latin typeface="Times New Roman"/>
                <a:cs typeface="Times New Roman"/>
              </a:rPr>
              <a:t> </a:t>
            </a:r>
            <a:r>
              <a:rPr dirty="0" sz="950" spc="-50" i="1">
                <a:latin typeface="Times New Roman"/>
                <a:cs typeface="Times New Roman"/>
              </a:rPr>
              <a:t>j</a:t>
            </a:r>
            <a:r>
              <a:rPr dirty="0" sz="950" i="1">
                <a:latin typeface="Times New Roman"/>
                <a:cs typeface="Times New Roman"/>
              </a:rPr>
              <a:t>	</a:t>
            </a:r>
            <a:r>
              <a:rPr dirty="0" sz="950" spc="-50" i="1">
                <a:latin typeface="Times New Roman"/>
                <a:cs typeface="Times New Roman"/>
              </a:rPr>
              <a:t>i</a:t>
            </a:r>
            <a:r>
              <a:rPr dirty="0" sz="950" i="1">
                <a:latin typeface="Times New Roman"/>
                <a:cs typeface="Times New Roman"/>
              </a:rPr>
              <a:t>	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00867" y="5952400"/>
            <a:ext cx="3181985" cy="410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38480" algn="l"/>
                <a:tab pos="970915" algn="l"/>
              </a:tabLst>
            </a:pPr>
            <a:r>
              <a:rPr dirty="0" sz="1650" spc="-25" i="1">
                <a:latin typeface="Times New Roman"/>
                <a:cs typeface="Times New Roman"/>
              </a:rPr>
              <a:t>div</a:t>
            </a:r>
            <a:r>
              <a:rPr dirty="0" sz="1650" i="1">
                <a:latin typeface="Times New Roman"/>
                <a:cs typeface="Times New Roman"/>
              </a:rPr>
              <a:t>	</a:t>
            </a:r>
            <a:r>
              <a:rPr dirty="0" sz="1650" spc="40">
                <a:latin typeface="Symbol"/>
                <a:cs typeface="Symbol"/>
              </a:rPr>
              <a:t></a:t>
            </a:r>
            <a:r>
              <a:rPr dirty="0" sz="1650">
                <a:latin typeface="Times New Roman"/>
                <a:cs typeface="Times New Roman"/>
              </a:rPr>
              <a:t>	</a:t>
            </a:r>
            <a:r>
              <a:rPr dirty="0" baseline="-8888" sz="3750" spc="209">
                <a:latin typeface="Symbol"/>
                <a:cs typeface="Symbol"/>
              </a:rPr>
              <a:t></a:t>
            </a:r>
            <a:r>
              <a:rPr dirty="0" baseline="-8888" sz="3750" spc="-494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Diff</a:t>
            </a:r>
            <a:r>
              <a:rPr dirty="0" sz="1650" spc="90" i="1">
                <a:latin typeface="Times New Roman"/>
                <a:cs typeface="Times New Roman"/>
              </a:rPr>
              <a:t> </a:t>
            </a:r>
            <a:r>
              <a:rPr dirty="0" sz="1650" spc="60">
                <a:latin typeface="Times New Roman"/>
                <a:cs typeface="Times New Roman"/>
              </a:rPr>
              <a:t>(</a:t>
            </a:r>
            <a:r>
              <a:rPr dirty="0" sz="1650" spc="60" i="1">
                <a:latin typeface="Times New Roman"/>
                <a:cs typeface="Times New Roman"/>
              </a:rPr>
              <a:t>C</a:t>
            </a:r>
            <a:r>
              <a:rPr dirty="0" sz="1650" spc="145" i="1">
                <a:latin typeface="Times New Roman"/>
                <a:cs typeface="Times New Roman"/>
              </a:rPr>
              <a:t> </a:t>
            </a:r>
            <a:r>
              <a:rPr dirty="0" sz="1650" spc="120">
                <a:latin typeface="Times New Roman"/>
                <a:cs typeface="Times New Roman"/>
              </a:rPr>
              <a:t>(</a:t>
            </a:r>
            <a:r>
              <a:rPr dirty="0" sz="1650" spc="120" i="1">
                <a:latin typeface="Times New Roman"/>
                <a:cs typeface="Times New Roman"/>
              </a:rPr>
              <a:t>x</a:t>
            </a:r>
            <a:r>
              <a:rPr dirty="0" sz="1650" spc="375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),</a:t>
            </a:r>
            <a:r>
              <a:rPr dirty="0" sz="1650" spc="-210">
                <a:latin typeface="Times New Roman"/>
                <a:cs typeface="Times New Roman"/>
              </a:rPr>
              <a:t> </a:t>
            </a:r>
            <a:r>
              <a:rPr dirty="0" sz="1650" spc="95" i="1">
                <a:latin typeface="Times New Roman"/>
                <a:cs typeface="Times New Roman"/>
              </a:rPr>
              <a:t>C</a:t>
            </a:r>
            <a:r>
              <a:rPr dirty="0" sz="1650" spc="395" i="1">
                <a:latin typeface="Times New Roman"/>
                <a:cs typeface="Times New Roman"/>
              </a:rPr>
              <a:t> </a:t>
            </a:r>
            <a:r>
              <a:rPr dirty="0" sz="1650" spc="120">
                <a:latin typeface="Times New Roman"/>
                <a:cs typeface="Times New Roman"/>
              </a:rPr>
              <a:t>(</a:t>
            </a:r>
            <a:r>
              <a:rPr dirty="0" sz="1650" spc="120" i="1">
                <a:latin typeface="Times New Roman"/>
                <a:cs typeface="Times New Roman"/>
              </a:rPr>
              <a:t>x</a:t>
            </a:r>
            <a:r>
              <a:rPr dirty="0" sz="1650" spc="370" i="1">
                <a:latin typeface="Times New Roman"/>
                <a:cs typeface="Times New Roman"/>
              </a:rPr>
              <a:t> </a:t>
            </a:r>
            <a:r>
              <a:rPr dirty="0" sz="1650" spc="-25">
                <a:latin typeface="Times New Roman"/>
                <a:cs typeface="Times New Roman"/>
              </a:rPr>
              <a:t>)),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258169" y="5924413"/>
            <a:ext cx="1409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609337" y="6253275"/>
            <a:ext cx="22225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-50">
                <a:latin typeface="Symbol"/>
                <a:cs typeface="Symbol"/>
              </a:rPr>
              <a:t>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577060" y="6271855"/>
            <a:ext cx="11728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Total</a:t>
            </a:r>
            <a:r>
              <a:rPr dirty="0" sz="1400" spc="459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NNs</a:t>
            </a:r>
            <a:r>
              <a:rPr dirty="0" sz="1400" spc="21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pair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807238" y="6264234"/>
            <a:ext cx="241935" cy="150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i="1">
                <a:latin typeface="Times New Roman"/>
                <a:cs typeface="Times New Roman"/>
              </a:rPr>
              <a:t>M </a:t>
            </a:r>
            <a:r>
              <a:rPr dirty="0" sz="800" spc="-25">
                <a:latin typeface="Symbol"/>
                <a:cs typeface="Symbol"/>
              </a:rPr>
              <a:t>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805734" y="6450331"/>
            <a:ext cx="213995" cy="150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-25" i="1">
                <a:latin typeface="Times New Roman"/>
                <a:cs typeface="Times New Roman"/>
              </a:rPr>
              <a:t>m</a:t>
            </a:r>
            <a:r>
              <a:rPr dirty="0" sz="800" spc="-25">
                <a:latin typeface="Symbol"/>
                <a:cs typeface="Symbol"/>
              </a:rPr>
              <a:t>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011304" y="6301221"/>
            <a:ext cx="1581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i="1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152662" y="5968298"/>
            <a:ext cx="24320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i="1">
                <a:latin typeface="Times New Roman"/>
                <a:cs typeface="Times New Roman"/>
              </a:rPr>
              <a:t>div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5306043" y="5897658"/>
            <a:ext cx="2718435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70534" algn="l"/>
                <a:tab pos="1950720" algn="l"/>
              </a:tabLst>
            </a:pPr>
            <a:r>
              <a:rPr dirty="0" baseline="2469" sz="3375" spc="-30">
                <a:latin typeface="Symbol"/>
                <a:cs typeface="Symbol"/>
              </a:rPr>
              <a:t></a:t>
            </a:r>
            <a:r>
              <a:rPr dirty="0" baseline="3968" sz="2100" spc="-30" i="1">
                <a:latin typeface="Times New Roman"/>
                <a:cs typeface="Times New Roman"/>
              </a:rPr>
              <a:t>div</a:t>
            </a:r>
            <a:r>
              <a:rPr dirty="0" baseline="3968" sz="2100" i="1">
                <a:latin typeface="Times New Roman"/>
                <a:cs typeface="Times New Roman"/>
              </a:rPr>
              <a:t>	</a:t>
            </a:r>
            <a:r>
              <a:rPr dirty="0" baseline="3968" sz="2100">
                <a:latin typeface="Times New Roman"/>
                <a:cs typeface="Times New Roman"/>
              </a:rPr>
              <a:t>for</a:t>
            </a:r>
            <a:r>
              <a:rPr dirty="0" baseline="3968" sz="2100" spc="-44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all</a:t>
            </a:r>
            <a:r>
              <a:rPr dirty="0" baseline="3968" sz="2100" spc="15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NNs</a:t>
            </a:r>
            <a:r>
              <a:rPr dirty="0" baseline="3968" sz="2100" spc="-240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pairs</a:t>
            </a:r>
            <a:r>
              <a:rPr dirty="0" baseline="3968" sz="2100" spc="172">
                <a:latin typeface="Times New Roman"/>
                <a:cs typeface="Times New Roman"/>
              </a:rPr>
              <a:t> </a:t>
            </a:r>
            <a:r>
              <a:rPr dirty="0" baseline="2469" sz="3375" spc="-494">
                <a:latin typeface="Symbol"/>
                <a:cs typeface="Symbol"/>
              </a:rPr>
              <a:t></a:t>
            </a:r>
            <a:r>
              <a:rPr dirty="0" baseline="2469" sz="3375">
                <a:latin typeface="Times New Roman"/>
                <a:cs typeface="Times New Roman"/>
              </a:rPr>
              <a:t>	</a:t>
            </a:r>
            <a:r>
              <a:rPr dirty="0" sz="2100">
                <a:latin typeface="Symbol"/>
                <a:cs typeface="Symbol"/>
              </a:rPr>
              <a:t></a:t>
            </a:r>
            <a:r>
              <a:rPr dirty="0" baseline="83333" sz="1200" i="1">
                <a:latin typeface="Times New Roman"/>
                <a:cs typeface="Times New Roman"/>
              </a:rPr>
              <a:t>M</a:t>
            </a:r>
            <a:r>
              <a:rPr dirty="0" baseline="83333" sz="1200" spc="22" i="1">
                <a:latin typeface="Times New Roman"/>
                <a:cs typeface="Times New Roman"/>
              </a:rPr>
              <a:t> </a:t>
            </a:r>
            <a:r>
              <a:rPr dirty="0" baseline="83333" sz="1200" spc="-15">
                <a:latin typeface="Symbol"/>
                <a:cs typeface="Symbol"/>
              </a:rPr>
              <a:t></a:t>
            </a:r>
            <a:r>
              <a:rPr dirty="0" baseline="83333" sz="1200" spc="-15">
                <a:latin typeface="Times New Roman"/>
                <a:cs typeface="Times New Roman"/>
              </a:rPr>
              <a:t>1</a:t>
            </a:r>
            <a:r>
              <a:rPr dirty="0" baseline="83333" sz="1200" spc="-44">
                <a:latin typeface="Times New Roman"/>
                <a:cs typeface="Times New Roman"/>
              </a:rPr>
              <a:t> </a:t>
            </a:r>
            <a:r>
              <a:rPr dirty="0" sz="2100" spc="-25">
                <a:latin typeface="Symbol"/>
                <a:cs typeface="Symbol"/>
              </a:rPr>
              <a:t></a:t>
            </a:r>
            <a:r>
              <a:rPr dirty="0" baseline="83333" sz="1200" spc="-37" i="1">
                <a:latin typeface="Times New Roman"/>
                <a:cs typeface="Times New Roman"/>
              </a:rPr>
              <a:t>M</a:t>
            </a:r>
            <a:endParaRPr baseline="83333" sz="12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4494174" y="6042948"/>
            <a:ext cx="40735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13155" algn="l"/>
                <a:tab pos="2559685" algn="l"/>
                <a:tab pos="2955925" algn="l"/>
                <a:tab pos="3408045" algn="l"/>
                <a:tab pos="3890010" algn="l"/>
              </a:tabLst>
            </a:pPr>
            <a:r>
              <a:rPr dirty="0" baseline="-27777" sz="2100" i="1">
                <a:latin typeface="Times New Roman"/>
                <a:cs typeface="Times New Roman"/>
              </a:rPr>
              <a:t>div</a:t>
            </a:r>
            <a:r>
              <a:rPr dirty="0" baseline="-27777" sz="2100" spc="-37" i="1">
                <a:latin typeface="Times New Roman"/>
                <a:cs typeface="Times New Roman"/>
              </a:rPr>
              <a:t> </a:t>
            </a:r>
            <a:r>
              <a:rPr dirty="0" baseline="-27777" sz="2100">
                <a:latin typeface="Times New Roman"/>
                <a:cs typeface="Times New Roman"/>
              </a:rPr>
              <a:t>_</a:t>
            </a:r>
            <a:r>
              <a:rPr dirty="0" baseline="-27777" sz="2100" spc="-142">
                <a:latin typeface="Times New Roman"/>
                <a:cs typeface="Times New Roman"/>
              </a:rPr>
              <a:t> </a:t>
            </a:r>
            <a:r>
              <a:rPr dirty="0" baseline="-27777" sz="2100" i="1">
                <a:latin typeface="Times New Roman"/>
                <a:cs typeface="Times New Roman"/>
              </a:rPr>
              <a:t>ens </a:t>
            </a:r>
            <a:r>
              <a:rPr dirty="0" baseline="-27777" sz="2100">
                <a:latin typeface="Symbol"/>
                <a:cs typeface="Symbol"/>
              </a:rPr>
              <a:t></a:t>
            </a:r>
            <a:r>
              <a:rPr dirty="0" baseline="-27777" sz="2100">
                <a:latin typeface="Times New Roman"/>
                <a:cs typeface="Times New Roman"/>
              </a:rPr>
              <a:t> 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i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sng" sz="80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800" spc="440" i="1">
                <a:latin typeface="Times New Roman"/>
                <a:cs typeface="Times New Roman"/>
              </a:rPr>
              <a:t> </a:t>
            </a:r>
            <a:r>
              <a:rPr dirty="0" baseline="-27777" sz="2100">
                <a:latin typeface="Symbol"/>
                <a:cs typeface="Symbol"/>
              </a:rPr>
              <a:t></a:t>
            </a:r>
            <a:r>
              <a:rPr dirty="0" baseline="-27777" sz="2100">
                <a:latin typeface="Times New Roman"/>
                <a:cs typeface="Times New Roman"/>
              </a:rPr>
              <a:t> 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sz="800" spc="-2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dirty="0" u="sng" sz="80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dirty="0" u="sng" sz="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17361" sz="12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baseline="17361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sng" baseline="17361" sz="1200" spc="2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17361" sz="1200" spc="-7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baseline="17361" sz="1200" spc="7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baseline="17361" sz="1200">
              <a:latin typeface="Times New Roman"/>
              <a:cs typeface="Times New Roman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34467" y="3801236"/>
            <a:ext cx="8615045" cy="1918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NNE,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component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individually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combine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outputs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NNE’s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800">
                <a:solidFill>
                  <a:srgbClr val="00AF50"/>
                </a:solidFill>
                <a:latin typeface="Arial"/>
                <a:cs typeface="Arial"/>
              </a:rPr>
              <a:t>.</a:t>
            </a:r>
            <a:r>
              <a:rPr dirty="0" sz="1800" spc="-2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among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important.</a:t>
            </a:r>
            <a:endParaRPr sz="1800">
              <a:latin typeface="Arial"/>
              <a:cs typeface="Arial"/>
            </a:endParaRPr>
          </a:p>
          <a:p>
            <a:pPr marL="241300" marR="43180" indent="-229235">
              <a:lnSpc>
                <a:spcPct val="100000"/>
              </a:lnSpc>
              <a:spcBef>
                <a:spcPts val="17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600">
                <a:latin typeface="Arial"/>
                <a:cs typeface="Arial"/>
              </a:rPr>
              <a:t>Diversity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disagreement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among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Pair</a:t>
            </a:r>
            <a:r>
              <a:rPr dirty="0" sz="16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wise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plain</a:t>
            </a:r>
            <a:r>
              <a:rPr dirty="0" sz="16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disagreement</a:t>
            </a:r>
            <a:r>
              <a:rPr dirty="0" sz="16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600" i="1">
                <a:solidFill>
                  <a:srgbClr val="0000FF"/>
                </a:solidFill>
                <a:latin typeface="Arial"/>
                <a:cs typeface="Arial"/>
              </a:rPr>
              <a:t>PD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6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measure </a:t>
            </a:r>
            <a:r>
              <a:rPr dirty="0" sz="1600" spc="-10">
                <a:latin typeface="Arial"/>
                <a:cs typeface="Arial"/>
              </a:rPr>
              <a:t>	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most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popular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various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measuring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techniques.</a:t>
            </a:r>
            <a:endParaRPr sz="1600">
              <a:latin typeface="Arial"/>
              <a:cs typeface="Arial"/>
            </a:endParaRPr>
          </a:p>
          <a:p>
            <a:pPr marL="241300" marR="40640" indent="-229235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pair,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6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0000FF"/>
                </a:solidFill>
                <a:latin typeface="Arial"/>
                <a:cs typeface="Arial"/>
              </a:rPr>
              <a:t>(div)</a:t>
            </a:r>
            <a:r>
              <a:rPr dirty="0" sz="1600" spc="9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equal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proportion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600" spc="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z="16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 spc="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reply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predictions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div_ens)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average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pairs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60"/>
              <a:t> </a:t>
            </a:r>
            <a:r>
              <a:rPr dirty="0"/>
              <a:t>Sampling</a:t>
            </a:r>
            <a:r>
              <a:rPr dirty="0" spc="-70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/>
              <a:t>NNE</a:t>
            </a:r>
            <a:r>
              <a:rPr dirty="0" spc="-70"/>
              <a:t> </a:t>
            </a:r>
            <a:r>
              <a:rPr dirty="0" spc="-10"/>
              <a:t>Construction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1140" y="1596974"/>
            <a:ext cx="8630285" cy="36309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105"/>
              </a:spcBef>
              <a:tabLst>
                <a:tab pos="1139825" algn="l"/>
                <a:tab pos="2202180" algn="l"/>
                <a:tab pos="3108960" algn="l"/>
                <a:tab pos="4495800" algn="l"/>
                <a:tab pos="5122545" algn="l"/>
                <a:tab pos="5436235" algn="l"/>
                <a:tab pos="5849620" algn="l"/>
                <a:tab pos="7037070" algn="l"/>
                <a:tab pos="832167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among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component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NNs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parameter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construction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failure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compensate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2000">
              <a:latin typeface="Arial"/>
              <a:cs typeface="Arial"/>
            </a:endParaRPr>
          </a:p>
          <a:p>
            <a:pPr algn="just" marL="242570" marR="28575" indent="-230504">
              <a:lnSpc>
                <a:spcPct val="100000"/>
              </a:lnSpc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25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ways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produce</a:t>
            </a:r>
            <a:r>
              <a:rPr dirty="0" sz="20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diverse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varying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initial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random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weights,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20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employed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algn="just" marL="242570" marR="31750" indent="-230504">
              <a:lnSpc>
                <a:spcPct val="100000"/>
              </a:lnSpc>
              <a:spcBef>
                <a:spcPts val="180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functionality</a:t>
            </a:r>
            <a:r>
              <a:rPr dirty="0" sz="20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2000" spc="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depends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</a:t>
            </a:r>
            <a:r>
              <a:rPr dirty="0" sz="2000" spc="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considered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approaches.</a:t>
            </a:r>
            <a:endParaRPr sz="2000">
              <a:latin typeface="Arial"/>
              <a:cs typeface="Arial"/>
            </a:endParaRPr>
          </a:p>
          <a:p>
            <a:pPr algn="just" marL="242570" marR="27940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3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3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(i.e.</a:t>
            </a:r>
            <a:r>
              <a:rPr dirty="0" sz="2000" spc="3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variation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data)</a:t>
            </a:r>
            <a:r>
              <a:rPr dirty="0" sz="2000" spc="3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involves:</a:t>
            </a:r>
            <a:r>
              <a:rPr dirty="0" sz="2000" spc="3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bootstrapping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dirty="0" sz="2000" spc="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data,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generation</a:t>
            </a:r>
            <a:r>
              <a:rPr dirty="0" sz="20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data,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features, 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021" y="1727326"/>
            <a:ext cx="2515107" cy="25416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79119" y="2959607"/>
            <a:ext cx="422275" cy="306705"/>
            <a:chOff x="579119" y="2959607"/>
            <a:chExt cx="422275" cy="306705"/>
          </a:xfrm>
        </p:grpSpPr>
        <p:sp>
          <p:nvSpPr>
            <p:cNvPr id="4" name="object 4" descr=""/>
            <p:cNvSpPr/>
            <p:nvPr/>
          </p:nvSpPr>
          <p:spPr>
            <a:xfrm>
              <a:off x="589025" y="2969513"/>
              <a:ext cx="402590" cy="287020"/>
            </a:xfrm>
            <a:custGeom>
              <a:avLst/>
              <a:gdLst/>
              <a:ahLst/>
              <a:cxnLst/>
              <a:rect l="l" t="t" r="r" b="b"/>
              <a:pathLst>
                <a:path w="402590" h="287020">
                  <a:moveTo>
                    <a:pt x="185292" y="0"/>
                  </a:moveTo>
                  <a:lnTo>
                    <a:pt x="185292" y="71627"/>
                  </a:lnTo>
                  <a:lnTo>
                    <a:pt x="0" y="71627"/>
                  </a:lnTo>
                  <a:lnTo>
                    <a:pt x="0" y="214884"/>
                  </a:lnTo>
                  <a:lnTo>
                    <a:pt x="185292" y="214884"/>
                  </a:lnTo>
                  <a:lnTo>
                    <a:pt x="185292" y="286512"/>
                  </a:lnTo>
                  <a:lnTo>
                    <a:pt x="402336" y="143256"/>
                  </a:lnTo>
                  <a:lnTo>
                    <a:pt x="18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9025" y="2969513"/>
              <a:ext cx="402590" cy="287020"/>
            </a:xfrm>
            <a:custGeom>
              <a:avLst/>
              <a:gdLst/>
              <a:ahLst/>
              <a:cxnLst/>
              <a:rect l="l" t="t" r="r" b="b"/>
              <a:pathLst>
                <a:path w="402590" h="287020">
                  <a:moveTo>
                    <a:pt x="0" y="71627"/>
                  </a:moveTo>
                  <a:lnTo>
                    <a:pt x="185292" y="71627"/>
                  </a:lnTo>
                  <a:lnTo>
                    <a:pt x="185292" y="0"/>
                  </a:lnTo>
                  <a:lnTo>
                    <a:pt x="402336" y="143256"/>
                  </a:lnTo>
                  <a:lnTo>
                    <a:pt x="185292" y="286512"/>
                  </a:lnTo>
                  <a:lnTo>
                    <a:pt x="185292" y="214884"/>
                  </a:lnTo>
                  <a:lnTo>
                    <a:pt x="0" y="214884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4328921" y="2951226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791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779770" y="2567177"/>
            <a:ext cx="452755" cy="615950"/>
          </a:xfrm>
          <a:custGeom>
            <a:avLst/>
            <a:gdLst/>
            <a:ahLst/>
            <a:cxnLst/>
            <a:rect l="l" t="t" r="r" b="b"/>
            <a:pathLst>
              <a:path w="452754" h="615950">
                <a:moveTo>
                  <a:pt x="0" y="307848"/>
                </a:moveTo>
                <a:lnTo>
                  <a:pt x="3646" y="252503"/>
                </a:lnTo>
                <a:lnTo>
                  <a:pt x="14161" y="200416"/>
                </a:lnTo>
                <a:lnTo>
                  <a:pt x="30903" y="152456"/>
                </a:lnTo>
                <a:lnTo>
                  <a:pt x="53233" y="109491"/>
                </a:lnTo>
                <a:lnTo>
                  <a:pt x="80511" y="72391"/>
                </a:lnTo>
                <a:lnTo>
                  <a:pt x="112098" y="42022"/>
                </a:lnTo>
                <a:lnTo>
                  <a:pt x="147354" y="19255"/>
                </a:lnTo>
                <a:lnTo>
                  <a:pt x="185639" y="4958"/>
                </a:lnTo>
                <a:lnTo>
                  <a:pt x="226313" y="0"/>
                </a:lnTo>
                <a:lnTo>
                  <a:pt x="266988" y="4958"/>
                </a:lnTo>
                <a:lnTo>
                  <a:pt x="305273" y="19255"/>
                </a:lnTo>
                <a:lnTo>
                  <a:pt x="340529" y="42022"/>
                </a:lnTo>
                <a:lnTo>
                  <a:pt x="372116" y="72391"/>
                </a:lnTo>
                <a:lnTo>
                  <a:pt x="399394" y="109491"/>
                </a:lnTo>
                <a:lnTo>
                  <a:pt x="421724" y="152456"/>
                </a:lnTo>
                <a:lnTo>
                  <a:pt x="438466" y="200416"/>
                </a:lnTo>
                <a:lnTo>
                  <a:pt x="448981" y="252503"/>
                </a:lnTo>
                <a:lnTo>
                  <a:pt x="452627" y="307848"/>
                </a:lnTo>
                <a:lnTo>
                  <a:pt x="448981" y="363192"/>
                </a:lnTo>
                <a:lnTo>
                  <a:pt x="438466" y="415279"/>
                </a:lnTo>
                <a:lnTo>
                  <a:pt x="421724" y="463239"/>
                </a:lnTo>
                <a:lnTo>
                  <a:pt x="399394" y="506204"/>
                </a:lnTo>
                <a:lnTo>
                  <a:pt x="372116" y="543304"/>
                </a:lnTo>
                <a:lnTo>
                  <a:pt x="340529" y="573673"/>
                </a:lnTo>
                <a:lnTo>
                  <a:pt x="305273" y="596440"/>
                </a:lnTo>
                <a:lnTo>
                  <a:pt x="266988" y="610737"/>
                </a:lnTo>
                <a:lnTo>
                  <a:pt x="226313" y="615696"/>
                </a:lnTo>
                <a:lnTo>
                  <a:pt x="185639" y="610737"/>
                </a:lnTo>
                <a:lnTo>
                  <a:pt x="147354" y="596440"/>
                </a:lnTo>
                <a:lnTo>
                  <a:pt x="112098" y="573673"/>
                </a:lnTo>
                <a:lnTo>
                  <a:pt x="80511" y="543304"/>
                </a:lnTo>
                <a:lnTo>
                  <a:pt x="53233" y="506204"/>
                </a:lnTo>
                <a:lnTo>
                  <a:pt x="30903" y="463239"/>
                </a:lnTo>
                <a:lnTo>
                  <a:pt x="14161" y="415279"/>
                </a:lnTo>
                <a:lnTo>
                  <a:pt x="3646" y="363192"/>
                </a:lnTo>
                <a:lnTo>
                  <a:pt x="0" y="3078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902578" y="2637282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0411" y="1958339"/>
            <a:ext cx="600710" cy="2354580"/>
            <a:chOff x="1010411" y="1958339"/>
            <a:chExt cx="600710" cy="2354580"/>
          </a:xfrm>
        </p:grpSpPr>
        <p:sp>
          <p:nvSpPr>
            <p:cNvPr id="10" name="object 10" descr=""/>
            <p:cNvSpPr/>
            <p:nvPr/>
          </p:nvSpPr>
          <p:spPr>
            <a:xfrm>
              <a:off x="1018031" y="1965959"/>
              <a:ext cx="585470" cy="2339340"/>
            </a:xfrm>
            <a:custGeom>
              <a:avLst/>
              <a:gdLst/>
              <a:ahLst/>
              <a:cxnLst/>
              <a:rect l="l" t="t" r="r" b="b"/>
              <a:pathLst>
                <a:path w="585469" h="2339340">
                  <a:moveTo>
                    <a:pt x="468122" y="0"/>
                  </a:moveTo>
                  <a:lnTo>
                    <a:pt x="117043" y="0"/>
                  </a:lnTo>
                  <a:lnTo>
                    <a:pt x="0" y="1169669"/>
                  </a:lnTo>
                  <a:lnTo>
                    <a:pt x="117043" y="2339340"/>
                  </a:lnTo>
                  <a:lnTo>
                    <a:pt x="468122" y="2339340"/>
                  </a:lnTo>
                  <a:lnTo>
                    <a:pt x="585216" y="1169669"/>
                  </a:lnTo>
                  <a:lnTo>
                    <a:pt x="4681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8031" y="1965959"/>
              <a:ext cx="585470" cy="2339340"/>
            </a:xfrm>
            <a:custGeom>
              <a:avLst/>
              <a:gdLst/>
              <a:ahLst/>
              <a:cxnLst/>
              <a:rect l="l" t="t" r="r" b="b"/>
              <a:pathLst>
                <a:path w="585469" h="2339340">
                  <a:moveTo>
                    <a:pt x="0" y="1169669"/>
                  </a:moveTo>
                  <a:lnTo>
                    <a:pt x="117043" y="0"/>
                  </a:lnTo>
                  <a:lnTo>
                    <a:pt x="468122" y="0"/>
                  </a:lnTo>
                  <a:lnTo>
                    <a:pt x="585216" y="1169669"/>
                  </a:lnTo>
                  <a:lnTo>
                    <a:pt x="468122" y="2339340"/>
                  </a:lnTo>
                  <a:lnTo>
                    <a:pt x="117043" y="2339340"/>
                  </a:lnTo>
                  <a:lnTo>
                    <a:pt x="0" y="1169669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887470" y="1659382"/>
            <a:ext cx="2677160" cy="1367790"/>
            <a:chOff x="3887470" y="1659382"/>
            <a:chExt cx="2677160" cy="1367790"/>
          </a:xfrm>
        </p:grpSpPr>
        <p:sp>
          <p:nvSpPr>
            <p:cNvPr id="13" name="object 13" descr=""/>
            <p:cNvSpPr/>
            <p:nvPr/>
          </p:nvSpPr>
          <p:spPr>
            <a:xfrm>
              <a:off x="4985639" y="262432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19">
                  <a:moveTo>
                    <a:pt x="710057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2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6" y="251968"/>
                  </a:lnTo>
                  <a:lnTo>
                    <a:pt x="710057" y="210820"/>
                  </a:lnTo>
                  <a:close/>
                </a:path>
                <a:path w="784860" h="287019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60" h="287019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2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5" y="145542"/>
                  </a:lnTo>
                  <a:lnTo>
                    <a:pt x="415925" y="177673"/>
                  </a:lnTo>
                  <a:lnTo>
                    <a:pt x="453009" y="199771"/>
                  </a:lnTo>
                  <a:lnTo>
                    <a:pt x="501014" y="219201"/>
                  </a:lnTo>
                  <a:lnTo>
                    <a:pt x="543433" y="231775"/>
                  </a:lnTo>
                  <a:lnTo>
                    <a:pt x="606678" y="245745"/>
                  </a:lnTo>
                  <a:lnTo>
                    <a:pt x="675386" y="255777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763" y="231775"/>
                  </a:lnTo>
                  <a:lnTo>
                    <a:pt x="578865" y="219963"/>
                  </a:lnTo>
                  <a:lnTo>
                    <a:pt x="520826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19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19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19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19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60" h="287019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19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19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19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4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19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19">
                  <a:moveTo>
                    <a:pt x="253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6"/>
                  </a:lnTo>
                  <a:lnTo>
                    <a:pt x="214502" y="22606"/>
                  </a:lnTo>
                  <a:lnTo>
                    <a:pt x="146938" y="10413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70498" y="2708910"/>
              <a:ext cx="283845" cy="307975"/>
            </a:xfrm>
            <a:custGeom>
              <a:avLst/>
              <a:gdLst/>
              <a:ahLst/>
              <a:cxnLst/>
              <a:rect l="l" t="t" r="r" b="b"/>
              <a:pathLst>
                <a:path w="283845" h="307975">
                  <a:moveTo>
                    <a:pt x="180086" y="0"/>
                  </a:moveTo>
                  <a:lnTo>
                    <a:pt x="180086" y="76962"/>
                  </a:lnTo>
                  <a:lnTo>
                    <a:pt x="0" y="76962"/>
                  </a:lnTo>
                  <a:lnTo>
                    <a:pt x="0" y="230886"/>
                  </a:lnTo>
                  <a:lnTo>
                    <a:pt x="180086" y="230886"/>
                  </a:lnTo>
                  <a:lnTo>
                    <a:pt x="180086" y="307848"/>
                  </a:lnTo>
                  <a:lnTo>
                    <a:pt x="283463" y="153924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70498" y="2708910"/>
              <a:ext cx="283845" cy="307975"/>
            </a:xfrm>
            <a:custGeom>
              <a:avLst/>
              <a:gdLst/>
              <a:ahLst/>
              <a:cxnLst/>
              <a:rect l="l" t="t" r="r" b="b"/>
              <a:pathLst>
                <a:path w="283845" h="307975">
                  <a:moveTo>
                    <a:pt x="0" y="76962"/>
                  </a:moveTo>
                  <a:lnTo>
                    <a:pt x="180086" y="76962"/>
                  </a:lnTo>
                  <a:lnTo>
                    <a:pt x="180086" y="0"/>
                  </a:lnTo>
                  <a:lnTo>
                    <a:pt x="283463" y="153924"/>
                  </a:lnTo>
                  <a:lnTo>
                    <a:pt x="180086" y="307848"/>
                  </a:lnTo>
                  <a:lnTo>
                    <a:pt x="180086" y="230886"/>
                  </a:lnTo>
                  <a:lnTo>
                    <a:pt x="0" y="230886"/>
                  </a:lnTo>
                  <a:lnTo>
                    <a:pt x="0" y="7696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93820" y="166573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93820" y="166573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1" y="0"/>
                  </a:moveTo>
                  <a:lnTo>
                    <a:pt x="131571" y="307848"/>
                  </a:lnTo>
                </a:path>
                <a:path w="1053464" h="307975">
                  <a:moveTo>
                    <a:pt x="921384" y="0"/>
                  </a:moveTo>
                  <a:lnTo>
                    <a:pt x="921384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37984" y="2038936"/>
            <a:ext cx="281305" cy="2197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Bootstrap</a:t>
            </a:r>
            <a:r>
              <a:rPr dirty="0" sz="1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31488" y="1665732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811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79294" y="1436877"/>
            <a:ext cx="499109" cy="709295"/>
            <a:chOff x="2479294" y="1436877"/>
            <a:chExt cx="499109" cy="709295"/>
          </a:xfrm>
        </p:grpSpPr>
        <p:sp>
          <p:nvSpPr>
            <p:cNvPr id="21" name="object 21" descr=""/>
            <p:cNvSpPr/>
            <p:nvPr/>
          </p:nvSpPr>
          <p:spPr>
            <a:xfrm>
              <a:off x="2485644" y="1443227"/>
              <a:ext cx="486409" cy="696595"/>
            </a:xfrm>
            <a:custGeom>
              <a:avLst/>
              <a:gdLst/>
              <a:ahLst/>
              <a:cxnLst/>
              <a:rect l="l" t="t" r="r" b="b"/>
              <a:pathLst>
                <a:path w="486410" h="696594">
                  <a:moveTo>
                    <a:pt x="486156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6156" y="696468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85644" y="1443227"/>
              <a:ext cx="486409" cy="696595"/>
            </a:xfrm>
            <a:custGeom>
              <a:avLst/>
              <a:gdLst/>
              <a:ahLst/>
              <a:cxnLst/>
              <a:rect l="l" t="t" r="r" b="b"/>
              <a:pathLst>
                <a:path w="486410" h="696594">
                  <a:moveTo>
                    <a:pt x="60706" y="0"/>
                  </a:moveTo>
                  <a:lnTo>
                    <a:pt x="60706" y="696468"/>
                  </a:lnTo>
                </a:path>
                <a:path w="486410" h="696594">
                  <a:moveTo>
                    <a:pt x="0" y="86995"/>
                  </a:moveTo>
                  <a:lnTo>
                    <a:pt x="486156" y="86995"/>
                  </a:lnTo>
                </a:path>
                <a:path w="486410" h="696594">
                  <a:moveTo>
                    <a:pt x="0" y="696468"/>
                  </a:moveTo>
                  <a:lnTo>
                    <a:pt x="486156" y="696468"/>
                  </a:lnTo>
                  <a:lnTo>
                    <a:pt x="486156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552445" y="1536319"/>
            <a:ext cx="419734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769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032505" y="2075433"/>
            <a:ext cx="479425" cy="708025"/>
            <a:chOff x="3032505" y="2075433"/>
            <a:chExt cx="479425" cy="708025"/>
          </a:xfrm>
        </p:grpSpPr>
        <p:sp>
          <p:nvSpPr>
            <p:cNvPr id="25" name="object 25" descr=""/>
            <p:cNvSpPr/>
            <p:nvPr/>
          </p:nvSpPr>
          <p:spPr>
            <a:xfrm>
              <a:off x="3038855" y="2081783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466344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66344" y="69494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38855" y="2081783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58293" y="0"/>
                  </a:moveTo>
                  <a:lnTo>
                    <a:pt x="58293" y="694944"/>
                  </a:lnTo>
                </a:path>
                <a:path w="466725" h="695325">
                  <a:moveTo>
                    <a:pt x="0" y="86868"/>
                  </a:moveTo>
                  <a:lnTo>
                    <a:pt x="466344" y="86868"/>
                  </a:lnTo>
                </a:path>
                <a:path w="466725" h="695325">
                  <a:moveTo>
                    <a:pt x="0" y="694944"/>
                  </a:moveTo>
                  <a:lnTo>
                    <a:pt x="466344" y="69494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03245" y="2174748"/>
            <a:ext cx="40195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769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642361" y="3690873"/>
            <a:ext cx="488315" cy="709295"/>
            <a:chOff x="2642361" y="3690873"/>
            <a:chExt cx="488315" cy="709295"/>
          </a:xfrm>
        </p:grpSpPr>
        <p:sp>
          <p:nvSpPr>
            <p:cNvPr id="29" name="object 29" descr=""/>
            <p:cNvSpPr/>
            <p:nvPr/>
          </p:nvSpPr>
          <p:spPr>
            <a:xfrm>
              <a:off x="2648711" y="3697223"/>
              <a:ext cx="475615" cy="696595"/>
            </a:xfrm>
            <a:custGeom>
              <a:avLst/>
              <a:gdLst/>
              <a:ahLst/>
              <a:cxnLst/>
              <a:rect l="l" t="t" r="r" b="b"/>
              <a:pathLst>
                <a:path w="475614" h="696595">
                  <a:moveTo>
                    <a:pt x="475488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75488" y="696468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648711" y="3697223"/>
              <a:ext cx="475615" cy="696595"/>
            </a:xfrm>
            <a:custGeom>
              <a:avLst/>
              <a:gdLst/>
              <a:ahLst/>
              <a:cxnLst/>
              <a:rect l="l" t="t" r="r" b="b"/>
              <a:pathLst>
                <a:path w="475614" h="696595">
                  <a:moveTo>
                    <a:pt x="59436" y="0"/>
                  </a:moveTo>
                  <a:lnTo>
                    <a:pt x="59436" y="696468"/>
                  </a:lnTo>
                </a:path>
                <a:path w="475614" h="696595">
                  <a:moveTo>
                    <a:pt x="0" y="86994"/>
                  </a:moveTo>
                  <a:lnTo>
                    <a:pt x="475488" y="86994"/>
                  </a:lnTo>
                </a:path>
                <a:path w="475614" h="696595">
                  <a:moveTo>
                    <a:pt x="0" y="696468"/>
                  </a:moveTo>
                  <a:lnTo>
                    <a:pt x="475488" y="696468"/>
                  </a:lnTo>
                  <a:lnTo>
                    <a:pt x="475488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2714244" y="3790315"/>
            <a:ext cx="410209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911853" y="2502154"/>
            <a:ext cx="1066165" cy="320675"/>
            <a:chOff x="3911853" y="2502154"/>
            <a:chExt cx="1066165" cy="320675"/>
          </a:xfrm>
        </p:grpSpPr>
        <p:sp>
          <p:nvSpPr>
            <p:cNvPr id="33" name="object 33" descr=""/>
            <p:cNvSpPr/>
            <p:nvPr/>
          </p:nvSpPr>
          <p:spPr>
            <a:xfrm>
              <a:off x="3918203" y="250850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918203" y="250850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2" y="0"/>
                  </a:moveTo>
                  <a:lnTo>
                    <a:pt x="131572" y="307848"/>
                  </a:lnTo>
                </a:path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055871" y="2508504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811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946905" y="4082541"/>
            <a:ext cx="1064260" cy="320675"/>
            <a:chOff x="3946905" y="4082541"/>
            <a:chExt cx="1064260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3953255" y="4088891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953255" y="4088891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5" y="0"/>
                  </a:moveTo>
                  <a:lnTo>
                    <a:pt x="131445" y="307848"/>
                  </a:lnTo>
                </a:path>
                <a:path w="1051560" h="307975">
                  <a:moveTo>
                    <a:pt x="920115" y="0"/>
                  </a:moveTo>
                  <a:lnTo>
                    <a:pt x="920115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090796" y="4088891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3398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562725" y="2512313"/>
            <a:ext cx="12268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 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4951095" y="1809622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4" h="2402840">
                <a:moveTo>
                  <a:pt x="872871" y="1280922"/>
                </a:moveTo>
                <a:lnTo>
                  <a:pt x="800100" y="1236599"/>
                </a:lnTo>
                <a:lnTo>
                  <a:pt x="797737" y="1264704"/>
                </a:lnTo>
                <a:lnTo>
                  <a:pt x="797306" y="1264666"/>
                </a:lnTo>
                <a:lnTo>
                  <a:pt x="795655" y="1264666"/>
                </a:lnTo>
                <a:lnTo>
                  <a:pt x="781812" y="1266952"/>
                </a:lnTo>
                <a:lnTo>
                  <a:pt x="744093" y="1283335"/>
                </a:lnTo>
                <a:lnTo>
                  <a:pt x="716788" y="1310640"/>
                </a:lnTo>
                <a:lnTo>
                  <a:pt x="693547" y="1353058"/>
                </a:lnTo>
                <a:lnTo>
                  <a:pt x="678815" y="1401826"/>
                </a:lnTo>
                <a:lnTo>
                  <a:pt x="671830" y="1452626"/>
                </a:lnTo>
                <a:lnTo>
                  <a:pt x="668858" y="1493139"/>
                </a:lnTo>
                <a:lnTo>
                  <a:pt x="666851" y="1536192"/>
                </a:lnTo>
                <a:lnTo>
                  <a:pt x="665607" y="1581531"/>
                </a:lnTo>
                <a:lnTo>
                  <a:pt x="663562" y="1703070"/>
                </a:lnTo>
                <a:lnTo>
                  <a:pt x="662533" y="1751723"/>
                </a:lnTo>
                <a:lnTo>
                  <a:pt x="660984" y="1799082"/>
                </a:lnTo>
                <a:lnTo>
                  <a:pt x="658660" y="1844294"/>
                </a:lnTo>
                <a:lnTo>
                  <a:pt x="655574" y="1884426"/>
                </a:lnTo>
                <a:lnTo>
                  <a:pt x="648335" y="1938274"/>
                </a:lnTo>
                <a:lnTo>
                  <a:pt x="637667" y="1978914"/>
                </a:lnTo>
                <a:lnTo>
                  <a:pt x="614159" y="2009330"/>
                </a:lnTo>
                <a:lnTo>
                  <a:pt x="603377" y="2010664"/>
                </a:lnTo>
                <a:lnTo>
                  <a:pt x="597916" y="2009902"/>
                </a:lnTo>
                <a:lnTo>
                  <a:pt x="556514" y="1988947"/>
                </a:lnTo>
                <a:lnTo>
                  <a:pt x="485648" y="1932813"/>
                </a:lnTo>
                <a:lnTo>
                  <a:pt x="464185" y="1916303"/>
                </a:lnTo>
                <a:lnTo>
                  <a:pt x="453390" y="1908556"/>
                </a:lnTo>
                <a:lnTo>
                  <a:pt x="442341" y="1901317"/>
                </a:lnTo>
                <a:lnTo>
                  <a:pt x="433832" y="1896237"/>
                </a:lnTo>
                <a:lnTo>
                  <a:pt x="431292" y="1894713"/>
                </a:lnTo>
                <a:lnTo>
                  <a:pt x="386461" y="1877568"/>
                </a:lnTo>
                <a:lnTo>
                  <a:pt x="375158" y="1876425"/>
                </a:lnTo>
                <a:lnTo>
                  <a:pt x="365379" y="1876806"/>
                </a:lnTo>
                <a:lnTo>
                  <a:pt x="364363" y="1876806"/>
                </a:lnTo>
                <a:lnTo>
                  <a:pt x="363855" y="1876933"/>
                </a:lnTo>
                <a:lnTo>
                  <a:pt x="354203" y="1878711"/>
                </a:lnTo>
                <a:lnTo>
                  <a:pt x="353695" y="1878838"/>
                </a:lnTo>
                <a:lnTo>
                  <a:pt x="353060" y="1878965"/>
                </a:lnTo>
                <a:lnTo>
                  <a:pt x="352552" y="1879219"/>
                </a:lnTo>
                <a:lnTo>
                  <a:pt x="343154" y="1882775"/>
                </a:lnTo>
                <a:lnTo>
                  <a:pt x="342646" y="1882902"/>
                </a:lnTo>
                <a:lnTo>
                  <a:pt x="342265" y="1883156"/>
                </a:lnTo>
                <a:lnTo>
                  <a:pt x="341757" y="1883410"/>
                </a:lnTo>
                <a:lnTo>
                  <a:pt x="303911" y="1912747"/>
                </a:lnTo>
                <a:lnTo>
                  <a:pt x="276733" y="1943354"/>
                </a:lnTo>
                <a:lnTo>
                  <a:pt x="250190" y="1980184"/>
                </a:lnTo>
                <a:lnTo>
                  <a:pt x="223901" y="2022729"/>
                </a:lnTo>
                <a:lnTo>
                  <a:pt x="189484" y="2086737"/>
                </a:lnTo>
                <a:lnTo>
                  <a:pt x="172339" y="2121408"/>
                </a:lnTo>
                <a:lnTo>
                  <a:pt x="155321" y="2157603"/>
                </a:lnTo>
                <a:lnTo>
                  <a:pt x="138430" y="2195195"/>
                </a:lnTo>
                <a:lnTo>
                  <a:pt x="121539" y="2233930"/>
                </a:lnTo>
                <a:lnTo>
                  <a:pt x="104775" y="2273427"/>
                </a:lnTo>
                <a:lnTo>
                  <a:pt x="88011" y="2313686"/>
                </a:lnTo>
                <a:lnTo>
                  <a:pt x="54483" y="2395093"/>
                </a:lnTo>
                <a:lnTo>
                  <a:pt x="72771" y="2402713"/>
                </a:lnTo>
                <a:lnTo>
                  <a:pt x="106299" y="2321179"/>
                </a:lnTo>
                <a:lnTo>
                  <a:pt x="123063" y="2281047"/>
                </a:lnTo>
                <a:lnTo>
                  <a:pt x="139827" y="2241677"/>
                </a:lnTo>
                <a:lnTo>
                  <a:pt x="156591" y="2203069"/>
                </a:lnTo>
                <a:lnTo>
                  <a:pt x="173482" y="2165858"/>
                </a:lnTo>
                <a:lnTo>
                  <a:pt x="190373" y="2129790"/>
                </a:lnTo>
                <a:lnTo>
                  <a:pt x="207264" y="2095373"/>
                </a:lnTo>
                <a:lnTo>
                  <a:pt x="241300" y="2032381"/>
                </a:lnTo>
                <a:lnTo>
                  <a:pt x="266827" y="1990852"/>
                </a:lnTo>
                <a:lnTo>
                  <a:pt x="292481" y="1955419"/>
                </a:lnTo>
                <a:lnTo>
                  <a:pt x="318135" y="1926590"/>
                </a:lnTo>
                <a:lnTo>
                  <a:pt x="350532" y="1901190"/>
                </a:lnTo>
                <a:lnTo>
                  <a:pt x="375793" y="1896237"/>
                </a:lnTo>
                <a:lnTo>
                  <a:pt x="384429" y="1897253"/>
                </a:lnTo>
                <a:lnTo>
                  <a:pt x="422148" y="1912239"/>
                </a:lnTo>
                <a:lnTo>
                  <a:pt x="473710" y="1948561"/>
                </a:lnTo>
                <a:lnTo>
                  <a:pt x="514858" y="1982089"/>
                </a:lnTo>
                <a:lnTo>
                  <a:pt x="534924" y="1997710"/>
                </a:lnTo>
                <a:lnTo>
                  <a:pt x="573659" y="2022221"/>
                </a:lnTo>
                <a:lnTo>
                  <a:pt x="601599" y="2030349"/>
                </a:lnTo>
                <a:lnTo>
                  <a:pt x="602107" y="2030476"/>
                </a:lnTo>
                <a:lnTo>
                  <a:pt x="603250" y="2030476"/>
                </a:lnTo>
                <a:lnTo>
                  <a:pt x="610743" y="2030222"/>
                </a:lnTo>
                <a:lnTo>
                  <a:pt x="612267" y="2030222"/>
                </a:lnTo>
                <a:lnTo>
                  <a:pt x="612902" y="2029968"/>
                </a:lnTo>
                <a:lnTo>
                  <a:pt x="620141" y="2028190"/>
                </a:lnTo>
                <a:lnTo>
                  <a:pt x="620903" y="2028063"/>
                </a:lnTo>
                <a:lnTo>
                  <a:pt x="621665" y="2027682"/>
                </a:lnTo>
                <a:lnTo>
                  <a:pt x="637159" y="2017522"/>
                </a:lnTo>
                <a:lnTo>
                  <a:pt x="637667" y="2017141"/>
                </a:lnTo>
                <a:lnTo>
                  <a:pt x="638175" y="2016633"/>
                </a:lnTo>
                <a:lnTo>
                  <a:pt x="638556" y="2016125"/>
                </a:lnTo>
                <a:lnTo>
                  <a:pt x="642924" y="2010791"/>
                </a:lnTo>
                <a:lnTo>
                  <a:pt x="643140" y="2010537"/>
                </a:lnTo>
                <a:lnTo>
                  <a:pt x="643763" y="2009775"/>
                </a:lnTo>
                <a:lnTo>
                  <a:pt x="644398" y="2009013"/>
                </a:lnTo>
                <a:lnTo>
                  <a:pt x="644906" y="2008251"/>
                </a:lnTo>
                <a:lnTo>
                  <a:pt x="645160" y="2007743"/>
                </a:lnTo>
                <a:lnTo>
                  <a:pt x="645299" y="2007489"/>
                </a:lnTo>
                <a:lnTo>
                  <a:pt x="645985" y="2006346"/>
                </a:lnTo>
                <a:lnTo>
                  <a:pt x="647560" y="2003679"/>
                </a:lnTo>
                <a:lnTo>
                  <a:pt x="648385" y="2002282"/>
                </a:lnTo>
                <a:lnTo>
                  <a:pt x="650494" y="1998726"/>
                </a:lnTo>
                <a:lnTo>
                  <a:pt x="650938" y="1997710"/>
                </a:lnTo>
                <a:lnTo>
                  <a:pt x="651446" y="1996567"/>
                </a:lnTo>
                <a:lnTo>
                  <a:pt x="664210" y="1958467"/>
                </a:lnTo>
                <a:lnTo>
                  <a:pt x="673100" y="1906270"/>
                </a:lnTo>
                <a:lnTo>
                  <a:pt x="677037" y="1865884"/>
                </a:lnTo>
                <a:lnTo>
                  <a:pt x="679831" y="1822069"/>
                </a:lnTo>
                <a:lnTo>
                  <a:pt x="682371" y="1751076"/>
                </a:lnTo>
                <a:lnTo>
                  <a:pt x="683260" y="1702562"/>
                </a:lnTo>
                <a:lnTo>
                  <a:pt x="684022" y="1654048"/>
                </a:lnTo>
                <a:lnTo>
                  <a:pt x="684911" y="1605280"/>
                </a:lnTo>
                <a:lnTo>
                  <a:pt x="685927" y="1558798"/>
                </a:lnTo>
                <a:lnTo>
                  <a:pt x="687603" y="1513459"/>
                </a:lnTo>
                <a:lnTo>
                  <a:pt x="690219" y="1471803"/>
                </a:lnTo>
                <a:lnTo>
                  <a:pt x="691515" y="1454277"/>
                </a:lnTo>
                <a:lnTo>
                  <a:pt x="698373" y="1405255"/>
                </a:lnTo>
                <a:lnTo>
                  <a:pt x="711962" y="1360170"/>
                </a:lnTo>
                <a:lnTo>
                  <a:pt x="732917" y="1321943"/>
                </a:lnTo>
                <a:lnTo>
                  <a:pt x="766445" y="1292987"/>
                </a:lnTo>
                <a:lnTo>
                  <a:pt x="796074" y="1284655"/>
                </a:lnTo>
                <a:lnTo>
                  <a:pt x="793750" y="1312545"/>
                </a:lnTo>
                <a:lnTo>
                  <a:pt x="861428" y="1285494"/>
                </a:lnTo>
                <a:lnTo>
                  <a:pt x="872871" y="1280922"/>
                </a:lnTo>
                <a:close/>
              </a:path>
              <a:path w="875664" h="2402840">
                <a:moveTo>
                  <a:pt x="875284" y="866521"/>
                </a:moveTo>
                <a:lnTo>
                  <a:pt x="861885" y="851281"/>
                </a:lnTo>
                <a:lnTo>
                  <a:pt x="819023" y="802513"/>
                </a:lnTo>
                <a:lnTo>
                  <a:pt x="808456" y="828509"/>
                </a:lnTo>
                <a:lnTo>
                  <a:pt x="761746" y="805815"/>
                </a:lnTo>
                <a:lnTo>
                  <a:pt x="718439" y="776224"/>
                </a:lnTo>
                <a:lnTo>
                  <a:pt x="681482" y="738886"/>
                </a:lnTo>
                <a:lnTo>
                  <a:pt x="652653" y="690880"/>
                </a:lnTo>
                <a:lnTo>
                  <a:pt x="641604" y="649986"/>
                </a:lnTo>
                <a:lnTo>
                  <a:pt x="638429" y="598170"/>
                </a:lnTo>
                <a:lnTo>
                  <a:pt x="638937" y="569849"/>
                </a:lnTo>
                <a:lnTo>
                  <a:pt x="640334" y="539877"/>
                </a:lnTo>
                <a:lnTo>
                  <a:pt x="642315" y="508000"/>
                </a:lnTo>
                <a:lnTo>
                  <a:pt x="644321" y="477139"/>
                </a:lnTo>
                <a:lnTo>
                  <a:pt x="645947" y="446278"/>
                </a:lnTo>
                <a:lnTo>
                  <a:pt x="647065" y="416179"/>
                </a:lnTo>
                <a:lnTo>
                  <a:pt x="646938" y="386080"/>
                </a:lnTo>
                <a:lnTo>
                  <a:pt x="645287" y="357251"/>
                </a:lnTo>
                <a:lnTo>
                  <a:pt x="639064" y="316992"/>
                </a:lnTo>
                <a:lnTo>
                  <a:pt x="620903" y="270764"/>
                </a:lnTo>
                <a:lnTo>
                  <a:pt x="589153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863" y="178562"/>
                </a:lnTo>
                <a:lnTo>
                  <a:pt x="317373" y="160147"/>
                </a:lnTo>
                <a:lnTo>
                  <a:pt x="291973" y="155194"/>
                </a:lnTo>
                <a:lnTo>
                  <a:pt x="246507" y="143637"/>
                </a:lnTo>
                <a:lnTo>
                  <a:pt x="209169" y="128270"/>
                </a:lnTo>
                <a:lnTo>
                  <a:pt x="160274" y="103632"/>
                </a:lnTo>
                <a:lnTo>
                  <a:pt x="117602" y="78359"/>
                </a:lnTo>
                <a:lnTo>
                  <a:pt x="79883" y="52705"/>
                </a:lnTo>
                <a:lnTo>
                  <a:pt x="34036" y="17653"/>
                </a:lnTo>
                <a:lnTo>
                  <a:pt x="11811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853" y="85598"/>
                </a:lnTo>
                <a:lnTo>
                  <a:pt x="135636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817" y="178816"/>
                </a:lnTo>
                <a:lnTo>
                  <a:pt x="424688" y="197358"/>
                </a:lnTo>
                <a:lnTo>
                  <a:pt x="452247" y="202692"/>
                </a:lnTo>
                <a:lnTo>
                  <a:pt x="504317" y="216027"/>
                </a:lnTo>
                <a:lnTo>
                  <a:pt x="550037" y="234188"/>
                </a:lnTo>
                <a:lnTo>
                  <a:pt x="585978" y="258445"/>
                </a:lnTo>
                <a:lnTo>
                  <a:pt x="609854" y="290449"/>
                </a:lnTo>
                <a:lnTo>
                  <a:pt x="623189" y="333883"/>
                </a:lnTo>
                <a:lnTo>
                  <a:pt x="627888" y="387223"/>
                </a:lnTo>
                <a:lnTo>
                  <a:pt x="628015" y="416179"/>
                </a:lnTo>
                <a:lnTo>
                  <a:pt x="626999" y="446278"/>
                </a:lnTo>
                <a:lnTo>
                  <a:pt x="625144" y="478155"/>
                </a:lnTo>
                <a:lnTo>
                  <a:pt x="623100" y="509270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379" y="598424"/>
                </a:lnTo>
                <a:lnTo>
                  <a:pt x="620141" y="625856"/>
                </a:lnTo>
                <a:lnTo>
                  <a:pt x="624840" y="664464"/>
                </a:lnTo>
                <a:lnTo>
                  <a:pt x="644271" y="716661"/>
                </a:lnTo>
                <a:lnTo>
                  <a:pt x="666115" y="749935"/>
                </a:lnTo>
                <a:lnTo>
                  <a:pt x="691769" y="778129"/>
                </a:lnTo>
                <a:lnTo>
                  <a:pt x="735965" y="812419"/>
                </a:lnTo>
                <a:lnTo>
                  <a:pt x="801281" y="846150"/>
                </a:lnTo>
                <a:lnTo>
                  <a:pt x="790321" y="873125"/>
                </a:lnTo>
                <a:lnTo>
                  <a:pt x="875284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674614" y="3287013"/>
            <a:ext cx="9017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Multiple</a:t>
            </a:r>
            <a:endParaRPr sz="2000">
              <a:latin typeface="Arial"/>
              <a:cs typeface="Arial"/>
            </a:endParaRPr>
          </a:p>
          <a:p>
            <a:pPr marL="11176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voting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6200" y="1679448"/>
            <a:ext cx="457200" cy="2936875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330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22680" y="459486"/>
            <a:ext cx="38360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1.</a:t>
            </a:r>
            <a:r>
              <a:rPr dirty="0" spc="-60"/>
              <a:t> </a:t>
            </a:r>
            <a:r>
              <a:rPr dirty="0"/>
              <a:t>Bagging</a:t>
            </a:r>
            <a:r>
              <a:rPr dirty="0" spc="-20"/>
              <a:t> </a:t>
            </a:r>
            <a:r>
              <a:rPr dirty="0" sz="2000"/>
              <a:t>(Breiman,</a:t>
            </a:r>
            <a:r>
              <a:rPr dirty="0" sz="2000" spc="-70"/>
              <a:t> </a:t>
            </a:r>
            <a:r>
              <a:rPr dirty="0" sz="2000" spc="-10"/>
              <a:t>1996)</a:t>
            </a:r>
            <a:endParaRPr sz="2000"/>
          </a:p>
        </p:txBody>
      </p:sp>
      <p:sp>
        <p:nvSpPr>
          <p:cNvPr id="45" name="object 45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8739" y="4330700"/>
            <a:ext cx="8487410" cy="2046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4995" marR="4878070" indent="-279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 algn="ctr" marR="1473200">
              <a:lnSpc>
                <a:spcPct val="100000"/>
              </a:lnSpc>
              <a:spcBef>
                <a:spcPts val="1614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Bootstrap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sampling: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Randomly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replace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algn="ctr" marL="4978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again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original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later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many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appear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multiple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times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left.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7793101" y="1320800"/>
          <a:ext cx="1356995" cy="407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/>
                <a:gridCol w="358140"/>
                <a:gridCol w="457834"/>
              </a:tblGrid>
              <a:tr h="37020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0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baseline="-15873" sz="2100" spc="-37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900" spc="-25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baseline="-15873" sz="2100" spc="-37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900" spc="-25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grpSp>
        <p:nvGrpSpPr>
          <p:cNvPr id="48" name="object 48" descr=""/>
          <p:cNvGrpSpPr/>
          <p:nvPr/>
        </p:nvGrpSpPr>
        <p:grpSpPr>
          <a:xfrm>
            <a:off x="3773423" y="1408175"/>
            <a:ext cx="3756660" cy="3220720"/>
            <a:chOff x="3773423" y="1408175"/>
            <a:chExt cx="3756660" cy="3220720"/>
          </a:xfrm>
        </p:grpSpPr>
        <p:sp>
          <p:nvSpPr>
            <p:cNvPr id="49" name="object 49" descr=""/>
            <p:cNvSpPr/>
            <p:nvPr/>
          </p:nvSpPr>
          <p:spPr>
            <a:xfrm>
              <a:off x="3777995" y="1412747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668274" y="0"/>
                  </a:moveTo>
                  <a:lnTo>
                    <a:pt x="613467" y="5322"/>
                  </a:lnTo>
                  <a:lnTo>
                    <a:pt x="559880" y="21013"/>
                  </a:lnTo>
                  <a:lnTo>
                    <a:pt x="507685" y="46660"/>
                  </a:lnTo>
                  <a:lnTo>
                    <a:pt x="457053" y="81850"/>
                  </a:lnTo>
                  <a:lnTo>
                    <a:pt x="408158" y="126170"/>
                  </a:lnTo>
                  <a:lnTo>
                    <a:pt x="361170" y="179206"/>
                  </a:lnTo>
                  <a:lnTo>
                    <a:pt x="316262" y="240545"/>
                  </a:lnTo>
                  <a:lnTo>
                    <a:pt x="294642" y="274199"/>
                  </a:lnTo>
                  <a:lnTo>
                    <a:pt x="273606" y="309774"/>
                  </a:lnTo>
                  <a:lnTo>
                    <a:pt x="253177" y="347218"/>
                  </a:lnTo>
                  <a:lnTo>
                    <a:pt x="233374" y="386480"/>
                  </a:lnTo>
                  <a:lnTo>
                    <a:pt x="214221" y="427507"/>
                  </a:lnTo>
                  <a:lnTo>
                    <a:pt x="195738" y="470249"/>
                  </a:lnTo>
                  <a:lnTo>
                    <a:pt x="177947" y="514653"/>
                  </a:lnTo>
                  <a:lnTo>
                    <a:pt x="160870" y="560668"/>
                  </a:lnTo>
                  <a:lnTo>
                    <a:pt x="144528" y="608243"/>
                  </a:lnTo>
                  <a:lnTo>
                    <a:pt x="128942" y="657325"/>
                  </a:lnTo>
                  <a:lnTo>
                    <a:pt x="114134" y="707863"/>
                  </a:lnTo>
                  <a:lnTo>
                    <a:pt x="100126" y="759806"/>
                  </a:lnTo>
                  <a:lnTo>
                    <a:pt x="86939" y="813101"/>
                  </a:lnTo>
                  <a:lnTo>
                    <a:pt x="74594" y="867697"/>
                  </a:lnTo>
                  <a:lnTo>
                    <a:pt x="63113" y="923543"/>
                  </a:lnTo>
                  <a:lnTo>
                    <a:pt x="52518" y="980586"/>
                  </a:lnTo>
                  <a:lnTo>
                    <a:pt x="42830" y="1038776"/>
                  </a:lnTo>
                  <a:lnTo>
                    <a:pt x="34070" y="1098060"/>
                  </a:lnTo>
                  <a:lnTo>
                    <a:pt x="26260" y="1158387"/>
                  </a:lnTo>
                  <a:lnTo>
                    <a:pt x="19422" y="1219704"/>
                  </a:lnTo>
                  <a:lnTo>
                    <a:pt x="13577" y="1281962"/>
                  </a:lnTo>
                  <a:lnTo>
                    <a:pt x="8746" y="1345107"/>
                  </a:lnTo>
                  <a:lnTo>
                    <a:pt x="4952" y="1409088"/>
                  </a:lnTo>
                  <a:lnTo>
                    <a:pt x="2215" y="1473854"/>
                  </a:lnTo>
                  <a:lnTo>
                    <a:pt x="557" y="1539353"/>
                  </a:lnTo>
                  <a:lnTo>
                    <a:pt x="0" y="1605534"/>
                  </a:lnTo>
                  <a:lnTo>
                    <a:pt x="557" y="1671714"/>
                  </a:lnTo>
                  <a:lnTo>
                    <a:pt x="2215" y="1737213"/>
                  </a:lnTo>
                  <a:lnTo>
                    <a:pt x="4952" y="1801979"/>
                  </a:lnTo>
                  <a:lnTo>
                    <a:pt x="8746" y="1865960"/>
                  </a:lnTo>
                  <a:lnTo>
                    <a:pt x="13577" y="1929105"/>
                  </a:lnTo>
                  <a:lnTo>
                    <a:pt x="19422" y="1991363"/>
                  </a:lnTo>
                  <a:lnTo>
                    <a:pt x="26260" y="2052680"/>
                  </a:lnTo>
                  <a:lnTo>
                    <a:pt x="34070" y="2113007"/>
                  </a:lnTo>
                  <a:lnTo>
                    <a:pt x="42830" y="2172291"/>
                  </a:lnTo>
                  <a:lnTo>
                    <a:pt x="52518" y="2230481"/>
                  </a:lnTo>
                  <a:lnTo>
                    <a:pt x="63113" y="2287524"/>
                  </a:lnTo>
                  <a:lnTo>
                    <a:pt x="74594" y="2343370"/>
                  </a:lnTo>
                  <a:lnTo>
                    <a:pt x="86939" y="2397966"/>
                  </a:lnTo>
                  <a:lnTo>
                    <a:pt x="100126" y="2451261"/>
                  </a:lnTo>
                  <a:lnTo>
                    <a:pt x="114134" y="2503204"/>
                  </a:lnTo>
                  <a:lnTo>
                    <a:pt x="128942" y="2553742"/>
                  </a:lnTo>
                  <a:lnTo>
                    <a:pt x="144528" y="2602824"/>
                  </a:lnTo>
                  <a:lnTo>
                    <a:pt x="160870" y="2650399"/>
                  </a:lnTo>
                  <a:lnTo>
                    <a:pt x="177947" y="2696414"/>
                  </a:lnTo>
                  <a:lnTo>
                    <a:pt x="195738" y="2740818"/>
                  </a:lnTo>
                  <a:lnTo>
                    <a:pt x="214221" y="2783560"/>
                  </a:lnTo>
                  <a:lnTo>
                    <a:pt x="233374" y="2824587"/>
                  </a:lnTo>
                  <a:lnTo>
                    <a:pt x="253177" y="2863849"/>
                  </a:lnTo>
                  <a:lnTo>
                    <a:pt x="273606" y="2901293"/>
                  </a:lnTo>
                  <a:lnTo>
                    <a:pt x="294642" y="2936868"/>
                  </a:lnTo>
                  <a:lnTo>
                    <a:pt x="316262" y="2970522"/>
                  </a:lnTo>
                  <a:lnTo>
                    <a:pt x="338445" y="3002204"/>
                  </a:lnTo>
                  <a:lnTo>
                    <a:pt x="384415" y="3059443"/>
                  </a:lnTo>
                  <a:lnTo>
                    <a:pt x="432378" y="3108172"/>
                  </a:lnTo>
                  <a:lnTo>
                    <a:pt x="482163" y="3147979"/>
                  </a:lnTo>
                  <a:lnTo>
                    <a:pt x="533597" y="3178449"/>
                  </a:lnTo>
                  <a:lnTo>
                    <a:pt x="586510" y="3199170"/>
                  </a:lnTo>
                  <a:lnTo>
                    <a:pt x="640728" y="3209728"/>
                  </a:lnTo>
                  <a:lnTo>
                    <a:pt x="668274" y="3211068"/>
                  </a:lnTo>
                  <a:lnTo>
                    <a:pt x="695819" y="3209728"/>
                  </a:lnTo>
                  <a:lnTo>
                    <a:pt x="750037" y="3199170"/>
                  </a:lnTo>
                  <a:lnTo>
                    <a:pt x="802950" y="3178449"/>
                  </a:lnTo>
                  <a:lnTo>
                    <a:pt x="854384" y="3147979"/>
                  </a:lnTo>
                  <a:lnTo>
                    <a:pt x="904169" y="3108172"/>
                  </a:lnTo>
                  <a:lnTo>
                    <a:pt x="952132" y="3059443"/>
                  </a:lnTo>
                  <a:lnTo>
                    <a:pt x="998102" y="3002204"/>
                  </a:lnTo>
                  <a:lnTo>
                    <a:pt x="1020285" y="2970522"/>
                  </a:lnTo>
                  <a:lnTo>
                    <a:pt x="1041905" y="2936868"/>
                  </a:lnTo>
                  <a:lnTo>
                    <a:pt x="1062941" y="2901293"/>
                  </a:lnTo>
                  <a:lnTo>
                    <a:pt x="1083370" y="2863849"/>
                  </a:lnTo>
                  <a:lnTo>
                    <a:pt x="1103173" y="2824587"/>
                  </a:lnTo>
                  <a:lnTo>
                    <a:pt x="1122326" y="2783560"/>
                  </a:lnTo>
                  <a:lnTo>
                    <a:pt x="1140809" y="2740818"/>
                  </a:lnTo>
                  <a:lnTo>
                    <a:pt x="1158600" y="2696414"/>
                  </a:lnTo>
                  <a:lnTo>
                    <a:pt x="1175677" y="2650399"/>
                  </a:lnTo>
                  <a:lnTo>
                    <a:pt x="1192019" y="2602824"/>
                  </a:lnTo>
                  <a:lnTo>
                    <a:pt x="1207605" y="2553742"/>
                  </a:lnTo>
                  <a:lnTo>
                    <a:pt x="1222413" y="2503204"/>
                  </a:lnTo>
                  <a:lnTo>
                    <a:pt x="1236421" y="2451261"/>
                  </a:lnTo>
                  <a:lnTo>
                    <a:pt x="1249608" y="2397966"/>
                  </a:lnTo>
                  <a:lnTo>
                    <a:pt x="1261953" y="2343370"/>
                  </a:lnTo>
                  <a:lnTo>
                    <a:pt x="1273434" y="2287524"/>
                  </a:lnTo>
                  <a:lnTo>
                    <a:pt x="1284029" y="2230481"/>
                  </a:lnTo>
                  <a:lnTo>
                    <a:pt x="1293717" y="2172291"/>
                  </a:lnTo>
                  <a:lnTo>
                    <a:pt x="1302477" y="2113007"/>
                  </a:lnTo>
                  <a:lnTo>
                    <a:pt x="1310287" y="2052680"/>
                  </a:lnTo>
                  <a:lnTo>
                    <a:pt x="1317125" y="1991363"/>
                  </a:lnTo>
                  <a:lnTo>
                    <a:pt x="1322970" y="1929105"/>
                  </a:lnTo>
                  <a:lnTo>
                    <a:pt x="1327801" y="1865960"/>
                  </a:lnTo>
                  <a:lnTo>
                    <a:pt x="1331595" y="1801979"/>
                  </a:lnTo>
                  <a:lnTo>
                    <a:pt x="1334332" y="1737213"/>
                  </a:lnTo>
                  <a:lnTo>
                    <a:pt x="1335990" y="1671714"/>
                  </a:lnTo>
                  <a:lnTo>
                    <a:pt x="1336548" y="1605534"/>
                  </a:lnTo>
                  <a:lnTo>
                    <a:pt x="1335990" y="1539353"/>
                  </a:lnTo>
                  <a:lnTo>
                    <a:pt x="1334332" y="1473854"/>
                  </a:lnTo>
                  <a:lnTo>
                    <a:pt x="1331595" y="1409088"/>
                  </a:lnTo>
                  <a:lnTo>
                    <a:pt x="1327801" y="1345107"/>
                  </a:lnTo>
                  <a:lnTo>
                    <a:pt x="1322970" y="1281962"/>
                  </a:lnTo>
                  <a:lnTo>
                    <a:pt x="1317125" y="1219704"/>
                  </a:lnTo>
                  <a:lnTo>
                    <a:pt x="1310287" y="1158387"/>
                  </a:lnTo>
                  <a:lnTo>
                    <a:pt x="1302477" y="1098060"/>
                  </a:lnTo>
                  <a:lnTo>
                    <a:pt x="1293717" y="1038776"/>
                  </a:lnTo>
                  <a:lnTo>
                    <a:pt x="1284029" y="980586"/>
                  </a:lnTo>
                  <a:lnTo>
                    <a:pt x="1273434" y="923543"/>
                  </a:lnTo>
                  <a:lnTo>
                    <a:pt x="1261953" y="867697"/>
                  </a:lnTo>
                  <a:lnTo>
                    <a:pt x="1249608" y="813101"/>
                  </a:lnTo>
                  <a:lnTo>
                    <a:pt x="1236421" y="759806"/>
                  </a:lnTo>
                  <a:lnTo>
                    <a:pt x="1222413" y="707863"/>
                  </a:lnTo>
                  <a:lnTo>
                    <a:pt x="1207605" y="657325"/>
                  </a:lnTo>
                  <a:lnTo>
                    <a:pt x="1192019" y="608243"/>
                  </a:lnTo>
                  <a:lnTo>
                    <a:pt x="1175677" y="560668"/>
                  </a:lnTo>
                  <a:lnTo>
                    <a:pt x="1158600" y="514653"/>
                  </a:lnTo>
                  <a:lnTo>
                    <a:pt x="1140809" y="470249"/>
                  </a:lnTo>
                  <a:lnTo>
                    <a:pt x="1122326" y="427507"/>
                  </a:lnTo>
                  <a:lnTo>
                    <a:pt x="1103173" y="386480"/>
                  </a:lnTo>
                  <a:lnTo>
                    <a:pt x="1083370" y="347218"/>
                  </a:lnTo>
                  <a:lnTo>
                    <a:pt x="1062941" y="309774"/>
                  </a:lnTo>
                  <a:lnTo>
                    <a:pt x="1041905" y="274199"/>
                  </a:lnTo>
                  <a:lnTo>
                    <a:pt x="1020285" y="240545"/>
                  </a:lnTo>
                  <a:lnTo>
                    <a:pt x="998102" y="208863"/>
                  </a:lnTo>
                  <a:lnTo>
                    <a:pt x="952132" y="151624"/>
                  </a:lnTo>
                  <a:lnTo>
                    <a:pt x="904169" y="102895"/>
                  </a:lnTo>
                  <a:lnTo>
                    <a:pt x="854384" y="63088"/>
                  </a:lnTo>
                  <a:lnTo>
                    <a:pt x="802950" y="32618"/>
                  </a:lnTo>
                  <a:lnTo>
                    <a:pt x="750037" y="11897"/>
                  </a:lnTo>
                  <a:lnTo>
                    <a:pt x="695819" y="1339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777995" y="1412747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0" y="1605534"/>
                  </a:moveTo>
                  <a:lnTo>
                    <a:pt x="557" y="1539353"/>
                  </a:lnTo>
                  <a:lnTo>
                    <a:pt x="2215" y="1473854"/>
                  </a:lnTo>
                  <a:lnTo>
                    <a:pt x="4952" y="1409088"/>
                  </a:lnTo>
                  <a:lnTo>
                    <a:pt x="8746" y="1345107"/>
                  </a:lnTo>
                  <a:lnTo>
                    <a:pt x="13577" y="1281962"/>
                  </a:lnTo>
                  <a:lnTo>
                    <a:pt x="19422" y="1219704"/>
                  </a:lnTo>
                  <a:lnTo>
                    <a:pt x="26260" y="1158387"/>
                  </a:lnTo>
                  <a:lnTo>
                    <a:pt x="34070" y="1098060"/>
                  </a:lnTo>
                  <a:lnTo>
                    <a:pt x="42830" y="1038776"/>
                  </a:lnTo>
                  <a:lnTo>
                    <a:pt x="52518" y="980586"/>
                  </a:lnTo>
                  <a:lnTo>
                    <a:pt x="63113" y="923543"/>
                  </a:lnTo>
                  <a:lnTo>
                    <a:pt x="74594" y="867697"/>
                  </a:lnTo>
                  <a:lnTo>
                    <a:pt x="86939" y="813101"/>
                  </a:lnTo>
                  <a:lnTo>
                    <a:pt x="100126" y="759806"/>
                  </a:lnTo>
                  <a:lnTo>
                    <a:pt x="114134" y="707863"/>
                  </a:lnTo>
                  <a:lnTo>
                    <a:pt x="128942" y="657325"/>
                  </a:lnTo>
                  <a:lnTo>
                    <a:pt x="144528" y="608243"/>
                  </a:lnTo>
                  <a:lnTo>
                    <a:pt x="160870" y="560668"/>
                  </a:lnTo>
                  <a:lnTo>
                    <a:pt x="177947" y="514653"/>
                  </a:lnTo>
                  <a:lnTo>
                    <a:pt x="195738" y="470249"/>
                  </a:lnTo>
                  <a:lnTo>
                    <a:pt x="214221" y="427507"/>
                  </a:lnTo>
                  <a:lnTo>
                    <a:pt x="233374" y="386480"/>
                  </a:lnTo>
                  <a:lnTo>
                    <a:pt x="253177" y="347218"/>
                  </a:lnTo>
                  <a:lnTo>
                    <a:pt x="273606" y="309774"/>
                  </a:lnTo>
                  <a:lnTo>
                    <a:pt x="294642" y="274199"/>
                  </a:lnTo>
                  <a:lnTo>
                    <a:pt x="316262" y="240545"/>
                  </a:lnTo>
                  <a:lnTo>
                    <a:pt x="338445" y="208863"/>
                  </a:lnTo>
                  <a:lnTo>
                    <a:pt x="384415" y="151624"/>
                  </a:lnTo>
                  <a:lnTo>
                    <a:pt x="432378" y="102895"/>
                  </a:lnTo>
                  <a:lnTo>
                    <a:pt x="482163" y="63088"/>
                  </a:lnTo>
                  <a:lnTo>
                    <a:pt x="533597" y="32618"/>
                  </a:lnTo>
                  <a:lnTo>
                    <a:pt x="586510" y="11897"/>
                  </a:lnTo>
                  <a:lnTo>
                    <a:pt x="640728" y="1339"/>
                  </a:lnTo>
                  <a:lnTo>
                    <a:pt x="668274" y="0"/>
                  </a:lnTo>
                  <a:lnTo>
                    <a:pt x="695819" y="1339"/>
                  </a:lnTo>
                  <a:lnTo>
                    <a:pt x="750037" y="11897"/>
                  </a:lnTo>
                  <a:lnTo>
                    <a:pt x="802950" y="32618"/>
                  </a:lnTo>
                  <a:lnTo>
                    <a:pt x="854384" y="63088"/>
                  </a:lnTo>
                  <a:lnTo>
                    <a:pt x="904169" y="102895"/>
                  </a:lnTo>
                  <a:lnTo>
                    <a:pt x="952132" y="151624"/>
                  </a:lnTo>
                  <a:lnTo>
                    <a:pt x="998102" y="208863"/>
                  </a:lnTo>
                  <a:lnTo>
                    <a:pt x="1020285" y="240545"/>
                  </a:lnTo>
                  <a:lnTo>
                    <a:pt x="1041905" y="274199"/>
                  </a:lnTo>
                  <a:lnTo>
                    <a:pt x="1062941" y="309774"/>
                  </a:lnTo>
                  <a:lnTo>
                    <a:pt x="1083370" y="347218"/>
                  </a:lnTo>
                  <a:lnTo>
                    <a:pt x="1103173" y="386480"/>
                  </a:lnTo>
                  <a:lnTo>
                    <a:pt x="1122326" y="427507"/>
                  </a:lnTo>
                  <a:lnTo>
                    <a:pt x="1140809" y="470249"/>
                  </a:lnTo>
                  <a:lnTo>
                    <a:pt x="1158600" y="514653"/>
                  </a:lnTo>
                  <a:lnTo>
                    <a:pt x="1175677" y="560668"/>
                  </a:lnTo>
                  <a:lnTo>
                    <a:pt x="1192019" y="608243"/>
                  </a:lnTo>
                  <a:lnTo>
                    <a:pt x="1207605" y="657325"/>
                  </a:lnTo>
                  <a:lnTo>
                    <a:pt x="1222413" y="707863"/>
                  </a:lnTo>
                  <a:lnTo>
                    <a:pt x="1236421" y="759806"/>
                  </a:lnTo>
                  <a:lnTo>
                    <a:pt x="1249608" y="813101"/>
                  </a:lnTo>
                  <a:lnTo>
                    <a:pt x="1261953" y="867697"/>
                  </a:lnTo>
                  <a:lnTo>
                    <a:pt x="1273434" y="923543"/>
                  </a:lnTo>
                  <a:lnTo>
                    <a:pt x="1284029" y="980586"/>
                  </a:lnTo>
                  <a:lnTo>
                    <a:pt x="1293717" y="1038776"/>
                  </a:lnTo>
                  <a:lnTo>
                    <a:pt x="1302477" y="1098060"/>
                  </a:lnTo>
                  <a:lnTo>
                    <a:pt x="1310287" y="1158387"/>
                  </a:lnTo>
                  <a:lnTo>
                    <a:pt x="1317125" y="1219704"/>
                  </a:lnTo>
                  <a:lnTo>
                    <a:pt x="1322970" y="1281962"/>
                  </a:lnTo>
                  <a:lnTo>
                    <a:pt x="1327801" y="1345107"/>
                  </a:lnTo>
                  <a:lnTo>
                    <a:pt x="1331595" y="1409088"/>
                  </a:lnTo>
                  <a:lnTo>
                    <a:pt x="1334332" y="1473854"/>
                  </a:lnTo>
                  <a:lnTo>
                    <a:pt x="1335990" y="1539353"/>
                  </a:lnTo>
                  <a:lnTo>
                    <a:pt x="1336548" y="1605534"/>
                  </a:lnTo>
                  <a:lnTo>
                    <a:pt x="1335990" y="1671714"/>
                  </a:lnTo>
                  <a:lnTo>
                    <a:pt x="1334332" y="1737213"/>
                  </a:lnTo>
                  <a:lnTo>
                    <a:pt x="1331595" y="1801979"/>
                  </a:lnTo>
                  <a:lnTo>
                    <a:pt x="1327801" y="1865960"/>
                  </a:lnTo>
                  <a:lnTo>
                    <a:pt x="1322970" y="1929105"/>
                  </a:lnTo>
                  <a:lnTo>
                    <a:pt x="1317125" y="1991363"/>
                  </a:lnTo>
                  <a:lnTo>
                    <a:pt x="1310287" y="2052680"/>
                  </a:lnTo>
                  <a:lnTo>
                    <a:pt x="1302477" y="2113007"/>
                  </a:lnTo>
                  <a:lnTo>
                    <a:pt x="1293717" y="2172291"/>
                  </a:lnTo>
                  <a:lnTo>
                    <a:pt x="1284029" y="2230481"/>
                  </a:lnTo>
                  <a:lnTo>
                    <a:pt x="1273434" y="2287524"/>
                  </a:lnTo>
                  <a:lnTo>
                    <a:pt x="1261953" y="2343370"/>
                  </a:lnTo>
                  <a:lnTo>
                    <a:pt x="1249608" y="2397966"/>
                  </a:lnTo>
                  <a:lnTo>
                    <a:pt x="1236421" y="2451261"/>
                  </a:lnTo>
                  <a:lnTo>
                    <a:pt x="1222413" y="2503204"/>
                  </a:lnTo>
                  <a:lnTo>
                    <a:pt x="1207605" y="2553742"/>
                  </a:lnTo>
                  <a:lnTo>
                    <a:pt x="1192019" y="2602824"/>
                  </a:lnTo>
                  <a:lnTo>
                    <a:pt x="1175677" y="2650399"/>
                  </a:lnTo>
                  <a:lnTo>
                    <a:pt x="1158600" y="2696414"/>
                  </a:lnTo>
                  <a:lnTo>
                    <a:pt x="1140809" y="2740818"/>
                  </a:lnTo>
                  <a:lnTo>
                    <a:pt x="1122326" y="2783560"/>
                  </a:lnTo>
                  <a:lnTo>
                    <a:pt x="1103173" y="2824587"/>
                  </a:lnTo>
                  <a:lnTo>
                    <a:pt x="1083370" y="2863849"/>
                  </a:lnTo>
                  <a:lnTo>
                    <a:pt x="1062941" y="2901293"/>
                  </a:lnTo>
                  <a:lnTo>
                    <a:pt x="1041905" y="2936868"/>
                  </a:lnTo>
                  <a:lnTo>
                    <a:pt x="1020285" y="2970522"/>
                  </a:lnTo>
                  <a:lnTo>
                    <a:pt x="998102" y="3002204"/>
                  </a:lnTo>
                  <a:lnTo>
                    <a:pt x="952132" y="3059443"/>
                  </a:lnTo>
                  <a:lnTo>
                    <a:pt x="904169" y="3108172"/>
                  </a:lnTo>
                  <a:lnTo>
                    <a:pt x="854384" y="3147979"/>
                  </a:lnTo>
                  <a:lnTo>
                    <a:pt x="802950" y="3178449"/>
                  </a:lnTo>
                  <a:lnTo>
                    <a:pt x="750037" y="3199170"/>
                  </a:lnTo>
                  <a:lnTo>
                    <a:pt x="695819" y="3209728"/>
                  </a:lnTo>
                  <a:lnTo>
                    <a:pt x="668274" y="3211068"/>
                  </a:lnTo>
                  <a:lnTo>
                    <a:pt x="640728" y="3209728"/>
                  </a:lnTo>
                  <a:lnTo>
                    <a:pt x="586510" y="3199170"/>
                  </a:lnTo>
                  <a:lnTo>
                    <a:pt x="533597" y="3178449"/>
                  </a:lnTo>
                  <a:lnTo>
                    <a:pt x="482163" y="3147979"/>
                  </a:lnTo>
                  <a:lnTo>
                    <a:pt x="432378" y="3108172"/>
                  </a:lnTo>
                  <a:lnTo>
                    <a:pt x="384415" y="3059443"/>
                  </a:lnTo>
                  <a:lnTo>
                    <a:pt x="338445" y="3002204"/>
                  </a:lnTo>
                  <a:lnTo>
                    <a:pt x="316262" y="2970522"/>
                  </a:lnTo>
                  <a:lnTo>
                    <a:pt x="294642" y="2936868"/>
                  </a:lnTo>
                  <a:lnTo>
                    <a:pt x="273606" y="2901293"/>
                  </a:lnTo>
                  <a:lnTo>
                    <a:pt x="253177" y="2863849"/>
                  </a:lnTo>
                  <a:lnTo>
                    <a:pt x="233374" y="2824587"/>
                  </a:lnTo>
                  <a:lnTo>
                    <a:pt x="214221" y="2783560"/>
                  </a:lnTo>
                  <a:lnTo>
                    <a:pt x="195738" y="2740818"/>
                  </a:lnTo>
                  <a:lnTo>
                    <a:pt x="177947" y="2696414"/>
                  </a:lnTo>
                  <a:lnTo>
                    <a:pt x="160870" y="2650399"/>
                  </a:lnTo>
                  <a:lnTo>
                    <a:pt x="144528" y="2602824"/>
                  </a:lnTo>
                  <a:lnTo>
                    <a:pt x="128942" y="2553742"/>
                  </a:lnTo>
                  <a:lnTo>
                    <a:pt x="114134" y="2503204"/>
                  </a:lnTo>
                  <a:lnTo>
                    <a:pt x="100126" y="2451261"/>
                  </a:lnTo>
                  <a:lnTo>
                    <a:pt x="86939" y="2397966"/>
                  </a:lnTo>
                  <a:lnTo>
                    <a:pt x="74594" y="2343370"/>
                  </a:lnTo>
                  <a:lnTo>
                    <a:pt x="63113" y="2287524"/>
                  </a:lnTo>
                  <a:lnTo>
                    <a:pt x="52518" y="2230481"/>
                  </a:lnTo>
                  <a:lnTo>
                    <a:pt x="42830" y="2172291"/>
                  </a:lnTo>
                  <a:lnTo>
                    <a:pt x="34070" y="2113007"/>
                  </a:lnTo>
                  <a:lnTo>
                    <a:pt x="26260" y="2052680"/>
                  </a:lnTo>
                  <a:lnTo>
                    <a:pt x="19422" y="1991363"/>
                  </a:lnTo>
                  <a:lnTo>
                    <a:pt x="13577" y="1929105"/>
                  </a:lnTo>
                  <a:lnTo>
                    <a:pt x="8746" y="1865960"/>
                  </a:lnTo>
                  <a:lnTo>
                    <a:pt x="4952" y="1801979"/>
                  </a:lnTo>
                  <a:lnTo>
                    <a:pt x="2215" y="1737213"/>
                  </a:lnTo>
                  <a:lnTo>
                    <a:pt x="557" y="1671714"/>
                  </a:lnTo>
                  <a:lnTo>
                    <a:pt x="0" y="160553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273039" y="1671827"/>
              <a:ext cx="2252980" cy="2438400"/>
            </a:xfrm>
            <a:custGeom>
              <a:avLst/>
              <a:gdLst/>
              <a:ahLst/>
              <a:cxnLst/>
              <a:rect l="l" t="t" r="r" b="b"/>
              <a:pathLst>
                <a:path w="2252979" h="2438400">
                  <a:moveTo>
                    <a:pt x="1126236" y="0"/>
                  </a:moveTo>
                  <a:lnTo>
                    <a:pt x="1079809" y="1016"/>
                  </a:lnTo>
                  <a:lnTo>
                    <a:pt x="1033861" y="4041"/>
                  </a:lnTo>
                  <a:lnTo>
                    <a:pt x="988427" y="9034"/>
                  </a:lnTo>
                  <a:lnTo>
                    <a:pt x="943544" y="15957"/>
                  </a:lnTo>
                  <a:lnTo>
                    <a:pt x="899247" y="24769"/>
                  </a:lnTo>
                  <a:lnTo>
                    <a:pt x="855574" y="35432"/>
                  </a:lnTo>
                  <a:lnTo>
                    <a:pt x="812560" y="47907"/>
                  </a:lnTo>
                  <a:lnTo>
                    <a:pt x="770241" y="62154"/>
                  </a:lnTo>
                  <a:lnTo>
                    <a:pt x="728654" y="78135"/>
                  </a:lnTo>
                  <a:lnTo>
                    <a:pt x="687835" y="95809"/>
                  </a:lnTo>
                  <a:lnTo>
                    <a:pt x="647821" y="115138"/>
                  </a:lnTo>
                  <a:lnTo>
                    <a:pt x="608646" y="136083"/>
                  </a:lnTo>
                  <a:lnTo>
                    <a:pt x="570348" y="158604"/>
                  </a:lnTo>
                  <a:lnTo>
                    <a:pt x="532963" y="182662"/>
                  </a:lnTo>
                  <a:lnTo>
                    <a:pt x="496527" y="208217"/>
                  </a:lnTo>
                  <a:lnTo>
                    <a:pt x="461077" y="235232"/>
                  </a:lnTo>
                  <a:lnTo>
                    <a:pt x="426647" y="263666"/>
                  </a:lnTo>
                  <a:lnTo>
                    <a:pt x="393276" y="293480"/>
                  </a:lnTo>
                  <a:lnTo>
                    <a:pt x="360998" y="324635"/>
                  </a:lnTo>
                  <a:lnTo>
                    <a:pt x="329850" y="357092"/>
                  </a:lnTo>
                  <a:lnTo>
                    <a:pt x="299869" y="390811"/>
                  </a:lnTo>
                  <a:lnTo>
                    <a:pt x="271090" y="425754"/>
                  </a:lnTo>
                  <a:lnTo>
                    <a:pt x="243550" y="461881"/>
                  </a:lnTo>
                  <a:lnTo>
                    <a:pt x="217285" y="499152"/>
                  </a:lnTo>
                  <a:lnTo>
                    <a:pt x="192332" y="537529"/>
                  </a:lnTo>
                  <a:lnTo>
                    <a:pt x="168725" y="576973"/>
                  </a:lnTo>
                  <a:lnTo>
                    <a:pt x="146503" y="617444"/>
                  </a:lnTo>
                  <a:lnTo>
                    <a:pt x="125700" y="658903"/>
                  </a:lnTo>
                  <a:lnTo>
                    <a:pt x="106353" y="701311"/>
                  </a:lnTo>
                  <a:lnTo>
                    <a:pt x="88499" y="744628"/>
                  </a:lnTo>
                  <a:lnTo>
                    <a:pt x="72173" y="788816"/>
                  </a:lnTo>
                  <a:lnTo>
                    <a:pt x="57412" y="833835"/>
                  </a:lnTo>
                  <a:lnTo>
                    <a:pt x="44251" y="879645"/>
                  </a:lnTo>
                  <a:lnTo>
                    <a:pt x="32728" y="926209"/>
                  </a:lnTo>
                  <a:lnTo>
                    <a:pt x="22879" y="973486"/>
                  </a:lnTo>
                  <a:lnTo>
                    <a:pt x="14739" y="1021437"/>
                  </a:lnTo>
                  <a:lnTo>
                    <a:pt x="8345" y="1070023"/>
                  </a:lnTo>
                  <a:lnTo>
                    <a:pt x="3733" y="1119205"/>
                  </a:lnTo>
                  <a:lnTo>
                    <a:pt x="939" y="1168944"/>
                  </a:lnTo>
                  <a:lnTo>
                    <a:pt x="0" y="1219200"/>
                  </a:lnTo>
                  <a:lnTo>
                    <a:pt x="939" y="1269455"/>
                  </a:lnTo>
                  <a:lnTo>
                    <a:pt x="3733" y="1319194"/>
                  </a:lnTo>
                  <a:lnTo>
                    <a:pt x="8345" y="1368376"/>
                  </a:lnTo>
                  <a:lnTo>
                    <a:pt x="14739" y="1416962"/>
                  </a:lnTo>
                  <a:lnTo>
                    <a:pt x="22879" y="1464913"/>
                  </a:lnTo>
                  <a:lnTo>
                    <a:pt x="32728" y="1512190"/>
                  </a:lnTo>
                  <a:lnTo>
                    <a:pt x="44251" y="1558754"/>
                  </a:lnTo>
                  <a:lnTo>
                    <a:pt x="57412" y="1604564"/>
                  </a:lnTo>
                  <a:lnTo>
                    <a:pt x="72173" y="1649583"/>
                  </a:lnTo>
                  <a:lnTo>
                    <a:pt x="88499" y="1693771"/>
                  </a:lnTo>
                  <a:lnTo>
                    <a:pt x="106353" y="1737088"/>
                  </a:lnTo>
                  <a:lnTo>
                    <a:pt x="125700" y="1779496"/>
                  </a:lnTo>
                  <a:lnTo>
                    <a:pt x="146503" y="1820955"/>
                  </a:lnTo>
                  <a:lnTo>
                    <a:pt x="168725" y="1861426"/>
                  </a:lnTo>
                  <a:lnTo>
                    <a:pt x="192332" y="1900870"/>
                  </a:lnTo>
                  <a:lnTo>
                    <a:pt x="217285" y="1939247"/>
                  </a:lnTo>
                  <a:lnTo>
                    <a:pt x="243550" y="1976518"/>
                  </a:lnTo>
                  <a:lnTo>
                    <a:pt x="271090" y="2012645"/>
                  </a:lnTo>
                  <a:lnTo>
                    <a:pt x="299869" y="2047588"/>
                  </a:lnTo>
                  <a:lnTo>
                    <a:pt x="329850" y="2081307"/>
                  </a:lnTo>
                  <a:lnTo>
                    <a:pt x="360998" y="2113764"/>
                  </a:lnTo>
                  <a:lnTo>
                    <a:pt x="393276" y="2144919"/>
                  </a:lnTo>
                  <a:lnTo>
                    <a:pt x="426647" y="2174733"/>
                  </a:lnTo>
                  <a:lnTo>
                    <a:pt x="461077" y="2203167"/>
                  </a:lnTo>
                  <a:lnTo>
                    <a:pt x="496527" y="2230182"/>
                  </a:lnTo>
                  <a:lnTo>
                    <a:pt x="532963" y="2255737"/>
                  </a:lnTo>
                  <a:lnTo>
                    <a:pt x="570348" y="2279795"/>
                  </a:lnTo>
                  <a:lnTo>
                    <a:pt x="608646" y="2302316"/>
                  </a:lnTo>
                  <a:lnTo>
                    <a:pt x="647821" y="2323261"/>
                  </a:lnTo>
                  <a:lnTo>
                    <a:pt x="687835" y="2342590"/>
                  </a:lnTo>
                  <a:lnTo>
                    <a:pt x="728654" y="2360264"/>
                  </a:lnTo>
                  <a:lnTo>
                    <a:pt x="770241" y="2376245"/>
                  </a:lnTo>
                  <a:lnTo>
                    <a:pt x="812560" y="2390492"/>
                  </a:lnTo>
                  <a:lnTo>
                    <a:pt x="855574" y="2402967"/>
                  </a:lnTo>
                  <a:lnTo>
                    <a:pt x="899247" y="2413630"/>
                  </a:lnTo>
                  <a:lnTo>
                    <a:pt x="943544" y="2422442"/>
                  </a:lnTo>
                  <a:lnTo>
                    <a:pt x="988427" y="2429365"/>
                  </a:lnTo>
                  <a:lnTo>
                    <a:pt x="1033861" y="2434358"/>
                  </a:lnTo>
                  <a:lnTo>
                    <a:pt x="1079809" y="2437383"/>
                  </a:lnTo>
                  <a:lnTo>
                    <a:pt x="1126236" y="2438400"/>
                  </a:lnTo>
                  <a:lnTo>
                    <a:pt x="1172662" y="2437383"/>
                  </a:lnTo>
                  <a:lnTo>
                    <a:pt x="1218610" y="2434358"/>
                  </a:lnTo>
                  <a:lnTo>
                    <a:pt x="1264044" y="2429365"/>
                  </a:lnTo>
                  <a:lnTo>
                    <a:pt x="1308927" y="2422442"/>
                  </a:lnTo>
                  <a:lnTo>
                    <a:pt x="1353224" y="2413630"/>
                  </a:lnTo>
                  <a:lnTo>
                    <a:pt x="1396897" y="2402967"/>
                  </a:lnTo>
                  <a:lnTo>
                    <a:pt x="1439911" y="2390492"/>
                  </a:lnTo>
                  <a:lnTo>
                    <a:pt x="1482230" y="2376245"/>
                  </a:lnTo>
                  <a:lnTo>
                    <a:pt x="1523817" y="2360264"/>
                  </a:lnTo>
                  <a:lnTo>
                    <a:pt x="1564636" y="2342590"/>
                  </a:lnTo>
                  <a:lnTo>
                    <a:pt x="1604650" y="2323261"/>
                  </a:lnTo>
                  <a:lnTo>
                    <a:pt x="1643825" y="2302316"/>
                  </a:lnTo>
                  <a:lnTo>
                    <a:pt x="1682123" y="2279795"/>
                  </a:lnTo>
                  <a:lnTo>
                    <a:pt x="1719508" y="2255737"/>
                  </a:lnTo>
                  <a:lnTo>
                    <a:pt x="1755944" y="2230182"/>
                  </a:lnTo>
                  <a:lnTo>
                    <a:pt x="1791394" y="2203167"/>
                  </a:lnTo>
                  <a:lnTo>
                    <a:pt x="1825824" y="2174733"/>
                  </a:lnTo>
                  <a:lnTo>
                    <a:pt x="1859195" y="2144919"/>
                  </a:lnTo>
                  <a:lnTo>
                    <a:pt x="1891473" y="2113764"/>
                  </a:lnTo>
                  <a:lnTo>
                    <a:pt x="1922621" y="2081307"/>
                  </a:lnTo>
                  <a:lnTo>
                    <a:pt x="1952602" y="2047588"/>
                  </a:lnTo>
                  <a:lnTo>
                    <a:pt x="1981381" y="2012645"/>
                  </a:lnTo>
                  <a:lnTo>
                    <a:pt x="2008921" y="1976518"/>
                  </a:lnTo>
                  <a:lnTo>
                    <a:pt x="2035186" y="1939247"/>
                  </a:lnTo>
                  <a:lnTo>
                    <a:pt x="2060139" y="1900870"/>
                  </a:lnTo>
                  <a:lnTo>
                    <a:pt x="2083746" y="1861426"/>
                  </a:lnTo>
                  <a:lnTo>
                    <a:pt x="2105968" y="1820955"/>
                  </a:lnTo>
                  <a:lnTo>
                    <a:pt x="2126771" y="1779496"/>
                  </a:lnTo>
                  <a:lnTo>
                    <a:pt x="2146118" y="1737088"/>
                  </a:lnTo>
                  <a:lnTo>
                    <a:pt x="2163972" y="1693771"/>
                  </a:lnTo>
                  <a:lnTo>
                    <a:pt x="2180298" y="1649583"/>
                  </a:lnTo>
                  <a:lnTo>
                    <a:pt x="2195059" y="1604564"/>
                  </a:lnTo>
                  <a:lnTo>
                    <a:pt x="2208220" y="1558754"/>
                  </a:lnTo>
                  <a:lnTo>
                    <a:pt x="2219743" y="1512190"/>
                  </a:lnTo>
                  <a:lnTo>
                    <a:pt x="2229592" y="1464913"/>
                  </a:lnTo>
                  <a:lnTo>
                    <a:pt x="2237732" y="1416962"/>
                  </a:lnTo>
                  <a:lnTo>
                    <a:pt x="2244126" y="1368376"/>
                  </a:lnTo>
                  <a:lnTo>
                    <a:pt x="2248738" y="1319194"/>
                  </a:lnTo>
                  <a:lnTo>
                    <a:pt x="2251532" y="1269455"/>
                  </a:lnTo>
                  <a:lnTo>
                    <a:pt x="2252471" y="1219200"/>
                  </a:lnTo>
                  <a:lnTo>
                    <a:pt x="2251532" y="1168944"/>
                  </a:lnTo>
                  <a:lnTo>
                    <a:pt x="2248738" y="1119205"/>
                  </a:lnTo>
                  <a:lnTo>
                    <a:pt x="2244126" y="1070023"/>
                  </a:lnTo>
                  <a:lnTo>
                    <a:pt x="2237732" y="1021437"/>
                  </a:lnTo>
                  <a:lnTo>
                    <a:pt x="2229592" y="973486"/>
                  </a:lnTo>
                  <a:lnTo>
                    <a:pt x="2219743" y="926209"/>
                  </a:lnTo>
                  <a:lnTo>
                    <a:pt x="2208220" y="879645"/>
                  </a:lnTo>
                  <a:lnTo>
                    <a:pt x="2195059" y="833835"/>
                  </a:lnTo>
                  <a:lnTo>
                    <a:pt x="2180298" y="788816"/>
                  </a:lnTo>
                  <a:lnTo>
                    <a:pt x="2163972" y="744628"/>
                  </a:lnTo>
                  <a:lnTo>
                    <a:pt x="2146118" y="701311"/>
                  </a:lnTo>
                  <a:lnTo>
                    <a:pt x="2126771" y="658903"/>
                  </a:lnTo>
                  <a:lnTo>
                    <a:pt x="2105968" y="617444"/>
                  </a:lnTo>
                  <a:lnTo>
                    <a:pt x="2083746" y="576973"/>
                  </a:lnTo>
                  <a:lnTo>
                    <a:pt x="2060139" y="537529"/>
                  </a:lnTo>
                  <a:lnTo>
                    <a:pt x="2035186" y="499152"/>
                  </a:lnTo>
                  <a:lnTo>
                    <a:pt x="2008921" y="461881"/>
                  </a:lnTo>
                  <a:lnTo>
                    <a:pt x="1981381" y="425754"/>
                  </a:lnTo>
                  <a:lnTo>
                    <a:pt x="1952602" y="390811"/>
                  </a:lnTo>
                  <a:lnTo>
                    <a:pt x="1922621" y="357092"/>
                  </a:lnTo>
                  <a:lnTo>
                    <a:pt x="1891473" y="324635"/>
                  </a:lnTo>
                  <a:lnTo>
                    <a:pt x="1859195" y="293480"/>
                  </a:lnTo>
                  <a:lnTo>
                    <a:pt x="1825824" y="263666"/>
                  </a:lnTo>
                  <a:lnTo>
                    <a:pt x="1791394" y="235232"/>
                  </a:lnTo>
                  <a:lnTo>
                    <a:pt x="1755944" y="208217"/>
                  </a:lnTo>
                  <a:lnTo>
                    <a:pt x="1719508" y="182662"/>
                  </a:lnTo>
                  <a:lnTo>
                    <a:pt x="1682123" y="158604"/>
                  </a:lnTo>
                  <a:lnTo>
                    <a:pt x="1643825" y="136083"/>
                  </a:lnTo>
                  <a:lnTo>
                    <a:pt x="1604650" y="115138"/>
                  </a:lnTo>
                  <a:lnTo>
                    <a:pt x="1564636" y="95809"/>
                  </a:lnTo>
                  <a:lnTo>
                    <a:pt x="1523817" y="78135"/>
                  </a:lnTo>
                  <a:lnTo>
                    <a:pt x="1482230" y="62154"/>
                  </a:lnTo>
                  <a:lnTo>
                    <a:pt x="1439911" y="47907"/>
                  </a:lnTo>
                  <a:lnTo>
                    <a:pt x="1396897" y="35432"/>
                  </a:lnTo>
                  <a:lnTo>
                    <a:pt x="1353224" y="24769"/>
                  </a:lnTo>
                  <a:lnTo>
                    <a:pt x="1308927" y="15957"/>
                  </a:lnTo>
                  <a:lnTo>
                    <a:pt x="1264044" y="9034"/>
                  </a:lnTo>
                  <a:lnTo>
                    <a:pt x="1218610" y="4041"/>
                  </a:lnTo>
                  <a:lnTo>
                    <a:pt x="1172662" y="1016"/>
                  </a:lnTo>
                  <a:lnTo>
                    <a:pt x="1126236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273039" y="1671827"/>
              <a:ext cx="2252980" cy="2438400"/>
            </a:xfrm>
            <a:custGeom>
              <a:avLst/>
              <a:gdLst/>
              <a:ahLst/>
              <a:cxnLst/>
              <a:rect l="l" t="t" r="r" b="b"/>
              <a:pathLst>
                <a:path w="2252979" h="2438400">
                  <a:moveTo>
                    <a:pt x="0" y="1219200"/>
                  </a:moveTo>
                  <a:lnTo>
                    <a:pt x="939" y="1168944"/>
                  </a:lnTo>
                  <a:lnTo>
                    <a:pt x="3733" y="1119205"/>
                  </a:lnTo>
                  <a:lnTo>
                    <a:pt x="8345" y="1070023"/>
                  </a:lnTo>
                  <a:lnTo>
                    <a:pt x="14739" y="1021437"/>
                  </a:lnTo>
                  <a:lnTo>
                    <a:pt x="22879" y="973486"/>
                  </a:lnTo>
                  <a:lnTo>
                    <a:pt x="32728" y="926209"/>
                  </a:lnTo>
                  <a:lnTo>
                    <a:pt x="44251" y="879645"/>
                  </a:lnTo>
                  <a:lnTo>
                    <a:pt x="57412" y="833835"/>
                  </a:lnTo>
                  <a:lnTo>
                    <a:pt x="72173" y="788816"/>
                  </a:lnTo>
                  <a:lnTo>
                    <a:pt x="88499" y="744628"/>
                  </a:lnTo>
                  <a:lnTo>
                    <a:pt x="106353" y="701311"/>
                  </a:lnTo>
                  <a:lnTo>
                    <a:pt x="125700" y="658903"/>
                  </a:lnTo>
                  <a:lnTo>
                    <a:pt x="146503" y="617444"/>
                  </a:lnTo>
                  <a:lnTo>
                    <a:pt x="168725" y="576973"/>
                  </a:lnTo>
                  <a:lnTo>
                    <a:pt x="192332" y="537529"/>
                  </a:lnTo>
                  <a:lnTo>
                    <a:pt x="217285" y="499152"/>
                  </a:lnTo>
                  <a:lnTo>
                    <a:pt x="243550" y="461881"/>
                  </a:lnTo>
                  <a:lnTo>
                    <a:pt x="271090" y="425754"/>
                  </a:lnTo>
                  <a:lnTo>
                    <a:pt x="299869" y="390811"/>
                  </a:lnTo>
                  <a:lnTo>
                    <a:pt x="329850" y="357092"/>
                  </a:lnTo>
                  <a:lnTo>
                    <a:pt x="360998" y="324635"/>
                  </a:lnTo>
                  <a:lnTo>
                    <a:pt x="393276" y="293480"/>
                  </a:lnTo>
                  <a:lnTo>
                    <a:pt x="426647" y="263666"/>
                  </a:lnTo>
                  <a:lnTo>
                    <a:pt x="461077" y="235232"/>
                  </a:lnTo>
                  <a:lnTo>
                    <a:pt x="496527" y="208217"/>
                  </a:lnTo>
                  <a:lnTo>
                    <a:pt x="532963" y="182662"/>
                  </a:lnTo>
                  <a:lnTo>
                    <a:pt x="570348" y="158604"/>
                  </a:lnTo>
                  <a:lnTo>
                    <a:pt x="608646" y="136083"/>
                  </a:lnTo>
                  <a:lnTo>
                    <a:pt x="647821" y="115138"/>
                  </a:lnTo>
                  <a:lnTo>
                    <a:pt x="687835" y="95809"/>
                  </a:lnTo>
                  <a:lnTo>
                    <a:pt x="728654" y="78135"/>
                  </a:lnTo>
                  <a:lnTo>
                    <a:pt x="770241" y="62154"/>
                  </a:lnTo>
                  <a:lnTo>
                    <a:pt x="812560" y="47907"/>
                  </a:lnTo>
                  <a:lnTo>
                    <a:pt x="855574" y="35432"/>
                  </a:lnTo>
                  <a:lnTo>
                    <a:pt x="899247" y="24769"/>
                  </a:lnTo>
                  <a:lnTo>
                    <a:pt x="943544" y="15957"/>
                  </a:lnTo>
                  <a:lnTo>
                    <a:pt x="988427" y="9034"/>
                  </a:lnTo>
                  <a:lnTo>
                    <a:pt x="1033861" y="4041"/>
                  </a:lnTo>
                  <a:lnTo>
                    <a:pt x="1079809" y="1016"/>
                  </a:lnTo>
                  <a:lnTo>
                    <a:pt x="1126236" y="0"/>
                  </a:lnTo>
                  <a:lnTo>
                    <a:pt x="1172662" y="1016"/>
                  </a:lnTo>
                  <a:lnTo>
                    <a:pt x="1218610" y="4041"/>
                  </a:lnTo>
                  <a:lnTo>
                    <a:pt x="1264044" y="9034"/>
                  </a:lnTo>
                  <a:lnTo>
                    <a:pt x="1308927" y="15957"/>
                  </a:lnTo>
                  <a:lnTo>
                    <a:pt x="1353224" y="24769"/>
                  </a:lnTo>
                  <a:lnTo>
                    <a:pt x="1396897" y="35432"/>
                  </a:lnTo>
                  <a:lnTo>
                    <a:pt x="1439911" y="47907"/>
                  </a:lnTo>
                  <a:lnTo>
                    <a:pt x="1482230" y="62154"/>
                  </a:lnTo>
                  <a:lnTo>
                    <a:pt x="1523817" y="78135"/>
                  </a:lnTo>
                  <a:lnTo>
                    <a:pt x="1564636" y="95809"/>
                  </a:lnTo>
                  <a:lnTo>
                    <a:pt x="1604650" y="115138"/>
                  </a:lnTo>
                  <a:lnTo>
                    <a:pt x="1643825" y="136083"/>
                  </a:lnTo>
                  <a:lnTo>
                    <a:pt x="1682123" y="158604"/>
                  </a:lnTo>
                  <a:lnTo>
                    <a:pt x="1719508" y="182662"/>
                  </a:lnTo>
                  <a:lnTo>
                    <a:pt x="1755944" y="208217"/>
                  </a:lnTo>
                  <a:lnTo>
                    <a:pt x="1791394" y="235232"/>
                  </a:lnTo>
                  <a:lnTo>
                    <a:pt x="1825824" y="263666"/>
                  </a:lnTo>
                  <a:lnTo>
                    <a:pt x="1859195" y="293480"/>
                  </a:lnTo>
                  <a:lnTo>
                    <a:pt x="1891473" y="324635"/>
                  </a:lnTo>
                  <a:lnTo>
                    <a:pt x="1922621" y="357092"/>
                  </a:lnTo>
                  <a:lnTo>
                    <a:pt x="1952602" y="390811"/>
                  </a:lnTo>
                  <a:lnTo>
                    <a:pt x="1981381" y="425754"/>
                  </a:lnTo>
                  <a:lnTo>
                    <a:pt x="2008921" y="461881"/>
                  </a:lnTo>
                  <a:lnTo>
                    <a:pt x="2035186" y="499152"/>
                  </a:lnTo>
                  <a:lnTo>
                    <a:pt x="2060139" y="537529"/>
                  </a:lnTo>
                  <a:lnTo>
                    <a:pt x="2083746" y="576973"/>
                  </a:lnTo>
                  <a:lnTo>
                    <a:pt x="2105968" y="617444"/>
                  </a:lnTo>
                  <a:lnTo>
                    <a:pt x="2126771" y="658903"/>
                  </a:lnTo>
                  <a:lnTo>
                    <a:pt x="2146118" y="701311"/>
                  </a:lnTo>
                  <a:lnTo>
                    <a:pt x="2163972" y="744628"/>
                  </a:lnTo>
                  <a:lnTo>
                    <a:pt x="2180298" y="788816"/>
                  </a:lnTo>
                  <a:lnTo>
                    <a:pt x="2195059" y="833835"/>
                  </a:lnTo>
                  <a:lnTo>
                    <a:pt x="2208220" y="879645"/>
                  </a:lnTo>
                  <a:lnTo>
                    <a:pt x="2219743" y="926209"/>
                  </a:lnTo>
                  <a:lnTo>
                    <a:pt x="2229592" y="973486"/>
                  </a:lnTo>
                  <a:lnTo>
                    <a:pt x="2237732" y="1021437"/>
                  </a:lnTo>
                  <a:lnTo>
                    <a:pt x="2244126" y="1070023"/>
                  </a:lnTo>
                  <a:lnTo>
                    <a:pt x="2248738" y="1119205"/>
                  </a:lnTo>
                  <a:lnTo>
                    <a:pt x="2251532" y="1168944"/>
                  </a:lnTo>
                  <a:lnTo>
                    <a:pt x="2252471" y="1219200"/>
                  </a:lnTo>
                  <a:lnTo>
                    <a:pt x="2251532" y="1269455"/>
                  </a:lnTo>
                  <a:lnTo>
                    <a:pt x="2248738" y="1319194"/>
                  </a:lnTo>
                  <a:lnTo>
                    <a:pt x="2244126" y="1368376"/>
                  </a:lnTo>
                  <a:lnTo>
                    <a:pt x="2237732" y="1416962"/>
                  </a:lnTo>
                  <a:lnTo>
                    <a:pt x="2229592" y="1464913"/>
                  </a:lnTo>
                  <a:lnTo>
                    <a:pt x="2219743" y="1512190"/>
                  </a:lnTo>
                  <a:lnTo>
                    <a:pt x="2208220" y="1558754"/>
                  </a:lnTo>
                  <a:lnTo>
                    <a:pt x="2195059" y="1604564"/>
                  </a:lnTo>
                  <a:lnTo>
                    <a:pt x="2180298" y="1649583"/>
                  </a:lnTo>
                  <a:lnTo>
                    <a:pt x="2163972" y="1693771"/>
                  </a:lnTo>
                  <a:lnTo>
                    <a:pt x="2146118" y="1737088"/>
                  </a:lnTo>
                  <a:lnTo>
                    <a:pt x="2126771" y="1779496"/>
                  </a:lnTo>
                  <a:lnTo>
                    <a:pt x="2105968" y="1820955"/>
                  </a:lnTo>
                  <a:lnTo>
                    <a:pt x="2083746" y="1861426"/>
                  </a:lnTo>
                  <a:lnTo>
                    <a:pt x="2060139" y="1900870"/>
                  </a:lnTo>
                  <a:lnTo>
                    <a:pt x="2035186" y="1939247"/>
                  </a:lnTo>
                  <a:lnTo>
                    <a:pt x="2008921" y="1976518"/>
                  </a:lnTo>
                  <a:lnTo>
                    <a:pt x="1981381" y="2012645"/>
                  </a:lnTo>
                  <a:lnTo>
                    <a:pt x="1952602" y="2047588"/>
                  </a:lnTo>
                  <a:lnTo>
                    <a:pt x="1922621" y="2081307"/>
                  </a:lnTo>
                  <a:lnTo>
                    <a:pt x="1891473" y="2113764"/>
                  </a:lnTo>
                  <a:lnTo>
                    <a:pt x="1859195" y="2144919"/>
                  </a:lnTo>
                  <a:lnTo>
                    <a:pt x="1825824" y="2174733"/>
                  </a:lnTo>
                  <a:lnTo>
                    <a:pt x="1791394" y="2203167"/>
                  </a:lnTo>
                  <a:lnTo>
                    <a:pt x="1755944" y="2230182"/>
                  </a:lnTo>
                  <a:lnTo>
                    <a:pt x="1719508" y="2255737"/>
                  </a:lnTo>
                  <a:lnTo>
                    <a:pt x="1682123" y="2279795"/>
                  </a:lnTo>
                  <a:lnTo>
                    <a:pt x="1643825" y="2302316"/>
                  </a:lnTo>
                  <a:lnTo>
                    <a:pt x="1604650" y="2323261"/>
                  </a:lnTo>
                  <a:lnTo>
                    <a:pt x="1564636" y="2342590"/>
                  </a:lnTo>
                  <a:lnTo>
                    <a:pt x="1523817" y="2360264"/>
                  </a:lnTo>
                  <a:lnTo>
                    <a:pt x="1482230" y="2376245"/>
                  </a:lnTo>
                  <a:lnTo>
                    <a:pt x="1439911" y="2390492"/>
                  </a:lnTo>
                  <a:lnTo>
                    <a:pt x="1396897" y="2402967"/>
                  </a:lnTo>
                  <a:lnTo>
                    <a:pt x="1353224" y="2413630"/>
                  </a:lnTo>
                  <a:lnTo>
                    <a:pt x="1308927" y="2422442"/>
                  </a:lnTo>
                  <a:lnTo>
                    <a:pt x="1264044" y="2429365"/>
                  </a:lnTo>
                  <a:lnTo>
                    <a:pt x="1218610" y="2434358"/>
                  </a:lnTo>
                  <a:lnTo>
                    <a:pt x="1172662" y="2437383"/>
                  </a:lnTo>
                  <a:lnTo>
                    <a:pt x="1126236" y="2438400"/>
                  </a:lnTo>
                  <a:lnTo>
                    <a:pt x="1079809" y="2437383"/>
                  </a:lnTo>
                  <a:lnTo>
                    <a:pt x="1033861" y="2434358"/>
                  </a:lnTo>
                  <a:lnTo>
                    <a:pt x="988427" y="2429365"/>
                  </a:lnTo>
                  <a:lnTo>
                    <a:pt x="943544" y="2422442"/>
                  </a:lnTo>
                  <a:lnTo>
                    <a:pt x="899247" y="2413630"/>
                  </a:lnTo>
                  <a:lnTo>
                    <a:pt x="855574" y="2402967"/>
                  </a:lnTo>
                  <a:lnTo>
                    <a:pt x="812560" y="2390492"/>
                  </a:lnTo>
                  <a:lnTo>
                    <a:pt x="770241" y="2376245"/>
                  </a:lnTo>
                  <a:lnTo>
                    <a:pt x="728654" y="2360264"/>
                  </a:lnTo>
                  <a:lnTo>
                    <a:pt x="687835" y="2342590"/>
                  </a:lnTo>
                  <a:lnTo>
                    <a:pt x="647821" y="2323261"/>
                  </a:lnTo>
                  <a:lnTo>
                    <a:pt x="608646" y="2302316"/>
                  </a:lnTo>
                  <a:lnTo>
                    <a:pt x="570348" y="2279795"/>
                  </a:lnTo>
                  <a:lnTo>
                    <a:pt x="532963" y="2255737"/>
                  </a:lnTo>
                  <a:lnTo>
                    <a:pt x="496527" y="2230182"/>
                  </a:lnTo>
                  <a:lnTo>
                    <a:pt x="461077" y="2203167"/>
                  </a:lnTo>
                  <a:lnTo>
                    <a:pt x="426647" y="2174733"/>
                  </a:lnTo>
                  <a:lnTo>
                    <a:pt x="393276" y="2144919"/>
                  </a:lnTo>
                  <a:lnTo>
                    <a:pt x="360998" y="2113764"/>
                  </a:lnTo>
                  <a:lnTo>
                    <a:pt x="329850" y="2081307"/>
                  </a:lnTo>
                  <a:lnTo>
                    <a:pt x="299869" y="2047588"/>
                  </a:lnTo>
                  <a:lnTo>
                    <a:pt x="271090" y="2012645"/>
                  </a:lnTo>
                  <a:lnTo>
                    <a:pt x="243550" y="1976518"/>
                  </a:lnTo>
                  <a:lnTo>
                    <a:pt x="217285" y="1939247"/>
                  </a:lnTo>
                  <a:lnTo>
                    <a:pt x="192332" y="1900870"/>
                  </a:lnTo>
                  <a:lnTo>
                    <a:pt x="168725" y="1861426"/>
                  </a:lnTo>
                  <a:lnTo>
                    <a:pt x="146503" y="1820955"/>
                  </a:lnTo>
                  <a:lnTo>
                    <a:pt x="125700" y="1779496"/>
                  </a:lnTo>
                  <a:lnTo>
                    <a:pt x="106353" y="1737088"/>
                  </a:lnTo>
                  <a:lnTo>
                    <a:pt x="88499" y="1693771"/>
                  </a:lnTo>
                  <a:lnTo>
                    <a:pt x="72173" y="1649583"/>
                  </a:lnTo>
                  <a:lnTo>
                    <a:pt x="57412" y="1604564"/>
                  </a:lnTo>
                  <a:lnTo>
                    <a:pt x="44251" y="1558754"/>
                  </a:lnTo>
                  <a:lnTo>
                    <a:pt x="32728" y="1512190"/>
                  </a:lnTo>
                  <a:lnTo>
                    <a:pt x="22879" y="1464913"/>
                  </a:lnTo>
                  <a:lnTo>
                    <a:pt x="14739" y="1416962"/>
                  </a:lnTo>
                  <a:lnTo>
                    <a:pt x="8345" y="1368376"/>
                  </a:lnTo>
                  <a:lnTo>
                    <a:pt x="3733" y="1319194"/>
                  </a:lnTo>
                  <a:lnTo>
                    <a:pt x="939" y="1269455"/>
                  </a:lnTo>
                  <a:lnTo>
                    <a:pt x="0" y="1219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2138172" y="1414272"/>
            <a:ext cx="1381125" cy="3214370"/>
            <a:chOff x="2138172" y="1414272"/>
            <a:chExt cx="1381125" cy="3214370"/>
          </a:xfrm>
        </p:grpSpPr>
        <p:sp>
          <p:nvSpPr>
            <p:cNvPr id="54" name="object 54" descr=""/>
            <p:cNvSpPr/>
            <p:nvPr/>
          </p:nvSpPr>
          <p:spPr>
            <a:xfrm>
              <a:off x="2142744" y="1418844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685800" y="0"/>
                  </a:moveTo>
                  <a:lnTo>
                    <a:pt x="629559" y="5311"/>
                  </a:lnTo>
                  <a:lnTo>
                    <a:pt x="574570" y="20972"/>
                  </a:lnTo>
                  <a:lnTo>
                    <a:pt x="521008" y="46570"/>
                  </a:lnTo>
                  <a:lnTo>
                    <a:pt x="469050" y="81692"/>
                  </a:lnTo>
                  <a:lnTo>
                    <a:pt x="418873" y="125926"/>
                  </a:lnTo>
                  <a:lnTo>
                    <a:pt x="370654" y="178860"/>
                  </a:lnTo>
                  <a:lnTo>
                    <a:pt x="324568" y="240081"/>
                  </a:lnTo>
                  <a:lnTo>
                    <a:pt x="302381" y="273670"/>
                  </a:lnTo>
                  <a:lnTo>
                    <a:pt x="280793" y="309176"/>
                  </a:lnTo>
                  <a:lnTo>
                    <a:pt x="259828" y="346549"/>
                  </a:lnTo>
                  <a:lnTo>
                    <a:pt x="239506" y="385735"/>
                  </a:lnTo>
                  <a:lnTo>
                    <a:pt x="219850" y="426684"/>
                  </a:lnTo>
                  <a:lnTo>
                    <a:pt x="200882" y="469344"/>
                  </a:lnTo>
                  <a:lnTo>
                    <a:pt x="182624" y="513663"/>
                  </a:lnTo>
                  <a:lnTo>
                    <a:pt x="165098" y="559591"/>
                  </a:lnTo>
                  <a:lnTo>
                    <a:pt x="148327" y="607075"/>
                  </a:lnTo>
                  <a:lnTo>
                    <a:pt x="132331" y="656063"/>
                  </a:lnTo>
                  <a:lnTo>
                    <a:pt x="117135" y="706505"/>
                  </a:lnTo>
                  <a:lnTo>
                    <a:pt x="102758" y="758349"/>
                  </a:lnTo>
                  <a:lnTo>
                    <a:pt x="89225" y="811543"/>
                  </a:lnTo>
                  <a:lnTo>
                    <a:pt x="76555" y="866036"/>
                  </a:lnTo>
                  <a:lnTo>
                    <a:pt x="64773" y="921776"/>
                  </a:lnTo>
                  <a:lnTo>
                    <a:pt x="53899" y="978711"/>
                  </a:lnTo>
                  <a:lnTo>
                    <a:pt x="43956" y="1036791"/>
                  </a:lnTo>
                  <a:lnTo>
                    <a:pt x="34966" y="1095963"/>
                  </a:lnTo>
                  <a:lnTo>
                    <a:pt x="26951" y="1156176"/>
                  </a:lnTo>
                  <a:lnTo>
                    <a:pt x="19933" y="1217378"/>
                  </a:lnTo>
                  <a:lnTo>
                    <a:pt x="13934" y="1279519"/>
                  </a:lnTo>
                  <a:lnTo>
                    <a:pt x="8977" y="1342546"/>
                  </a:lnTo>
                  <a:lnTo>
                    <a:pt x="5082" y="1406407"/>
                  </a:lnTo>
                  <a:lnTo>
                    <a:pt x="2273" y="1471052"/>
                  </a:lnTo>
                  <a:lnTo>
                    <a:pt x="572" y="1536429"/>
                  </a:lnTo>
                  <a:lnTo>
                    <a:pt x="0" y="1602485"/>
                  </a:lnTo>
                  <a:lnTo>
                    <a:pt x="572" y="1668542"/>
                  </a:lnTo>
                  <a:lnTo>
                    <a:pt x="2273" y="1733919"/>
                  </a:lnTo>
                  <a:lnTo>
                    <a:pt x="5082" y="1798564"/>
                  </a:lnTo>
                  <a:lnTo>
                    <a:pt x="8977" y="1862425"/>
                  </a:lnTo>
                  <a:lnTo>
                    <a:pt x="13934" y="1925452"/>
                  </a:lnTo>
                  <a:lnTo>
                    <a:pt x="19933" y="1987593"/>
                  </a:lnTo>
                  <a:lnTo>
                    <a:pt x="26951" y="2048795"/>
                  </a:lnTo>
                  <a:lnTo>
                    <a:pt x="34966" y="2109008"/>
                  </a:lnTo>
                  <a:lnTo>
                    <a:pt x="43956" y="2168180"/>
                  </a:lnTo>
                  <a:lnTo>
                    <a:pt x="53899" y="2226260"/>
                  </a:lnTo>
                  <a:lnTo>
                    <a:pt x="64773" y="2283195"/>
                  </a:lnTo>
                  <a:lnTo>
                    <a:pt x="76555" y="2338935"/>
                  </a:lnTo>
                  <a:lnTo>
                    <a:pt x="89225" y="2393428"/>
                  </a:lnTo>
                  <a:lnTo>
                    <a:pt x="102758" y="2446622"/>
                  </a:lnTo>
                  <a:lnTo>
                    <a:pt x="117135" y="2498466"/>
                  </a:lnTo>
                  <a:lnTo>
                    <a:pt x="132331" y="2548908"/>
                  </a:lnTo>
                  <a:lnTo>
                    <a:pt x="148327" y="2597896"/>
                  </a:lnTo>
                  <a:lnTo>
                    <a:pt x="165098" y="2645380"/>
                  </a:lnTo>
                  <a:lnTo>
                    <a:pt x="182624" y="2691308"/>
                  </a:lnTo>
                  <a:lnTo>
                    <a:pt x="200882" y="2735627"/>
                  </a:lnTo>
                  <a:lnTo>
                    <a:pt x="219850" y="2778287"/>
                  </a:lnTo>
                  <a:lnTo>
                    <a:pt x="239506" y="2819236"/>
                  </a:lnTo>
                  <a:lnTo>
                    <a:pt x="259828" y="2858422"/>
                  </a:lnTo>
                  <a:lnTo>
                    <a:pt x="280793" y="2895795"/>
                  </a:lnTo>
                  <a:lnTo>
                    <a:pt x="302381" y="2931301"/>
                  </a:lnTo>
                  <a:lnTo>
                    <a:pt x="324568" y="2964890"/>
                  </a:lnTo>
                  <a:lnTo>
                    <a:pt x="347333" y="2996511"/>
                  </a:lnTo>
                  <a:lnTo>
                    <a:pt x="394508" y="3053640"/>
                  </a:lnTo>
                  <a:lnTo>
                    <a:pt x="443728" y="3102275"/>
                  </a:lnTo>
                  <a:lnTo>
                    <a:pt x="494817" y="3142005"/>
                  </a:lnTo>
                  <a:lnTo>
                    <a:pt x="547599" y="3172416"/>
                  </a:lnTo>
                  <a:lnTo>
                    <a:pt x="601897" y="3193097"/>
                  </a:lnTo>
                  <a:lnTo>
                    <a:pt x="657534" y="3203635"/>
                  </a:lnTo>
                  <a:lnTo>
                    <a:pt x="685800" y="3204972"/>
                  </a:lnTo>
                  <a:lnTo>
                    <a:pt x="714065" y="3203635"/>
                  </a:lnTo>
                  <a:lnTo>
                    <a:pt x="769702" y="3193097"/>
                  </a:lnTo>
                  <a:lnTo>
                    <a:pt x="824000" y="3172416"/>
                  </a:lnTo>
                  <a:lnTo>
                    <a:pt x="876782" y="3142005"/>
                  </a:lnTo>
                  <a:lnTo>
                    <a:pt x="927871" y="3102275"/>
                  </a:lnTo>
                  <a:lnTo>
                    <a:pt x="977091" y="3053640"/>
                  </a:lnTo>
                  <a:lnTo>
                    <a:pt x="1024266" y="2996511"/>
                  </a:lnTo>
                  <a:lnTo>
                    <a:pt x="1047031" y="2964890"/>
                  </a:lnTo>
                  <a:lnTo>
                    <a:pt x="1069218" y="2931301"/>
                  </a:lnTo>
                  <a:lnTo>
                    <a:pt x="1090806" y="2895795"/>
                  </a:lnTo>
                  <a:lnTo>
                    <a:pt x="1111771" y="2858422"/>
                  </a:lnTo>
                  <a:lnTo>
                    <a:pt x="1132093" y="2819236"/>
                  </a:lnTo>
                  <a:lnTo>
                    <a:pt x="1151749" y="2778287"/>
                  </a:lnTo>
                  <a:lnTo>
                    <a:pt x="1170717" y="2735627"/>
                  </a:lnTo>
                  <a:lnTo>
                    <a:pt x="1188975" y="2691308"/>
                  </a:lnTo>
                  <a:lnTo>
                    <a:pt x="1206501" y="2645380"/>
                  </a:lnTo>
                  <a:lnTo>
                    <a:pt x="1223272" y="2597896"/>
                  </a:lnTo>
                  <a:lnTo>
                    <a:pt x="1239268" y="2548908"/>
                  </a:lnTo>
                  <a:lnTo>
                    <a:pt x="1254464" y="2498466"/>
                  </a:lnTo>
                  <a:lnTo>
                    <a:pt x="1268841" y="2446622"/>
                  </a:lnTo>
                  <a:lnTo>
                    <a:pt x="1282374" y="2393428"/>
                  </a:lnTo>
                  <a:lnTo>
                    <a:pt x="1295044" y="2338935"/>
                  </a:lnTo>
                  <a:lnTo>
                    <a:pt x="1306826" y="2283195"/>
                  </a:lnTo>
                  <a:lnTo>
                    <a:pt x="1317700" y="2226260"/>
                  </a:lnTo>
                  <a:lnTo>
                    <a:pt x="1327643" y="2168180"/>
                  </a:lnTo>
                  <a:lnTo>
                    <a:pt x="1336633" y="2109008"/>
                  </a:lnTo>
                  <a:lnTo>
                    <a:pt x="1344648" y="2048795"/>
                  </a:lnTo>
                  <a:lnTo>
                    <a:pt x="1351666" y="1987593"/>
                  </a:lnTo>
                  <a:lnTo>
                    <a:pt x="1357665" y="1925452"/>
                  </a:lnTo>
                  <a:lnTo>
                    <a:pt x="1362622" y="1862425"/>
                  </a:lnTo>
                  <a:lnTo>
                    <a:pt x="1366517" y="1798564"/>
                  </a:lnTo>
                  <a:lnTo>
                    <a:pt x="1369326" y="1733919"/>
                  </a:lnTo>
                  <a:lnTo>
                    <a:pt x="1371027" y="1668542"/>
                  </a:lnTo>
                  <a:lnTo>
                    <a:pt x="1371600" y="1602485"/>
                  </a:lnTo>
                  <a:lnTo>
                    <a:pt x="1371027" y="1536429"/>
                  </a:lnTo>
                  <a:lnTo>
                    <a:pt x="1369326" y="1471052"/>
                  </a:lnTo>
                  <a:lnTo>
                    <a:pt x="1366517" y="1406407"/>
                  </a:lnTo>
                  <a:lnTo>
                    <a:pt x="1362622" y="1342546"/>
                  </a:lnTo>
                  <a:lnTo>
                    <a:pt x="1357665" y="1279519"/>
                  </a:lnTo>
                  <a:lnTo>
                    <a:pt x="1351666" y="1217378"/>
                  </a:lnTo>
                  <a:lnTo>
                    <a:pt x="1344648" y="1156176"/>
                  </a:lnTo>
                  <a:lnTo>
                    <a:pt x="1336633" y="1095963"/>
                  </a:lnTo>
                  <a:lnTo>
                    <a:pt x="1327643" y="1036791"/>
                  </a:lnTo>
                  <a:lnTo>
                    <a:pt x="1317700" y="978711"/>
                  </a:lnTo>
                  <a:lnTo>
                    <a:pt x="1306826" y="921776"/>
                  </a:lnTo>
                  <a:lnTo>
                    <a:pt x="1295044" y="866036"/>
                  </a:lnTo>
                  <a:lnTo>
                    <a:pt x="1282374" y="811543"/>
                  </a:lnTo>
                  <a:lnTo>
                    <a:pt x="1268841" y="758349"/>
                  </a:lnTo>
                  <a:lnTo>
                    <a:pt x="1254464" y="706505"/>
                  </a:lnTo>
                  <a:lnTo>
                    <a:pt x="1239268" y="656063"/>
                  </a:lnTo>
                  <a:lnTo>
                    <a:pt x="1223272" y="607075"/>
                  </a:lnTo>
                  <a:lnTo>
                    <a:pt x="1206501" y="559591"/>
                  </a:lnTo>
                  <a:lnTo>
                    <a:pt x="1188975" y="513663"/>
                  </a:lnTo>
                  <a:lnTo>
                    <a:pt x="1170717" y="469344"/>
                  </a:lnTo>
                  <a:lnTo>
                    <a:pt x="1151749" y="426684"/>
                  </a:lnTo>
                  <a:lnTo>
                    <a:pt x="1132093" y="385735"/>
                  </a:lnTo>
                  <a:lnTo>
                    <a:pt x="1111771" y="346549"/>
                  </a:lnTo>
                  <a:lnTo>
                    <a:pt x="1090806" y="309176"/>
                  </a:lnTo>
                  <a:lnTo>
                    <a:pt x="1069218" y="273670"/>
                  </a:lnTo>
                  <a:lnTo>
                    <a:pt x="1047031" y="240081"/>
                  </a:lnTo>
                  <a:lnTo>
                    <a:pt x="1024266" y="208460"/>
                  </a:lnTo>
                  <a:lnTo>
                    <a:pt x="977091" y="151331"/>
                  </a:lnTo>
                  <a:lnTo>
                    <a:pt x="927871" y="102696"/>
                  </a:lnTo>
                  <a:lnTo>
                    <a:pt x="876782" y="62966"/>
                  </a:lnTo>
                  <a:lnTo>
                    <a:pt x="824000" y="32555"/>
                  </a:lnTo>
                  <a:lnTo>
                    <a:pt x="769702" y="11874"/>
                  </a:lnTo>
                  <a:lnTo>
                    <a:pt x="714065" y="1336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142744" y="1418844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0" y="1602485"/>
                  </a:moveTo>
                  <a:lnTo>
                    <a:pt x="572" y="1536429"/>
                  </a:lnTo>
                  <a:lnTo>
                    <a:pt x="2273" y="1471052"/>
                  </a:lnTo>
                  <a:lnTo>
                    <a:pt x="5082" y="1406407"/>
                  </a:lnTo>
                  <a:lnTo>
                    <a:pt x="8977" y="1342546"/>
                  </a:lnTo>
                  <a:lnTo>
                    <a:pt x="13934" y="1279519"/>
                  </a:lnTo>
                  <a:lnTo>
                    <a:pt x="19933" y="1217378"/>
                  </a:lnTo>
                  <a:lnTo>
                    <a:pt x="26951" y="1156176"/>
                  </a:lnTo>
                  <a:lnTo>
                    <a:pt x="34966" y="1095963"/>
                  </a:lnTo>
                  <a:lnTo>
                    <a:pt x="43956" y="1036791"/>
                  </a:lnTo>
                  <a:lnTo>
                    <a:pt x="53899" y="978711"/>
                  </a:lnTo>
                  <a:lnTo>
                    <a:pt x="64773" y="921776"/>
                  </a:lnTo>
                  <a:lnTo>
                    <a:pt x="76555" y="866036"/>
                  </a:lnTo>
                  <a:lnTo>
                    <a:pt x="89225" y="811543"/>
                  </a:lnTo>
                  <a:lnTo>
                    <a:pt x="102758" y="758349"/>
                  </a:lnTo>
                  <a:lnTo>
                    <a:pt x="117135" y="706505"/>
                  </a:lnTo>
                  <a:lnTo>
                    <a:pt x="132331" y="656063"/>
                  </a:lnTo>
                  <a:lnTo>
                    <a:pt x="148327" y="607075"/>
                  </a:lnTo>
                  <a:lnTo>
                    <a:pt x="165098" y="559591"/>
                  </a:lnTo>
                  <a:lnTo>
                    <a:pt x="182624" y="513663"/>
                  </a:lnTo>
                  <a:lnTo>
                    <a:pt x="200882" y="469344"/>
                  </a:lnTo>
                  <a:lnTo>
                    <a:pt x="219850" y="426684"/>
                  </a:lnTo>
                  <a:lnTo>
                    <a:pt x="239506" y="385735"/>
                  </a:lnTo>
                  <a:lnTo>
                    <a:pt x="259828" y="346549"/>
                  </a:lnTo>
                  <a:lnTo>
                    <a:pt x="280793" y="309176"/>
                  </a:lnTo>
                  <a:lnTo>
                    <a:pt x="302381" y="273670"/>
                  </a:lnTo>
                  <a:lnTo>
                    <a:pt x="324568" y="240081"/>
                  </a:lnTo>
                  <a:lnTo>
                    <a:pt x="347333" y="208460"/>
                  </a:lnTo>
                  <a:lnTo>
                    <a:pt x="394508" y="151331"/>
                  </a:lnTo>
                  <a:lnTo>
                    <a:pt x="443728" y="102696"/>
                  </a:lnTo>
                  <a:lnTo>
                    <a:pt x="494817" y="62966"/>
                  </a:lnTo>
                  <a:lnTo>
                    <a:pt x="547599" y="32555"/>
                  </a:lnTo>
                  <a:lnTo>
                    <a:pt x="601897" y="11874"/>
                  </a:lnTo>
                  <a:lnTo>
                    <a:pt x="657534" y="1336"/>
                  </a:lnTo>
                  <a:lnTo>
                    <a:pt x="685800" y="0"/>
                  </a:lnTo>
                  <a:lnTo>
                    <a:pt x="714065" y="1336"/>
                  </a:lnTo>
                  <a:lnTo>
                    <a:pt x="769702" y="11874"/>
                  </a:lnTo>
                  <a:lnTo>
                    <a:pt x="824000" y="32555"/>
                  </a:lnTo>
                  <a:lnTo>
                    <a:pt x="876782" y="62966"/>
                  </a:lnTo>
                  <a:lnTo>
                    <a:pt x="927871" y="102696"/>
                  </a:lnTo>
                  <a:lnTo>
                    <a:pt x="977091" y="151331"/>
                  </a:lnTo>
                  <a:lnTo>
                    <a:pt x="1024266" y="208460"/>
                  </a:lnTo>
                  <a:lnTo>
                    <a:pt x="1047031" y="240081"/>
                  </a:lnTo>
                  <a:lnTo>
                    <a:pt x="1069218" y="273670"/>
                  </a:lnTo>
                  <a:lnTo>
                    <a:pt x="1090806" y="309176"/>
                  </a:lnTo>
                  <a:lnTo>
                    <a:pt x="1111771" y="346549"/>
                  </a:lnTo>
                  <a:lnTo>
                    <a:pt x="1132093" y="385735"/>
                  </a:lnTo>
                  <a:lnTo>
                    <a:pt x="1151749" y="426684"/>
                  </a:lnTo>
                  <a:lnTo>
                    <a:pt x="1170717" y="469344"/>
                  </a:lnTo>
                  <a:lnTo>
                    <a:pt x="1188975" y="513663"/>
                  </a:lnTo>
                  <a:lnTo>
                    <a:pt x="1206501" y="559591"/>
                  </a:lnTo>
                  <a:lnTo>
                    <a:pt x="1223272" y="607075"/>
                  </a:lnTo>
                  <a:lnTo>
                    <a:pt x="1239268" y="656063"/>
                  </a:lnTo>
                  <a:lnTo>
                    <a:pt x="1254464" y="706505"/>
                  </a:lnTo>
                  <a:lnTo>
                    <a:pt x="1268841" y="758349"/>
                  </a:lnTo>
                  <a:lnTo>
                    <a:pt x="1282374" y="811543"/>
                  </a:lnTo>
                  <a:lnTo>
                    <a:pt x="1295044" y="866036"/>
                  </a:lnTo>
                  <a:lnTo>
                    <a:pt x="1306826" y="921776"/>
                  </a:lnTo>
                  <a:lnTo>
                    <a:pt x="1317700" y="978711"/>
                  </a:lnTo>
                  <a:lnTo>
                    <a:pt x="1327643" y="1036791"/>
                  </a:lnTo>
                  <a:lnTo>
                    <a:pt x="1336633" y="1095963"/>
                  </a:lnTo>
                  <a:lnTo>
                    <a:pt x="1344648" y="1156176"/>
                  </a:lnTo>
                  <a:lnTo>
                    <a:pt x="1351666" y="1217378"/>
                  </a:lnTo>
                  <a:lnTo>
                    <a:pt x="1357665" y="1279519"/>
                  </a:lnTo>
                  <a:lnTo>
                    <a:pt x="1362622" y="1342546"/>
                  </a:lnTo>
                  <a:lnTo>
                    <a:pt x="1366517" y="1406407"/>
                  </a:lnTo>
                  <a:lnTo>
                    <a:pt x="1369326" y="1471052"/>
                  </a:lnTo>
                  <a:lnTo>
                    <a:pt x="1371027" y="1536429"/>
                  </a:lnTo>
                  <a:lnTo>
                    <a:pt x="1371600" y="1602485"/>
                  </a:lnTo>
                  <a:lnTo>
                    <a:pt x="1371027" y="1668542"/>
                  </a:lnTo>
                  <a:lnTo>
                    <a:pt x="1369326" y="1733919"/>
                  </a:lnTo>
                  <a:lnTo>
                    <a:pt x="1366517" y="1798564"/>
                  </a:lnTo>
                  <a:lnTo>
                    <a:pt x="1362622" y="1862425"/>
                  </a:lnTo>
                  <a:lnTo>
                    <a:pt x="1357665" y="1925452"/>
                  </a:lnTo>
                  <a:lnTo>
                    <a:pt x="1351666" y="1987593"/>
                  </a:lnTo>
                  <a:lnTo>
                    <a:pt x="1344648" y="2048795"/>
                  </a:lnTo>
                  <a:lnTo>
                    <a:pt x="1336633" y="2109008"/>
                  </a:lnTo>
                  <a:lnTo>
                    <a:pt x="1327643" y="2168180"/>
                  </a:lnTo>
                  <a:lnTo>
                    <a:pt x="1317700" y="2226260"/>
                  </a:lnTo>
                  <a:lnTo>
                    <a:pt x="1306826" y="2283195"/>
                  </a:lnTo>
                  <a:lnTo>
                    <a:pt x="1295044" y="2338935"/>
                  </a:lnTo>
                  <a:lnTo>
                    <a:pt x="1282374" y="2393428"/>
                  </a:lnTo>
                  <a:lnTo>
                    <a:pt x="1268841" y="2446622"/>
                  </a:lnTo>
                  <a:lnTo>
                    <a:pt x="1254464" y="2498466"/>
                  </a:lnTo>
                  <a:lnTo>
                    <a:pt x="1239268" y="2548908"/>
                  </a:lnTo>
                  <a:lnTo>
                    <a:pt x="1223272" y="2597896"/>
                  </a:lnTo>
                  <a:lnTo>
                    <a:pt x="1206501" y="2645380"/>
                  </a:lnTo>
                  <a:lnTo>
                    <a:pt x="1188975" y="2691308"/>
                  </a:lnTo>
                  <a:lnTo>
                    <a:pt x="1170717" y="2735627"/>
                  </a:lnTo>
                  <a:lnTo>
                    <a:pt x="1151749" y="2778287"/>
                  </a:lnTo>
                  <a:lnTo>
                    <a:pt x="1132093" y="2819236"/>
                  </a:lnTo>
                  <a:lnTo>
                    <a:pt x="1111771" y="2858422"/>
                  </a:lnTo>
                  <a:lnTo>
                    <a:pt x="1090806" y="2895795"/>
                  </a:lnTo>
                  <a:lnTo>
                    <a:pt x="1069218" y="2931301"/>
                  </a:lnTo>
                  <a:lnTo>
                    <a:pt x="1047031" y="2964890"/>
                  </a:lnTo>
                  <a:lnTo>
                    <a:pt x="1024266" y="2996511"/>
                  </a:lnTo>
                  <a:lnTo>
                    <a:pt x="977091" y="3053640"/>
                  </a:lnTo>
                  <a:lnTo>
                    <a:pt x="927871" y="3102275"/>
                  </a:lnTo>
                  <a:lnTo>
                    <a:pt x="876782" y="3142005"/>
                  </a:lnTo>
                  <a:lnTo>
                    <a:pt x="824000" y="3172416"/>
                  </a:lnTo>
                  <a:lnTo>
                    <a:pt x="769702" y="3193097"/>
                  </a:lnTo>
                  <a:lnTo>
                    <a:pt x="714065" y="3203635"/>
                  </a:lnTo>
                  <a:lnTo>
                    <a:pt x="685800" y="3204972"/>
                  </a:lnTo>
                  <a:lnTo>
                    <a:pt x="657534" y="3203635"/>
                  </a:lnTo>
                  <a:lnTo>
                    <a:pt x="601897" y="3193097"/>
                  </a:lnTo>
                  <a:lnTo>
                    <a:pt x="547599" y="3172416"/>
                  </a:lnTo>
                  <a:lnTo>
                    <a:pt x="494817" y="3142005"/>
                  </a:lnTo>
                  <a:lnTo>
                    <a:pt x="443728" y="3102275"/>
                  </a:lnTo>
                  <a:lnTo>
                    <a:pt x="394508" y="3053640"/>
                  </a:lnTo>
                  <a:lnTo>
                    <a:pt x="347333" y="2996511"/>
                  </a:lnTo>
                  <a:lnTo>
                    <a:pt x="324568" y="2964890"/>
                  </a:lnTo>
                  <a:lnTo>
                    <a:pt x="302381" y="2931301"/>
                  </a:lnTo>
                  <a:lnTo>
                    <a:pt x="280793" y="2895795"/>
                  </a:lnTo>
                  <a:lnTo>
                    <a:pt x="259828" y="2858422"/>
                  </a:lnTo>
                  <a:lnTo>
                    <a:pt x="239506" y="2819236"/>
                  </a:lnTo>
                  <a:lnTo>
                    <a:pt x="219850" y="2778287"/>
                  </a:lnTo>
                  <a:lnTo>
                    <a:pt x="200882" y="2735627"/>
                  </a:lnTo>
                  <a:lnTo>
                    <a:pt x="182624" y="2691308"/>
                  </a:lnTo>
                  <a:lnTo>
                    <a:pt x="165098" y="2645380"/>
                  </a:lnTo>
                  <a:lnTo>
                    <a:pt x="148327" y="2597896"/>
                  </a:lnTo>
                  <a:lnTo>
                    <a:pt x="132331" y="2548908"/>
                  </a:lnTo>
                  <a:lnTo>
                    <a:pt x="117135" y="2498466"/>
                  </a:lnTo>
                  <a:lnTo>
                    <a:pt x="102758" y="2446622"/>
                  </a:lnTo>
                  <a:lnTo>
                    <a:pt x="89225" y="2393428"/>
                  </a:lnTo>
                  <a:lnTo>
                    <a:pt x="76555" y="2338935"/>
                  </a:lnTo>
                  <a:lnTo>
                    <a:pt x="64773" y="2283195"/>
                  </a:lnTo>
                  <a:lnTo>
                    <a:pt x="53899" y="2226260"/>
                  </a:lnTo>
                  <a:lnTo>
                    <a:pt x="43956" y="2168180"/>
                  </a:lnTo>
                  <a:lnTo>
                    <a:pt x="34966" y="2109008"/>
                  </a:lnTo>
                  <a:lnTo>
                    <a:pt x="26951" y="2048795"/>
                  </a:lnTo>
                  <a:lnTo>
                    <a:pt x="19933" y="1987593"/>
                  </a:lnTo>
                  <a:lnTo>
                    <a:pt x="13934" y="1925452"/>
                  </a:lnTo>
                  <a:lnTo>
                    <a:pt x="8977" y="1862425"/>
                  </a:lnTo>
                  <a:lnTo>
                    <a:pt x="5082" y="1798564"/>
                  </a:lnTo>
                  <a:lnTo>
                    <a:pt x="2273" y="1733919"/>
                  </a:lnTo>
                  <a:lnTo>
                    <a:pt x="572" y="1668542"/>
                  </a:lnTo>
                  <a:lnTo>
                    <a:pt x="0" y="16024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347597" y="952881"/>
            <a:ext cx="7693659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L.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Breiman,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1F5F"/>
                </a:solidFill>
                <a:latin typeface="Arial"/>
                <a:cs typeface="Arial"/>
              </a:rPr>
              <a:t>“Bagging</a:t>
            </a:r>
            <a:r>
              <a:rPr dirty="0" sz="17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1F5F"/>
                </a:solidFill>
                <a:latin typeface="Arial"/>
                <a:cs typeface="Arial"/>
              </a:rPr>
              <a:t>Predictors”</a:t>
            </a:r>
            <a:r>
              <a:rPr dirty="0" sz="17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00" i="1">
                <a:latin typeface="Arial"/>
                <a:cs typeface="Arial"/>
              </a:rPr>
              <a:t>Machine</a:t>
            </a:r>
            <a:r>
              <a:rPr dirty="0" sz="1700" spc="-20" i="1">
                <a:latin typeface="Arial"/>
                <a:cs typeface="Arial"/>
              </a:rPr>
              <a:t> </a:t>
            </a:r>
            <a:r>
              <a:rPr dirty="0" sz="1700" i="1">
                <a:latin typeface="Arial"/>
                <a:cs typeface="Arial"/>
              </a:rPr>
              <a:t>Learning,</a:t>
            </a:r>
            <a:r>
              <a:rPr dirty="0" sz="1700" spc="430" i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vol.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24,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pp.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23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–140,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1996.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890" y="2107438"/>
            <a:ext cx="1940433" cy="184543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456688" y="3300984"/>
            <a:ext cx="553720" cy="300355"/>
            <a:chOff x="2456688" y="3300984"/>
            <a:chExt cx="553720" cy="300355"/>
          </a:xfrm>
        </p:grpSpPr>
        <p:sp>
          <p:nvSpPr>
            <p:cNvPr id="4" name="object 4" descr=""/>
            <p:cNvSpPr/>
            <p:nvPr/>
          </p:nvSpPr>
          <p:spPr>
            <a:xfrm>
              <a:off x="2466594" y="3310890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320929" y="0"/>
                  </a:moveTo>
                  <a:lnTo>
                    <a:pt x="320929" y="70104"/>
                  </a:lnTo>
                  <a:lnTo>
                    <a:pt x="0" y="70104"/>
                  </a:lnTo>
                  <a:lnTo>
                    <a:pt x="0" y="210312"/>
                  </a:lnTo>
                  <a:lnTo>
                    <a:pt x="320929" y="210312"/>
                  </a:lnTo>
                  <a:lnTo>
                    <a:pt x="320929" y="280415"/>
                  </a:lnTo>
                  <a:lnTo>
                    <a:pt x="533400" y="140208"/>
                  </a:lnTo>
                  <a:lnTo>
                    <a:pt x="320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66594" y="3310890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0" y="70104"/>
                  </a:moveTo>
                  <a:lnTo>
                    <a:pt x="320929" y="70104"/>
                  </a:lnTo>
                  <a:lnTo>
                    <a:pt x="320929" y="0"/>
                  </a:lnTo>
                  <a:lnTo>
                    <a:pt x="533400" y="140208"/>
                  </a:lnTo>
                  <a:lnTo>
                    <a:pt x="320929" y="280415"/>
                  </a:lnTo>
                  <a:lnTo>
                    <a:pt x="320929" y="210312"/>
                  </a:lnTo>
                  <a:lnTo>
                    <a:pt x="0" y="210312"/>
                  </a:lnTo>
                  <a:lnTo>
                    <a:pt x="0" y="7010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884036" y="3041904"/>
            <a:ext cx="0" cy="758825"/>
          </a:xfrm>
          <a:custGeom>
            <a:avLst/>
            <a:gdLst/>
            <a:ahLst/>
            <a:cxnLst/>
            <a:rect l="l" t="t" r="r" b="b"/>
            <a:pathLst>
              <a:path w="0" h="758825">
                <a:moveTo>
                  <a:pt x="0" y="0"/>
                </a:moveTo>
                <a:lnTo>
                  <a:pt x="0" y="758571"/>
                </a:lnTo>
              </a:path>
            </a:pathLst>
          </a:custGeom>
          <a:ln w="3632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985254" y="2780538"/>
            <a:ext cx="353695" cy="481965"/>
          </a:xfrm>
          <a:custGeom>
            <a:avLst/>
            <a:gdLst/>
            <a:ahLst/>
            <a:cxnLst/>
            <a:rect l="l" t="t" r="r" b="b"/>
            <a:pathLst>
              <a:path w="353695" h="481964">
                <a:moveTo>
                  <a:pt x="0" y="240791"/>
                </a:moveTo>
                <a:lnTo>
                  <a:pt x="4667" y="185585"/>
                </a:lnTo>
                <a:lnTo>
                  <a:pt x="17963" y="134905"/>
                </a:lnTo>
                <a:lnTo>
                  <a:pt x="38828" y="90195"/>
                </a:lnTo>
                <a:lnTo>
                  <a:pt x="66202" y="52904"/>
                </a:lnTo>
                <a:lnTo>
                  <a:pt x="99026" y="24477"/>
                </a:lnTo>
                <a:lnTo>
                  <a:pt x="136240" y="6360"/>
                </a:lnTo>
                <a:lnTo>
                  <a:pt x="176784" y="0"/>
                </a:lnTo>
                <a:lnTo>
                  <a:pt x="217327" y="6360"/>
                </a:lnTo>
                <a:lnTo>
                  <a:pt x="254541" y="24477"/>
                </a:lnTo>
                <a:lnTo>
                  <a:pt x="287365" y="52904"/>
                </a:lnTo>
                <a:lnTo>
                  <a:pt x="314739" y="90195"/>
                </a:lnTo>
                <a:lnTo>
                  <a:pt x="335604" y="134905"/>
                </a:lnTo>
                <a:lnTo>
                  <a:pt x="348900" y="185585"/>
                </a:lnTo>
                <a:lnTo>
                  <a:pt x="353568" y="240791"/>
                </a:lnTo>
                <a:lnTo>
                  <a:pt x="348900" y="295998"/>
                </a:lnTo>
                <a:lnTo>
                  <a:pt x="335604" y="346678"/>
                </a:lnTo>
                <a:lnTo>
                  <a:pt x="314739" y="391388"/>
                </a:lnTo>
                <a:lnTo>
                  <a:pt x="287365" y="428679"/>
                </a:lnTo>
                <a:lnTo>
                  <a:pt x="254541" y="457106"/>
                </a:lnTo>
                <a:lnTo>
                  <a:pt x="217327" y="475223"/>
                </a:lnTo>
                <a:lnTo>
                  <a:pt x="176784" y="481584"/>
                </a:lnTo>
                <a:lnTo>
                  <a:pt x="136240" y="475223"/>
                </a:lnTo>
                <a:lnTo>
                  <a:pt x="99026" y="457106"/>
                </a:lnTo>
                <a:lnTo>
                  <a:pt x="66202" y="428679"/>
                </a:lnTo>
                <a:lnTo>
                  <a:pt x="38828" y="391388"/>
                </a:lnTo>
                <a:lnTo>
                  <a:pt x="17963" y="346678"/>
                </a:lnTo>
                <a:lnTo>
                  <a:pt x="4667" y="295998"/>
                </a:lnTo>
                <a:lnTo>
                  <a:pt x="0" y="2407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58659" y="2830830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406640" y="2871216"/>
            <a:ext cx="315595" cy="279400"/>
            <a:chOff x="7406640" y="2871216"/>
            <a:chExt cx="315595" cy="279400"/>
          </a:xfrm>
        </p:grpSpPr>
        <p:sp>
          <p:nvSpPr>
            <p:cNvPr id="10" name="object 10" descr=""/>
            <p:cNvSpPr/>
            <p:nvPr/>
          </p:nvSpPr>
          <p:spPr>
            <a:xfrm>
              <a:off x="7416546" y="2881122"/>
              <a:ext cx="295910" cy="259079"/>
            </a:xfrm>
            <a:custGeom>
              <a:avLst/>
              <a:gdLst/>
              <a:ahLst/>
              <a:cxnLst/>
              <a:rect l="l" t="t" r="r" b="b"/>
              <a:pathLst>
                <a:path w="295909" h="259080">
                  <a:moveTo>
                    <a:pt x="201168" y="0"/>
                  </a:moveTo>
                  <a:lnTo>
                    <a:pt x="201168" y="64769"/>
                  </a:lnTo>
                  <a:lnTo>
                    <a:pt x="0" y="64769"/>
                  </a:lnTo>
                  <a:lnTo>
                    <a:pt x="0" y="194310"/>
                  </a:lnTo>
                  <a:lnTo>
                    <a:pt x="201168" y="194310"/>
                  </a:lnTo>
                  <a:lnTo>
                    <a:pt x="201168" y="259079"/>
                  </a:lnTo>
                  <a:lnTo>
                    <a:pt x="295655" y="129539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416546" y="2881122"/>
              <a:ext cx="295910" cy="259079"/>
            </a:xfrm>
            <a:custGeom>
              <a:avLst/>
              <a:gdLst/>
              <a:ahLst/>
              <a:cxnLst/>
              <a:rect l="l" t="t" r="r" b="b"/>
              <a:pathLst>
                <a:path w="295909" h="259080">
                  <a:moveTo>
                    <a:pt x="0" y="64769"/>
                  </a:moveTo>
                  <a:lnTo>
                    <a:pt x="201168" y="64769"/>
                  </a:lnTo>
                  <a:lnTo>
                    <a:pt x="201168" y="0"/>
                  </a:lnTo>
                  <a:lnTo>
                    <a:pt x="295655" y="129539"/>
                  </a:lnTo>
                  <a:lnTo>
                    <a:pt x="201168" y="259079"/>
                  </a:lnTo>
                  <a:lnTo>
                    <a:pt x="201168" y="194310"/>
                  </a:lnTo>
                  <a:lnTo>
                    <a:pt x="0" y="194310"/>
                  </a:lnTo>
                  <a:lnTo>
                    <a:pt x="0" y="6476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119627" y="2223516"/>
            <a:ext cx="472440" cy="2225040"/>
            <a:chOff x="3119627" y="2223516"/>
            <a:chExt cx="472440" cy="2225040"/>
          </a:xfrm>
        </p:grpSpPr>
        <p:sp>
          <p:nvSpPr>
            <p:cNvPr id="13" name="object 13" descr=""/>
            <p:cNvSpPr/>
            <p:nvPr/>
          </p:nvSpPr>
          <p:spPr>
            <a:xfrm>
              <a:off x="3127247" y="2231136"/>
              <a:ext cx="457200" cy="2209800"/>
            </a:xfrm>
            <a:custGeom>
              <a:avLst/>
              <a:gdLst/>
              <a:ahLst/>
              <a:cxnLst/>
              <a:rect l="l" t="t" r="r" b="b"/>
              <a:pathLst>
                <a:path w="457200" h="2209800">
                  <a:moveTo>
                    <a:pt x="365760" y="0"/>
                  </a:moveTo>
                  <a:lnTo>
                    <a:pt x="91439" y="0"/>
                  </a:lnTo>
                  <a:lnTo>
                    <a:pt x="0" y="1104900"/>
                  </a:lnTo>
                  <a:lnTo>
                    <a:pt x="91439" y="2209800"/>
                  </a:lnTo>
                  <a:lnTo>
                    <a:pt x="365760" y="2209800"/>
                  </a:lnTo>
                  <a:lnTo>
                    <a:pt x="457200" y="1104900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27247" y="2231136"/>
              <a:ext cx="457200" cy="2209800"/>
            </a:xfrm>
            <a:custGeom>
              <a:avLst/>
              <a:gdLst/>
              <a:ahLst/>
              <a:cxnLst/>
              <a:rect l="l" t="t" r="r" b="b"/>
              <a:pathLst>
                <a:path w="457200" h="2209800">
                  <a:moveTo>
                    <a:pt x="0" y="1104900"/>
                  </a:moveTo>
                  <a:lnTo>
                    <a:pt x="91439" y="0"/>
                  </a:lnTo>
                  <a:lnTo>
                    <a:pt x="365760" y="0"/>
                  </a:lnTo>
                  <a:lnTo>
                    <a:pt x="457200" y="1104900"/>
                  </a:lnTo>
                  <a:lnTo>
                    <a:pt x="365760" y="2209800"/>
                  </a:lnTo>
                  <a:lnTo>
                    <a:pt x="91439" y="2209800"/>
                  </a:lnTo>
                  <a:lnTo>
                    <a:pt x="0" y="110490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375150" y="1830070"/>
            <a:ext cx="2590165" cy="1261110"/>
            <a:chOff x="4375150" y="1830070"/>
            <a:chExt cx="2590165" cy="1261110"/>
          </a:xfrm>
        </p:grpSpPr>
        <p:sp>
          <p:nvSpPr>
            <p:cNvPr id="16" name="object 16" descr=""/>
            <p:cNvSpPr/>
            <p:nvPr/>
          </p:nvSpPr>
          <p:spPr>
            <a:xfrm>
              <a:off x="6351016" y="2822448"/>
              <a:ext cx="614045" cy="233679"/>
            </a:xfrm>
            <a:custGeom>
              <a:avLst/>
              <a:gdLst/>
              <a:ahLst/>
              <a:cxnLst/>
              <a:rect l="l" t="t" r="r" b="b"/>
              <a:pathLst>
                <a:path w="614045" h="233680">
                  <a:moveTo>
                    <a:pt x="539623" y="157225"/>
                  </a:moveTo>
                  <a:lnTo>
                    <a:pt x="538174" y="185255"/>
                  </a:lnTo>
                  <a:lnTo>
                    <a:pt x="551053" y="186054"/>
                  </a:lnTo>
                  <a:lnTo>
                    <a:pt x="549656" y="205866"/>
                  </a:lnTo>
                  <a:lnTo>
                    <a:pt x="537109" y="205866"/>
                  </a:lnTo>
                  <a:lnTo>
                    <a:pt x="535686" y="233425"/>
                  </a:lnTo>
                  <a:lnTo>
                    <a:pt x="598692" y="205866"/>
                  </a:lnTo>
                  <a:lnTo>
                    <a:pt x="549656" y="205866"/>
                  </a:lnTo>
                  <a:lnTo>
                    <a:pt x="537151" y="205057"/>
                  </a:lnTo>
                  <a:lnTo>
                    <a:pt x="600542" y="205057"/>
                  </a:lnTo>
                  <a:lnTo>
                    <a:pt x="613790" y="199262"/>
                  </a:lnTo>
                  <a:lnTo>
                    <a:pt x="539623" y="157225"/>
                  </a:lnTo>
                  <a:close/>
                </a:path>
                <a:path w="614045" h="233680">
                  <a:moveTo>
                    <a:pt x="538174" y="185255"/>
                  </a:moveTo>
                  <a:lnTo>
                    <a:pt x="537151" y="205057"/>
                  </a:lnTo>
                  <a:lnTo>
                    <a:pt x="549656" y="205866"/>
                  </a:lnTo>
                  <a:lnTo>
                    <a:pt x="551053" y="186054"/>
                  </a:lnTo>
                  <a:lnTo>
                    <a:pt x="538174" y="185255"/>
                  </a:lnTo>
                  <a:close/>
                </a:path>
                <a:path w="614045" h="233680">
                  <a:moveTo>
                    <a:pt x="319778" y="101218"/>
                  </a:moveTo>
                  <a:lnTo>
                    <a:pt x="299847" y="101218"/>
                  </a:lnTo>
                  <a:lnTo>
                    <a:pt x="300228" y="102997"/>
                  </a:lnTo>
                  <a:lnTo>
                    <a:pt x="300050" y="102997"/>
                  </a:lnTo>
                  <a:lnTo>
                    <a:pt x="300989" y="111251"/>
                  </a:lnTo>
                  <a:lnTo>
                    <a:pt x="301116" y="111760"/>
                  </a:lnTo>
                  <a:lnTo>
                    <a:pt x="302387" y="116077"/>
                  </a:lnTo>
                  <a:lnTo>
                    <a:pt x="302513" y="116712"/>
                  </a:lnTo>
                  <a:lnTo>
                    <a:pt x="330581" y="147447"/>
                  </a:lnTo>
                  <a:lnTo>
                    <a:pt x="380873" y="171957"/>
                  </a:lnTo>
                  <a:lnTo>
                    <a:pt x="424561" y="185547"/>
                  </a:lnTo>
                  <a:lnTo>
                    <a:pt x="474090" y="196468"/>
                  </a:lnTo>
                  <a:lnTo>
                    <a:pt x="528065" y="204469"/>
                  </a:lnTo>
                  <a:lnTo>
                    <a:pt x="537151" y="205057"/>
                  </a:lnTo>
                  <a:lnTo>
                    <a:pt x="538174" y="185255"/>
                  </a:lnTo>
                  <a:lnTo>
                    <a:pt x="530606" y="184785"/>
                  </a:lnTo>
                  <a:lnTo>
                    <a:pt x="503936" y="181355"/>
                  </a:lnTo>
                  <a:lnTo>
                    <a:pt x="453263" y="172085"/>
                  </a:lnTo>
                  <a:lnTo>
                    <a:pt x="408178" y="160274"/>
                  </a:lnTo>
                  <a:lnTo>
                    <a:pt x="370332" y="146430"/>
                  </a:lnTo>
                  <a:lnTo>
                    <a:pt x="336677" y="127507"/>
                  </a:lnTo>
                  <a:lnTo>
                    <a:pt x="321665" y="110743"/>
                  </a:lnTo>
                  <a:lnTo>
                    <a:pt x="321437" y="110743"/>
                  </a:lnTo>
                  <a:lnTo>
                    <a:pt x="320802" y="108965"/>
                  </a:lnTo>
                  <a:lnTo>
                    <a:pt x="320615" y="107950"/>
                  </a:lnTo>
                  <a:lnTo>
                    <a:pt x="320166" y="106425"/>
                  </a:lnTo>
                  <a:lnTo>
                    <a:pt x="320373" y="106425"/>
                  </a:lnTo>
                  <a:lnTo>
                    <a:pt x="319981" y="102997"/>
                  </a:lnTo>
                  <a:lnTo>
                    <a:pt x="300228" y="102997"/>
                  </a:lnTo>
                  <a:lnTo>
                    <a:pt x="299931" y="101959"/>
                  </a:lnTo>
                  <a:lnTo>
                    <a:pt x="319863" y="101959"/>
                  </a:lnTo>
                  <a:lnTo>
                    <a:pt x="319778" y="101218"/>
                  </a:lnTo>
                  <a:close/>
                </a:path>
                <a:path w="614045" h="233680">
                  <a:moveTo>
                    <a:pt x="320802" y="108965"/>
                  </a:moveTo>
                  <a:lnTo>
                    <a:pt x="321437" y="110743"/>
                  </a:lnTo>
                  <a:lnTo>
                    <a:pt x="321086" y="109550"/>
                  </a:lnTo>
                  <a:lnTo>
                    <a:pt x="320802" y="108965"/>
                  </a:lnTo>
                  <a:close/>
                </a:path>
                <a:path w="614045" h="233680">
                  <a:moveTo>
                    <a:pt x="321086" y="109550"/>
                  </a:moveTo>
                  <a:lnTo>
                    <a:pt x="321437" y="110743"/>
                  </a:lnTo>
                  <a:lnTo>
                    <a:pt x="321665" y="110743"/>
                  </a:lnTo>
                  <a:lnTo>
                    <a:pt x="321086" y="109550"/>
                  </a:lnTo>
                  <a:close/>
                </a:path>
                <a:path w="614045" h="233680">
                  <a:moveTo>
                    <a:pt x="320914" y="108965"/>
                  </a:moveTo>
                  <a:lnTo>
                    <a:pt x="321086" y="109550"/>
                  </a:lnTo>
                  <a:lnTo>
                    <a:pt x="320914" y="108965"/>
                  </a:lnTo>
                  <a:close/>
                </a:path>
                <a:path w="614045" h="233680">
                  <a:moveTo>
                    <a:pt x="320166" y="106425"/>
                  </a:moveTo>
                  <a:lnTo>
                    <a:pt x="320548" y="107950"/>
                  </a:lnTo>
                  <a:lnTo>
                    <a:pt x="320505" y="107576"/>
                  </a:lnTo>
                  <a:lnTo>
                    <a:pt x="320166" y="106425"/>
                  </a:lnTo>
                  <a:close/>
                </a:path>
                <a:path w="614045" h="233680">
                  <a:moveTo>
                    <a:pt x="320505" y="107576"/>
                  </a:moveTo>
                  <a:lnTo>
                    <a:pt x="320548" y="107950"/>
                  </a:lnTo>
                  <a:lnTo>
                    <a:pt x="320505" y="107576"/>
                  </a:lnTo>
                  <a:close/>
                </a:path>
                <a:path w="614045" h="233680">
                  <a:moveTo>
                    <a:pt x="320373" y="106425"/>
                  </a:moveTo>
                  <a:lnTo>
                    <a:pt x="320166" y="106425"/>
                  </a:lnTo>
                  <a:lnTo>
                    <a:pt x="320505" y="107576"/>
                  </a:lnTo>
                  <a:lnTo>
                    <a:pt x="320373" y="106425"/>
                  </a:lnTo>
                  <a:close/>
                </a:path>
                <a:path w="614045" h="233680">
                  <a:moveTo>
                    <a:pt x="299847" y="101218"/>
                  </a:moveTo>
                  <a:lnTo>
                    <a:pt x="299931" y="101959"/>
                  </a:lnTo>
                  <a:lnTo>
                    <a:pt x="300228" y="102997"/>
                  </a:lnTo>
                  <a:lnTo>
                    <a:pt x="299847" y="101218"/>
                  </a:lnTo>
                  <a:close/>
                </a:path>
                <a:path w="614045" h="233680">
                  <a:moveTo>
                    <a:pt x="319532" y="98551"/>
                  </a:moveTo>
                  <a:lnTo>
                    <a:pt x="298958" y="98551"/>
                  </a:lnTo>
                  <a:lnTo>
                    <a:pt x="299465" y="100202"/>
                  </a:lnTo>
                  <a:lnTo>
                    <a:pt x="299931" y="101959"/>
                  </a:lnTo>
                  <a:lnTo>
                    <a:pt x="299847" y="101218"/>
                  </a:lnTo>
                  <a:lnTo>
                    <a:pt x="319778" y="101218"/>
                  </a:lnTo>
                  <a:lnTo>
                    <a:pt x="319639" y="99996"/>
                  </a:lnTo>
                  <a:lnTo>
                    <a:pt x="319532" y="98551"/>
                  </a:lnTo>
                  <a:close/>
                </a:path>
                <a:path w="614045" h="233680">
                  <a:moveTo>
                    <a:pt x="299370" y="99996"/>
                  </a:moveTo>
                  <a:lnTo>
                    <a:pt x="299429" y="100202"/>
                  </a:lnTo>
                  <a:lnTo>
                    <a:pt x="299370" y="99996"/>
                  </a:lnTo>
                  <a:close/>
                </a:path>
                <a:path w="614045" h="233680">
                  <a:moveTo>
                    <a:pt x="298958" y="98551"/>
                  </a:moveTo>
                  <a:lnTo>
                    <a:pt x="299370" y="99996"/>
                  </a:lnTo>
                  <a:lnTo>
                    <a:pt x="299465" y="100202"/>
                  </a:lnTo>
                  <a:lnTo>
                    <a:pt x="298958" y="98551"/>
                  </a:lnTo>
                  <a:close/>
                </a:path>
                <a:path w="614045" h="233680">
                  <a:moveTo>
                    <a:pt x="508" y="0"/>
                  </a:moveTo>
                  <a:lnTo>
                    <a:pt x="0" y="19812"/>
                  </a:lnTo>
                  <a:lnTo>
                    <a:pt x="29083" y="20319"/>
                  </a:lnTo>
                  <a:lnTo>
                    <a:pt x="57531" y="21843"/>
                  </a:lnTo>
                  <a:lnTo>
                    <a:pt x="112903" y="27812"/>
                  </a:lnTo>
                  <a:lnTo>
                    <a:pt x="164591" y="37084"/>
                  </a:lnTo>
                  <a:lnTo>
                    <a:pt x="210692" y="49022"/>
                  </a:lnTo>
                  <a:lnTo>
                    <a:pt x="249301" y="62991"/>
                  </a:lnTo>
                  <a:lnTo>
                    <a:pt x="283844" y="82168"/>
                  </a:lnTo>
                  <a:lnTo>
                    <a:pt x="299370" y="99996"/>
                  </a:lnTo>
                  <a:lnTo>
                    <a:pt x="298958" y="98551"/>
                  </a:lnTo>
                  <a:lnTo>
                    <a:pt x="319532" y="98551"/>
                  </a:lnTo>
                  <a:lnTo>
                    <a:pt x="319405" y="97789"/>
                  </a:lnTo>
                  <a:lnTo>
                    <a:pt x="319151" y="97281"/>
                  </a:lnTo>
                  <a:lnTo>
                    <a:pt x="317881" y="92837"/>
                  </a:lnTo>
                  <a:lnTo>
                    <a:pt x="288670" y="61340"/>
                  </a:lnTo>
                  <a:lnTo>
                    <a:pt x="237236" y="36956"/>
                  </a:lnTo>
                  <a:lnTo>
                    <a:pt x="192912" y="23494"/>
                  </a:lnTo>
                  <a:lnTo>
                    <a:pt x="142367" y="12446"/>
                  </a:lnTo>
                  <a:lnTo>
                    <a:pt x="87249" y="4699"/>
                  </a:lnTo>
                  <a:lnTo>
                    <a:pt x="29463" y="635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492496" y="2075688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92496" y="2075688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69" y="0"/>
                  </a:moveTo>
                  <a:lnTo>
                    <a:pt x="102869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381500" y="1836420"/>
              <a:ext cx="396240" cy="619125"/>
            </a:xfrm>
            <a:custGeom>
              <a:avLst/>
              <a:gdLst/>
              <a:ahLst/>
              <a:cxnLst/>
              <a:rect l="l" t="t" r="r" b="b"/>
              <a:pathLst>
                <a:path w="396239" h="619125">
                  <a:moveTo>
                    <a:pt x="396239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396239" y="618743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81500" y="1836420"/>
              <a:ext cx="396240" cy="619125"/>
            </a:xfrm>
            <a:custGeom>
              <a:avLst/>
              <a:gdLst/>
              <a:ahLst/>
              <a:cxnLst/>
              <a:rect l="l" t="t" r="r" b="b"/>
              <a:pathLst>
                <a:path w="396239" h="619125">
                  <a:moveTo>
                    <a:pt x="49529" y="0"/>
                  </a:moveTo>
                  <a:lnTo>
                    <a:pt x="49529" y="618743"/>
                  </a:lnTo>
                </a:path>
                <a:path w="396239" h="619125">
                  <a:moveTo>
                    <a:pt x="0" y="77342"/>
                  </a:moveTo>
                  <a:lnTo>
                    <a:pt x="396239" y="77342"/>
                  </a:lnTo>
                </a:path>
                <a:path w="396239" h="619125">
                  <a:moveTo>
                    <a:pt x="0" y="618743"/>
                  </a:moveTo>
                  <a:lnTo>
                    <a:pt x="396239" y="618743"/>
                  </a:lnTo>
                  <a:lnTo>
                    <a:pt x="396239" y="0"/>
                  </a:lnTo>
                  <a:lnTo>
                    <a:pt x="0" y="0"/>
                  </a:lnTo>
                  <a:lnTo>
                    <a:pt x="0" y="61874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829555" y="2427732"/>
              <a:ext cx="437515" cy="657225"/>
            </a:xfrm>
            <a:custGeom>
              <a:avLst/>
              <a:gdLst/>
              <a:ahLst/>
              <a:cxnLst/>
              <a:rect l="l" t="t" r="r" b="b"/>
              <a:pathLst>
                <a:path w="437514" h="657225">
                  <a:moveTo>
                    <a:pt x="437388" y="0"/>
                  </a:moveTo>
                  <a:lnTo>
                    <a:pt x="0" y="0"/>
                  </a:lnTo>
                  <a:lnTo>
                    <a:pt x="0" y="656844"/>
                  </a:lnTo>
                  <a:lnTo>
                    <a:pt x="437388" y="656844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829555" y="2427732"/>
              <a:ext cx="437515" cy="657225"/>
            </a:xfrm>
            <a:custGeom>
              <a:avLst/>
              <a:gdLst/>
              <a:ahLst/>
              <a:cxnLst/>
              <a:rect l="l" t="t" r="r" b="b"/>
              <a:pathLst>
                <a:path w="437514" h="657225">
                  <a:moveTo>
                    <a:pt x="54610" y="0"/>
                  </a:moveTo>
                  <a:lnTo>
                    <a:pt x="54610" y="656844"/>
                  </a:lnTo>
                </a:path>
                <a:path w="437514" h="657225">
                  <a:moveTo>
                    <a:pt x="0" y="82042"/>
                  </a:moveTo>
                  <a:lnTo>
                    <a:pt x="437388" y="82042"/>
                  </a:lnTo>
                </a:path>
                <a:path w="437514" h="657225">
                  <a:moveTo>
                    <a:pt x="0" y="656844"/>
                  </a:moveTo>
                  <a:lnTo>
                    <a:pt x="437388" y="656844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6568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512308" y="2734056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12308" y="2734056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69" y="0"/>
                  </a:moveTo>
                  <a:lnTo>
                    <a:pt x="102869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221905" y="2239472"/>
            <a:ext cx="281305" cy="21977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latin typeface="Arial"/>
                <a:cs typeface="Arial"/>
              </a:rPr>
              <a:t>Bootstrap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582158" y="2714625"/>
            <a:ext cx="6559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105"/>
              </a:spcBef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478526" y="3794505"/>
            <a:ext cx="835660" cy="320675"/>
            <a:chOff x="5478526" y="3794505"/>
            <a:chExt cx="835660" cy="320675"/>
          </a:xfrm>
        </p:grpSpPr>
        <p:sp>
          <p:nvSpPr>
            <p:cNvPr id="28" name="object 28" descr=""/>
            <p:cNvSpPr/>
            <p:nvPr/>
          </p:nvSpPr>
          <p:spPr>
            <a:xfrm>
              <a:off x="5484876" y="3800855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84876" y="3800855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70" y="0"/>
                  </a:moveTo>
                  <a:lnTo>
                    <a:pt x="102870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607558" y="3800855"/>
            <a:ext cx="60515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751826" y="2726182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302883" y="2186050"/>
            <a:ext cx="705485" cy="1748789"/>
          </a:xfrm>
          <a:custGeom>
            <a:avLst/>
            <a:gdLst/>
            <a:ahLst/>
            <a:cxnLst/>
            <a:rect l="l" t="t" r="r" b="b"/>
            <a:pathLst>
              <a:path w="705484" h="1748789">
                <a:moveTo>
                  <a:pt x="693293" y="679323"/>
                </a:moveTo>
                <a:lnTo>
                  <a:pt x="679577" y="663321"/>
                </a:lnTo>
                <a:lnTo>
                  <a:pt x="637921" y="614680"/>
                </a:lnTo>
                <a:lnTo>
                  <a:pt x="626935" y="640702"/>
                </a:lnTo>
                <a:lnTo>
                  <a:pt x="582676" y="615315"/>
                </a:lnTo>
                <a:lnTo>
                  <a:pt x="552450" y="588645"/>
                </a:lnTo>
                <a:lnTo>
                  <a:pt x="527812" y="554482"/>
                </a:lnTo>
                <a:lnTo>
                  <a:pt x="512699" y="509905"/>
                </a:lnTo>
                <a:lnTo>
                  <a:pt x="510159" y="469773"/>
                </a:lnTo>
                <a:lnTo>
                  <a:pt x="510667" y="447421"/>
                </a:lnTo>
                <a:lnTo>
                  <a:pt x="511683" y="424053"/>
                </a:lnTo>
                <a:lnTo>
                  <a:pt x="514794" y="374523"/>
                </a:lnTo>
                <a:lnTo>
                  <a:pt x="516128" y="351282"/>
                </a:lnTo>
                <a:lnTo>
                  <a:pt x="516877" y="327152"/>
                </a:lnTo>
                <a:lnTo>
                  <a:pt x="516763" y="303530"/>
                </a:lnTo>
                <a:lnTo>
                  <a:pt x="515620" y="280670"/>
                </a:lnTo>
                <a:lnTo>
                  <a:pt x="508000" y="239141"/>
                </a:lnTo>
                <a:lnTo>
                  <a:pt x="490728" y="204343"/>
                </a:lnTo>
                <a:lnTo>
                  <a:pt x="445897" y="169291"/>
                </a:lnTo>
                <a:lnTo>
                  <a:pt x="407924" y="154178"/>
                </a:lnTo>
                <a:lnTo>
                  <a:pt x="365760" y="143510"/>
                </a:lnTo>
                <a:lnTo>
                  <a:pt x="257416" y="124841"/>
                </a:lnTo>
                <a:lnTo>
                  <a:pt x="237744" y="121031"/>
                </a:lnTo>
                <a:lnTo>
                  <a:pt x="187452" y="106426"/>
                </a:lnTo>
                <a:lnTo>
                  <a:pt x="147320" y="87376"/>
                </a:lnTo>
                <a:lnTo>
                  <a:pt x="112649" y="67818"/>
                </a:lnTo>
                <a:lnTo>
                  <a:pt x="72644" y="41148"/>
                </a:lnTo>
                <a:lnTo>
                  <a:pt x="36830" y="13843"/>
                </a:lnTo>
                <a:lnTo>
                  <a:pt x="19431" y="0"/>
                </a:lnTo>
                <a:lnTo>
                  <a:pt x="7620" y="14859"/>
                </a:lnTo>
                <a:lnTo>
                  <a:pt x="42672" y="42545"/>
                </a:lnTo>
                <a:lnTo>
                  <a:pt x="81026" y="70231"/>
                </a:lnTo>
                <a:lnTo>
                  <a:pt x="125730" y="97409"/>
                </a:lnTo>
                <a:lnTo>
                  <a:pt x="165227" y="117348"/>
                </a:lnTo>
                <a:lnTo>
                  <a:pt x="213995" y="135128"/>
                </a:lnTo>
                <a:lnTo>
                  <a:pt x="253873" y="143510"/>
                </a:lnTo>
                <a:lnTo>
                  <a:pt x="296786" y="150622"/>
                </a:lnTo>
                <a:lnTo>
                  <a:pt x="340614" y="157988"/>
                </a:lnTo>
                <a:lnTo>
                  <a:pt x="382905" y="167005"/>
                </a:lnTo>
                <a:lnTo>
                  <a:pt x="421259" y="179070"/>
                </a:lnTo>
                <a:lnTo>
                  <a:pt x="459740" y="200152"/>
                </a:lnTo>
                <a:lnTo>
                  <a:pt x="483997" y="229616"/>
                </a:lnTo>
                <a:lnTo>
                  <a:pt x="496697" y="283083"/>
                </a:lnTo>
                <a:lnTo>
                  <a:pt x="497840" y="327152"/>
                </a:lnTo>
                <a:lnTo>
                  <a:pt x="497078" y="350647"/>
                </a:lnTo>
                <a:lnTo>
                  <a:pt x="495604" y="375666"/>
                </a:lnTo>
                <a:lnTo>
                  <a:pt x="492633" y="422783"/>
                </a:lnTo>
                <a:lnTo>
                  <a:pt x="491617" y="446532"/>
                </a:lnTo>
                <a:lnTo>
                  <a:pt x="491744" y="491236"/>
                </a:lnTo>
                <a:lnTo>
                  <a:pt x="497332" y="530733"/>
                </a:lnTo>
                <a:lnTo>
                  <a:pt x="518922" y="576707"/>
                </a:lnTo>
                <a:lnTo>
                  <a:pt x="548259" y="611632"/>
                </a:lnTo>
                <a:lnTo>
                  <a:pt x="583311" y="638683"/>
                </a:lnTo>
                <a:lnTo>
                  <a:pt x="619544" y="658215"/>
                </a:lnTo>
                <a:lnTo>
                  <a:pt x="608330" y="684784"/>
                </a:lnTo>
                <a:lnTo>
                  <a:pt x="693293" y="679323"/>
                </a:lnTo>
                <a:close/>
              </a:path>
              <a:path w="705484" h="1748789">
                <a:moveTo>
                  <a:pt x="705231" y="1000379"/>
                </a:moveTo>
                <a:lnTo>
                  <a:pt x="682637" y="987933"/>
                </a:lnTo>
                <a:lnTo>
                  <a:pt x="630555" y="959231"/>
                </a:lnTo>
                <a:lnTo>
                  <a:pt x="629424" y="988720"/>
                </a:lnTo>
                <a:lnTo>
                  <a:pt x="584454" y="1004951"/>
                </a:lnTo>
                <a:lnTo>
                  <a:pt x="557530" y="1033399"/>
                </a:lnTo>
                <a:lnTo>
                  <a:pt x="539623" y="1069848"/>
                </a:lnTo>
                <a:lnTo>
                  <a:pt x="530860" y="1113917"/>
                </a:lnTo>
                <a:lnTo>
                  <a:pt x="527380" y="1155573"/>
                </a:lnTo>
                <a:lnTo>
                  <a:pt x="525005" y="1216152"/>
                </a:lnTo>
                <a:lnTo>
                  <a:pt x="523735" y="1281049"/>
                </a:lnTo>
                <a:lnTo>
                  <a:pt x="522986" y="1312672"/>
                </a:lnTo>
                <a:lnTo>
                  <a:pt x="519684" y="1373505"/>
                </a:lnTo>
                <a:lnTo>
                  <a:pt x="515035" y="1413764"/>
                </a:lnTo>
                <a:lnTo>
                  <a:pt x="505206" y="1454658"/>
                </a:lnTo>
                <a:lnTo>
                  <a:pt x="493928" y="1474216"/>
                </a:lnTo>
                <a:lnTo>
                  <a:pt x="490715" y="1477200"/>
                </a:lnTo>
                <a:lnTo>
                  <a:pt x="487146" y="1479435"/>
                </a:lnTo>
                <a:lnTo>
                  <a:pt x="482955" y="1481112"/>
                </a:lnTo>
                <a:lnTo>
                  <a:pt x="477989" y="1482128"/>
                </a:lnTo>
                <a:lnTo>
                  <a:pt x="474091" y="1482217"/>
                </a:lnTo>
                <a:lnTo>
                  <a:pt x="468376" y="1481709"/>
                </a:lnTo>
                <a:lnTo>
                  <a:pt x="424815" y="1463167"/>
                </a:lnTo>
                <a:lnTo>
                  <a:pt x="371856" y="1430401"/>
                </a:lnTo>
                <a:lnTo>
                  <a:pt x="353187" y="1419225"/>
                </a:lnTo>
                <a:lnTo>
                  <a:pt x="340575" y="1412621"/>
                </a:lnTo>
                <a:lnTo>
                  <a:pt x="334518" y="1409446"/>
                </a:lnTo>
                <a:lnTo>
                  <a:pt x="324993" y="1405001"/>
                </a:lnTo>
                <a:lnTo>
                  <a:pt x="286639" y="1393698"/>
                </a:lnTo>
                <a:lnTo>
                  <a:pt x="276987" y="1392936"/>
                </a:lnTo>
                <a:lnTo>
                  <a:pt x="267335" y="1393190"/>
                </a:lnTo>
                <a:lnTo>
                  <a:pt x="257810" y="1394714"/>
                </a:lnTo>
                <a:lnTo>
                  <a:pt x="249809" y="1397000"/>
                </a:lnTo>
                <a:lnTo>
                  <a:pt x="249288" y="1397127"/>
                </a:lnTo>
                <a:lnTo>
                  <a:pt x="248920" y="1397254"/>
                </a:lnTo>
                <a:lnTo>
                  <a:pt x="248412" y="1397520"/>
                </a:lnTo>
                <a:lnTo>
                  <a:pt x="239763" y="1401457"/>
                </a:lnTo>
                <a:lnTo>
                  <a:pt x="207518" y="1423670"/>
                </a:lnTo>
                <a:lnTo>
                  <a:pt x="176530" y="1453896"/>
                </a:lnTo>
                <a:lnTo>
                  <a:pt x="146177" y="1490853"/>
                </a:lnTo>
                <a:lnTo>
                  <a:pt x="116459" y="1533652"/>
                </a:lnTo>
                <a:lnTo>
                  <a:pt x="86995" y="1580896"/>
                </a:lnTo>
                <a:lnTo>
                  <a:pt x="57785" y="1631696"/>
                </a:lnTo>
                <a:lnTo>
                  <a:pt x="28829" y="1684782"/>
                </a:lnTo>
                <a:lnTo>
                  <a:pt x="0" y="1738884"/>
                </a:lnTo>
                <a:lnTo>
                  <a:pt x="17526" y="1748282"/>
                </a:lnTo>
                <a:lnTo>
                  <a:pt x="46228" y="1694053"/>
                </a:lnTo>
                <a:lnTo>
                  <a:pt x="60706" y="1667383"/>
                </a:lnTo>
                <a:lnTo>
                  <a:pt x="89535" y="1615694"/>
                </a:lnTo>
                <a:lnTo>
                  <a:pt x="118618" y="1567053"/>
                </a:lnTo>
                <a:lnTo>
                  <a:pt x="147701" y="1522730"/>
                </a:lnTo>
                <a:lnTo>
                  <a:pt x="176911" y="1483741"/>
                </a:lnTo>
                <a:lnTo>
                  <a:pt x="206121" y="1451483"/>
                </a:lnTo>
                <a:lnTo>
                  <a:pt x="242443" y="1422654"/>
                </a:lnTo>
                <a:lnTo>
                  <a:pt x="277368" y="1412621"/>
                </a:lnTo>
                <a:lnTo>
                  <a:pt x="284861" y="1413395"/>
                </a:lnTo>
                <a:lnTo>
                  <a:pt x="326136" y="1427353"/>
                </a:lnTo>
                <a:lnTo>
                  <a:pt x="361696" y="1447419"/>
                </a:lnTo>
                <a:lnTo>
                  <a:pt x="397256" y="1469771"/>
                </a:lnTo>
                <a:lnTo>
                  <a:pt x="414528" y="1480185"/>
                </a:lnTo>
                <a:lnTo>
                  <a:pt x="455930" y="1499108"/>
                </a:lnTo>
                <a:lnTo>
                  <a:pt x="471932" y="1502029"/>
                </a:lnTo>
                <a:lnTo>
                  <a:pt x="479806" y="1501775"/>
                </a:lnTo>
                <a:lnTo>
                  <a:pt x="480949" y="1501775"/>
                </a:lnTo>
                <a:lnTo>
                  <a:pt x="481457" y="1501648"/>
                </a:lnTo>
                <a:lnTo>
                  <a:pt x="487680" y="1500378"/>
                </a:lnTo>
                <a:lnTo>
                  <a:pt x="488188" y="1500251"/>
                </a:lnTo>
                <a:lnTo>
                  <a:pt x="488823" y="1500124"/>
                </a:lnTo>
                <a:lnTo>
                  <a:pt x="489331" y="1499870"/>
                </a:lnTo>
                <a:lnTo>
                  <a:pt x="495173" y="1497584"/>
                </a:lnTo>
                <a:lnTo>
                  <a:pt x="495681" y="1497457"/>
                </a:lnTo>
                <a:lnTo>
                  <a:pt x="496316" y="1497076"/>
                </a:lnTo>
                <a:lnTo>
                  <a:pt x="496824" y="1496822"/>
                </a:lnTo>
                <a:lnTo>
                  <a:pt x="502158" y="1493393"/>
                </a:lnTo>
                <a:lnTo>
                  <a:pt x="502793" y="1493012"/>
                </a:lnTo>
                <a:lnTo>
                  <a:pt x="503301" y="1492631"/>
                </a:lnTo>
                <a:lnTo>
                  <a:pt x="503682" y="1492123"/>
                </a:lnTo>
                <a:lnTo>
                  <a:pt x="508762" y="1487424"/>
                </a:lnTo>
                <a:lnTo>
                  <a:pt x="509905" y="1486281"/>
                </a:lnTo>
                <a:lnTo>
                  <a:pt x="512953" y="1482217"/>
                </a:lnTo>
                <a:lnTo>
                  <a:pt x="513041" y="1482090"/>
                </a:lnTo>
                <a:lnTo>
                  <a:pt x="513524" y="1481455"/>
                </a:lnTo>
                <a:lnTo>
                  <a:pt x="513905" y="1480947"/>
                </a:lnTo>
                <a:lnTo>
                  <a:pt x="514477" y="1480185"/>
                </a:lnTo>
                <a:lnTo>
                  <a:pt x="514540" y="1480058"/>
                </a:lnTo>
                <a:lnTo>
                  <a:pt x="515061" y="1479169"/>
                </a:lnTo>
                <a:lnTo>
                  <a:pt x="515861" y="1477772"/>
                </a:lnTo>
                <a:lnTo>
                  <a:pt x="516521" y="1476629"/>
                </a:lnTo>
                <a:lnTo>
                  <a:pt x="518566" y="1473073"/>
                </a:lnTo>
                <a:lnTo>
                  <a:pt x="519303" y="1471803"/>
                </a:lnTo>
                <a:lnTo>
                  <a:pt x="523367" y="1462532"/>
                </a:lnTo>
                <a:lnTo>
                  <a:pt x="534670" y="1416939"/>
                </a:lnTo>
                <a:lnTo>
                  <a:pt x="539496" y="1375295"/>
                </a:lnTo>
                <a:lnTo>
                  <a:pt x="542683" y="1312672"/>
                </a:lnTo>
                <a:lnTo>
                  <a:pt x="544830" y="1215771"/>
                </a:lnTo>
                <a:lnTo>
                  <a:pt x="545719" y="1185037"/>
                </a:lnTo>
                <a:lnTo>
                  <a:pt x="548132" y="1141730"/>
                </a:lnTo>
                <a:lnTo>
                  <a:pt x="554101" y="1093597"/>
                </a:lnTo>
                <a:lnTo>
                  <a:pt x="567817" y="1054862"/>
                </a:lnTo>
                <a:lnTo>
                  <a:pt x="596900" y="1020318"/>
                </a:lnTo>
                <a:lnTo>
                  <a:pt x="628650" y="1008684"/>
                </a:lnTo>
                <a:lnTo>
                  <a:pt x="627634" y="1035431"/>
                </a:lnTo>
                <a:lnTo>
                  <a:pt x="705231" y="1000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6867906" y="3366642"/>
            <a:ext cx="984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960" marR="5080" indent="-17526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"/>
                <a:cs typeface="Arial"/>
              </a:rPr>
              <a:t>Weighted </a:t>
            </a:r>
            <a:r>
              <a:rPr dirty="0" sz="1800" spc="-10">
                <a:latin typeface="Arial"/>
                <a:cs typeface="Arial"/>
              </a:rPr>
              <a:t>voting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2612135" y="4640579"/>
          <a:ext cx="1609725" cy="53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865"/>
                <a:gridCol w="1140460"/>
                <a:gridCol w="189865"/>
              </a:tblGrid>
              <a:tr h="534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15"/>
                        </a:lnSpc>
                      </a:pPr>
                      <a:r>
                        <a:rPr dirty="0" sz="1800" spc="-10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Update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995"/>
                        </a:lnSpc>
                      </a:pPr>
                      <a:r>
                        <a:rPr dirty="0" sz="1800" spc="-10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" name="object 35" descr=""/>
          <p:cNvGrpSpPr/>
          <p:nvPr/>
        </p:nvGrpSpPr>
        <p:grpSpPr>
          <a:xfrm>
            <a:off x="1770888" y="4454652"/>
            <a:ext cx="858519" cy="530860"/>
            <a:chOff x="1770888" y="4454652"/>
            <a:chExt cx="858519" cy="530860"/>
          </a:xfrm>
        </p:grpSpPr>
        <p:sp>
          <p:nvSpPr>
            <p:cNvPr id="36" name="object 36" descr=""/>
            <p:cNvSpPr/>
            <p:nvPr/>
          </p:nvSpPr>
          <p:spPr>
            <a:xfrm>
              <a:off x="1780794" y="4464558"/>
              <a:ext cx="838200" cy="510540"/>
            </a:xfrm>
            <a:custGeom>
              <a:avLst/>
              <a:gdLst/>
              <a:ahLst/>
              <a:cxnLst/>
              <a:rect l="l" t="t" r="r" b="b"/>
              <a:pathLst>
                <a:path w="838200" h="510539">
                  <a:moveTo>
                    <a:pt x="235838" y="0"/>
                  </a:moveTo>
                  <a:lnTo>
                    <a:pt x="0" y="216789"/>
                  </a:lnTo>
                  <a:lnTo>
                    <a:pt x="141097" y="216789"/>
                  </a:lnTo>
                  <a:lnTo>
                    <a:pt x="144683" y="260184"/>
                  </a:lnTo>
                  <a:lnTo>
                    <a:pt x="155100" y="301608"/>
                  </a:lnTo>
                  <a:lnTo>
                    <a:pt x="171836" y="340603"/>
                  </a:lnTo>
                  <a:lnTo>
                    <a:pt x="194380" y="376715"/>
                  </a:lnTo>
                  <a:lnTo>
                    <a:pt x="222220" y="409488"/>
                  </a:lnTo>
                  <a:lnTo>
                    <a:pt x="254843" y="438469"/>
                  </a:lnTo>
                  <a:lnTo>
                    <a:pt x="291739" y="463200"/>
                  </a:lnTo>
                  <a:lnTo>
                    <a:pt x="332395" y="483229"/>
                  </a:lnTo>
                  <a:lnTo>
                    <a:pt x="376299" y="498098"/>
                  </a:lnTo>
                  <a:lnTo>
                    <a:pt x="422939" y="507353"/>
                  </a:lnTo>
                  <a:lnTo>
                    <a:pt x="471805" y="510540"/>
                  </a:lnTo>
                  <a:lnTo>
                    <a:pt x="838200" y="510540"/>
                  </a:lnTo>
                  <a:lnTo>
                    <a:pt x="838200" y="392557"/>
                  </a:lnTo>
                  <a:lnTo>
                    <a:pt x="471805" y="392557"/>
                  </a:lnTo>
                  <a:lnTo>
                    <a:pt x="427187" y="383591"/>
                  </a:lnTo>
                  <a:lnTo>
                    <a:pt x="388452" y="358630"/>
                  </a:lnTo>
                  <a:lnTo>
                    <a:pt x="357916" y="320575"/>
                  </a:lnTo>
                  <a:lnTo>
                    <a:pt x="337896" y="272327"/>
                  </a:lnTo>
                  <a:lnTo>
                    <a:pt x="330707" y="216789"/>
                  </a:lnTo>
                  <a:lnTo>
                    <a:pt x="471805" y="216789"/>
                  </a:lnTo>
                  <a:lnTo>
                    <a:pt x="2358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80794" y="4464558"/>
              <a:ext cx="838200" cy="510540"/>
            </a:xfrm>
            <a:custGeom>
              <a:avLst/>
              <a:gdLst/>
              <a:ahLst/>
              <a:cxnLst/>
              <a:rect l="l" t="t" r="r" b="b"/>
              <a:pathLst>
                <a:path w="838200" h="510539">
                  <a:moveTo>
                    <a:pt x="235838" y="0"/>
                  </a:moveTo>
                  <a:lnTo>
                    <a:pt x="0" y="216789"/>
                  </a:lnTo>
                  <a:lnTo>
                    <a:pt x="141097" y="216789"/>
                  </a:lnTo>
                  <a:lnTo>
                    <a:pt x="144683" y="260184"/>
                  </a:lnTo>
                  <a:lnTo>
                    <a:pt x="155100" y="301608"/>
                  </a:lnTo>
                  <a:lnTo>
                    <a:pt x="171836" y="340603"/>
                  </a:lnTo>
                  <a:lnTo>
                    <a:pt x="194380" y="376715"/>
                  </a:lnTo>
                  <a:lnTo>
                    <a:pt x="222220" y="409488"/>
                  </a:lnTo>
                  <a:lnTo>
                    <a:pt x="254843" y="438469"/>
                  </a:lnTo>
                  <a:lnTo>
                    <a:pt x="291739" y="463200"/>
                  </a:lnTo>
                  <a:lnTo>
                    <a:pt x="332395" y="483229"/>
                  </a:lnTo>
                  <a:lnTo>
                    <a:pt x="376299" y="498098"/>
                  </a:lnTo>
                  <a:lnTo>
                    <a:pt x="422939" y="507353"/>
                  </a:lnTo>
                  <a:lnTo>
                    <a:pt x="471805" y="510540"/>
                  </a:lnTo>
                  <a:lnTo>
                    <a:pt x="838200" y="510540"/>
                  </a:lnTo>
                  <a:lnTo>
                    <a:pt x="838200" y="392557"/>
                  </a:lnTo>
                  <a:lnTo>
                    <a:pt x="471805" y="392557"/>
                  </a:lnTo>
                  <a:lnTo>
                    <a:pt x="427187" y="383591"/>
                  </a:lnTo>
                  <a:lnTo>
                    <a:pt x="388452" y="358630"/>
                  </a:lnTo>
                  <a:lnTo>
                    <a:pt x="357916" y="320575"/>
                  </a:lnTo>
                  <a:lnTo>
                    <a:pt x="337896" y="272327"/>
                  </a:lnTo>
                  <a:lnTo>
                    <a:pt x="330707" y="216789"/>
                  </a:lnTo>
                  <a:lnTo>
                    <a:pt x="471805" y="216789"/>
                  </a:lnTo>
                  <a:lnTo>
                    <a:pt x="235838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4142994" y="2296667"/>
            <a:ext cx="2667635" cy="2855595"/>
            <a:chOff x="4142994" y="2296667"/>
            <a:chExt cx="2667635" cy="2855595"/>
          </a:xfrm>
        </p:grpSpPr>
        <p:sp>
          <p:nvSpPr>
            <p:cNvPr id="39" name="object 39" descr=""/>
            <p:cNvSpPr/>
            <p:nvPr/>
          </p:nvSpPr>
          <p:spPr>
            <a:xfrm>
              <a:off x="4142994" y="2296667"/>
              <a:ext cx="2667635" cy="2855595"/>
            </a:xfrm>
            <a:custGeom>
              <a:avLst/>
              <a:gdLst/>
              <a:ahLst/>
              <a:cxnLst/>
              <a:rect l="l" t="t" r="r" b="b"/>
              <a:pathLst>
                <a:path w="2667634" h="2855595">
                  <a:moveTo>
                    <a:pt x="2373630" y="0"/>
                  </a:moveTo>
                  <a:lnTo>
                    <a:pt x="2360422" y="0"/>
                  </a:lnTo>
                  <a:lnTo>
                    <a:pt x="2360422" y="16510"/>
                  </a:lnTo>
                  <a:lnTo>
                    <a:pt x="2353818" y="9906"/>
                  </a:lnTo>
                  <a:lnTo>
                    <a:pt x="2353818" y="2433320"/>
                  </a:lnTo>
                  <a:lnTo>
                    <a:pt x="76200" y="2433320"/>
                  </a:lnTo>
                  <a:lnTo>
                    <a:pt x="76200" y="2405126"/>
                  </a:lnTo>
                  <a:lnTo>
                    <a:pt x="0" y="2443226"/>
                  </a:lnTo>
                  <a:lnTo>
                    <a:pt x="76200" y="2481326"/>
                  </a:lnTo>
                  <a:lnTo>
                    <a:pt x="76200" y="2453132"/>
                  </a:lnTo>
                  <a:lnTo>
                    <a:pt x="2373630" y="2453132"/>
                  </a:lnTo>
                  <a:lnTo>
                    <a:pt x="2373630" y="2443226"/>
                  </a:lnTo>
                  <a:lnTo>
                    <a:pt x="2373630" y="2433320"/>
                  </a:lnTo>
                  <a:lnTo>
                    <a:pt x="2373630" y="19812"/>
                  </a:lnTo>
                  <a:lnTo>
                    <a:pt x="2373630" y="0"/>
                  </a:lnTo>
                  <a:close/>
                </a:path>
                <a:path w="2667634" h="2855595">
                  <a:moveTo>
                    <a:pt x="2527935" y="598932"/>
                  </a:moveTo>
                  <a:lnTo>
                    <a:pt x="2514727" y="598932"/>
                  </a:lnTo>
                  <a:lnTo>
                    <a:pt x="2514727" y="615442"/>
                  </a:lnTo>
                  <a:lnTo>
                    <a:pt x="2508123" y="608838"/>
                  </a:lnTo>
                  <a:lnTo>
                    <a:pt x="2508123" y="2616962"/>
                  </a:lnTo>
                  <a:lnTo>
                    <a:pt x="76200" y="2616962"/>
                  </a:lnTo>
                  <a:lnTo>
                    <a:pt x="76200" y="2588768"/>
                  </a:lnTo>
                  <a:lnTo>
                    <a:pt x="0" y="2626868"/>
                  </a:lnTo>
                  <a:lnTo>
                    <a:pt x="76200" y="2664968"/>
                  </a:lnTo>
                  <a:lnTo>
                    <a:pt x="76200" y="2636774"/>
                  </a:lnTo>
                  <a:lnTo>
                    <a:pt x="2527935" y="2636774"/>
                  </a:lnTo>
                  <a:lnTo>
                    <a:pt x="2527935" y="2626868"/>
                  </a:lnTo>
                  <a:lnTo>
                    <a:pt x="2527935" y="2616962"/>
                  </a:lnTo>
                  <a:lnTo>
                    <a:pt x="2527935" y="618744"/>
                  </a:lnTo>
                  <a:lnTo>
                    <a:pt x="2527935" y="598932"/>
                  </a:lnTo>
                  <a:close/>
                </a:path>
                <a:path w="2667634" h="2855595">
                  <a:moveTo>
                    <a:pt x="2667127" y="1360932"/>
                  </a:moveTo>
                  <a:lnTo>
                    <a:pt x="2630805" y="1360932"/>
                  </a:lnTo>
                  <a:lnTo>
                    <a:pt x="2630805" y="2807208"/>
                  </a:lnTo>
                  <a:lnTo>
                    <a:pt x="76200" y="2807208"/>
                  </a:lnTo>
                  <a:lnTo>
                    <a:pt x="76200" y="2779014"/>
                  </a:lnTo>
                  <a:lnTo>
                    <a:pt x="0" y="2817114"/>
                  </a:lnTo>
                  <a:lnTo>
                    <a:pt x="76200" y="2855214"/>
                  </a:lnTo>
                  <a:lnTo>
                    <a:pt x="76200" y="2827020"/>
                  </a:lnTo>
                  <a:lnTo>
                    <a:pt x="2650617" y="2827020"/>
                  </a:lnTo>
                  <a:lnTo>
                    <a:pt x="2650617" y="2817114"/>
                  </a:lnTo>
                  <a:lnTo>
                    <a:pt x="2650617" y="2807208"/>
                  </a:lnTo>
                  <a:lnTo>
                    <a:pt x="2650617" y="1380744"/>
                  </a:lnTo>
                  <a:lnTo>
                    <a:pt x="2667127" y="1380744"/>
                  </a:lnTo>
                  <a:lnTo>
                    <a:pt x="2667127" y="1370838"/>
                  </a:lnTo>
                  <a:lnTo>
                    <a:pt x="2667127" y="1360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523232" y="342595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5" h="629920">
                  <a:moveTo>
                    <a:pt x="429767" y="0"/>
                  </a:moveTo>
                  <a:lnTo>
                    <a:pt x="0" y="0"/>
                  </a:lnTo>
                  <a:lnTo>
                    <a:pt x="0" y="629412"/>
                  </a:lnTo>
                  <a:lnTo>
                    <a:pt x="429767" y="629412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523232" y="342595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5" h="629920">
                  <a:moveTo>
                    <a:pt x="53720" y="0"/>
                  </a:moveTo>
                  <a:lnTo>
                    <a:pt x="53720" y="629412"/>
                  </a:lnTo>
                </a:path>
                <a:path w="429895" h="629920">
                  <a:moveTo>
                    <a:pt x="0" y="78612"/>
                  </a:moveTo>
                  <a:lnTo>
                    <a:pt x="429767" y="78612"/>
                  </a:lnTo>
                </a:path>
                <a:path w="429895" h="629920">
                  <a:moveTo>
                    <a:pt x="0" y="629412"/>
                  </a:moveTo>
                  <a:lnTo>
                    <a:pt x="429767" y="629412"/>
                  </a:lnTo>
                  <a:lnTo>
                    <a:pt x="429767" y="0"/>
                  </a:lnTo>
                  <a:lnTo>
                    <a:pt x="0" y="0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757172" y="2537460"/>
            <a:ext cx="620395" cy="182880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40005" rIns="0" bIns="0" rtlCol="0" vert="vert270">
            <a:spAutoFit/>
          </a:bodyPr>
          <a:lstStyle/>
          <a:p>
            <a:pPr marL="188595" marR="185420" indent="120014">
              <a:lnSpc>
                <a:spcPct val="100000"/>
              </a:lnSpc>
              <a:spcBef>
                <a:spcPts val="315"/>
              </a:spcBef>
            </a:pP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Distributed Training</a:t>
            </a:r>
            <a:r>
              <a:rPr dirty="0" sz="1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583048" y="3510660"/>
            <a:ext cx="370205" cy="5448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78180" y="1975104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175003" y="3288791"/>
            <a:ext cx="553720" cy="300355"/>
            <a:chOff x="1175003" y="3288791"/>
            <a:chExt cx="553720" cy="300355"/>
          </a:xfrm>
        </p:grpSpPr>
        <p:sp>
          <p:nvSpPr>
            <p:cNvPr id="46" name="object 46" descr=""/>
            <p:cNvSpPr/>
            <p:nvPr/>
          </p:nvSpPr>
          <p:spPr>
            <a:xfrm>
              <a:off x="1184909" y="3298697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320928" y="0"/>
                  </a:moveTo>
                  <a:lnTo>
                    <a:pt x="320928" y="70103"/>
                  </a:lnTo>
                  <a:lnTo>
                    <a:pt x="0" y="70103"/>
                  </a:lnTo>
                  <a:lnTo>
                    <a:pt x="0" y="210312"/>
                  </a:lnTo>
                  <a:lnTo>
                    <a:pt x="320928" y="210312"/>
                  </a:lnTo>
                  <a:lnTo>
                    <a:pt x="320928" y="280415"/>
                  </a:lnTo>
                  <a:lnTo>
                    <a:pt x="533400" y="140207"/>
                  </a:lnTo>
                  <a:lnTo>
                    <a:pt x="320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84909" y="3298697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0" y="70103"/>
                  </a:moveTo>
                  <a:lnTo>
                    <a:pt x="320928" y="70103"/>
                  </a:lnTo>
                  <a:lnTo>
                    <a:pt x="320928" y="0"/>
                  </a:lnTo>
                  <a:lnTo>
                    <a:pt x="533400" y="140207"/>
                  </a:lnTo>
                  <a:lnTo>
                    <a:pt x="320928" y="280415"/>
                  </a:lnTo>
                  <a:lnTo>
                    <a:pt x="320928" y="210312"/>
                  </a:lnTo>
                  <a:lnTo>
                    <a:pt x="0" y="210312"/>
                  </a:lnTo>
                  <a:lnTo>
                    <a:pt x="0" y="7010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069644" y="648969"/>
            <a:ext cx="533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2.</a:t>
            </a:r>
            <a:r>
              <a:rPr dirty="0" spc="-60"/>
              <a:t> </a:t>
            </a:r>
            <a:r>
              <a:rPr dirty="0"/>
              <a:t>AdaBoost</a:t>
            </a:r>
            <a:r>
              <a:rPr dirty="0" spc="-5"/>
              <a:t> </a:t>
            </a:r>
            <a:r>
              <a:rPr dirty="0" sz="2000"/>
              <a:t>(Freund</a:t>
            </a:r>
            <a:r>
              <a:rPr dirty="0" sz="2000" spc="-55"/>
              <a:t> </a:t>
            </a:r>
            <a:r>
              <a:rPr dirty="0" sz="2000"/>
              <a:t>&amp;</a:t>
            </a:r>
            <a:r>
              <a:rPr dirty="0" sz="2000" spc="-50"/>
              <a:t> </a:t>
            </a:r>
            <a:r>
              <a:rPr dirty="0" sz="2000"/>
              <a:t>Schapire,</a:t>
            </a:r>
            <a:r>
              <a:rPr dirty="0" sz="2000" spc="-60"/>
              <a:t> </a:t>
            </a:r>
            <a:r>
              <a:rPr dirty="0" sz="2000" spc="-10"/>
              <a:t>1996)</a:t>
            </a:r>
            <a:endParaRPr sz="2000"/>
          </a:p>
        </p:txBody>
      </p:sp>
      <p:sp>
        <p:nvSpPr>
          <p:cNvPr id="49" name="object 49" descr=""/>
          <p:cNvSpPr txBox="1"/>
          <p:nvPr/>
        </p:nvSpPr>
        <p:spPr>
          <a:xfrm>
            <a:off x="383540" y="5360619"/>
            <a:ext cx="860679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NNs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trained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after</a:t>
            </a:r>
            <a:r>
              <a:rPr dirty="0" sz="2000" spc="3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2000" spc="3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sequentially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3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NN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updates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3840" indent="-231140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243840" algn="l"/>
                <a:tab pos="1509395" algn="l"/>
                <a:tab pos="1882775" algn="l"/>
                <a:tab pos="3188970" algn="l"/>
                <a:tab pos="3874770" algn="l"/>
                <a:tab pos="5083810" algn="l"/>
                <a:tab pos="6160770" algn="l"/>
                <a:tab pos="7412355" algn="l"/>
                <a:tab pos="7772400" algn="l"/>
              </a:tabLst>
            </a:pPr>
            <a:r>
              <a:rPr dirty="0" sz="2000" spc="-10">
                <a:latin typeface="Arial"/>
                <a:cs typeface="Arial"/>
              </a:rPr>
              <a:t>Existence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of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previously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miss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classified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increases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coming</a:t>
            </a:r>
            <a:endParaRPr sz="200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base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31544" y="1272362"/>
            <a:ext cx="7872095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600" spc="-110">
                <a:latin typeface="Arial"/>
                <a:cs typeface="Arial"/>
              </a:rPr>
              <a:t>Y.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Freund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Schapire,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“Experiments</a:t>
            </a:r>
            <a:r>
              <a:rPr dirty="0" sz="16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with</a:t>
            </a:r>
            <a:r>
              <a:rPr dirty="0" sz="16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6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new</a:t>
            </a:r>
            <a:r>
              <a:rPr dirty="0" sz="16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boosting</a:t>
            </a:r>
            <a:r>
              <a:rPr dirty="0" sz="16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algorithm”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Proc.</a:t>
            </a:r>
            <a:r>
              <a:rPr dirty="0" sz="1600" spc="-25" i="1">
                <a:latin typeface="Arial"/>
                <a:cs typeface="Arial"/>
              </a:rPr>
              <a:t> of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600" i="1">
                <a:latin typeface="Arial"/>
                <a:cs typeface="Arial"/>
              </a:rPr>
              <a:t>the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13th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Int.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Conf.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on</a:t>
            </a:r>
            <a:r>
              <a:rPr dirty="0" sz="1600" spc="-4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Machine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Learning(Morgan</a:t>
            </a:r>
            <a:r>
              <a:rPr dirty="0" sz="1600" spc="-1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Kaufmann,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1996)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pp.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148–156</a:t>
            </a:r>
            <a:endParaRPr sz="1600">
              <a:latin typeface="Arial"/>
              <a:cs typeface="Arial"/>
            </a:endParaRPr>
          </a:p>
          <a:p>
            <a:pPr algn="ctr" marR="838200">
              <a:lnSpc>
                <a:spcPts val="1980"/>
              </a:lnSpc>
              <a:spcBef>
                <a:spcPts val="525"/>
              </a:spcBef>
            </a:pPr>
            <a:r>
              <a:rPr dirty="0" baseline="-16975" sz="2700" spc="-37" i="1">
                <a:latin typeface="Arial"/>
                <a:cs typeface="Arial"/>
              </a:rPr>
              <a:t>T</a:t>
            </a:r>
            <a:r>
              <a:rPr dirty="0" sz="1200" spc="-25" i="1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algn="ctr" marL="1875155">
              <a:lnSpc>
                <a:spcPts val="222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  <a:p>
            <a:pPr algn="ctr" marL="83820">
              <a:lnSpc>
                <a:spcPct val="100000"/>
              </a:lnSpc>
              <a:spcBef>
                <a:spcPts val="430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Bagging</a:t>
            </a:r>
            <a:r>
              <a:rPr dirty="0" sz="3200" spc="-65"/>
              <a:t> </a:t>
            </a:r>
            <a:r>
              <a:rPr dirty="0" sz="3200"/>
              <a:t>and</a:t>
            </a:r>
            <a:r>
              <a:rPr dirty="0" sz="3200" spc="-35"/>
              <a:t> </a:t>
            </a:r>
            <a:r>
              <a:rPr dirty="0" sz="3200" spc="-10"/>
              <a:t>AdaBoost</a:t>
            </a:r>
            <a:endParaRPr sz="3200"/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2827" y="2251443"/>
            <a:ext cx="3972560" cy="2278380"/>
          </a:xfrm>
          <a:custGeom>
            <a:avLst/>
            <a:gdLst/>
            <a:ahLst/>
            <a:cxnLst/>
            <a:rect l="l" t="t" r="r" b="b"/>
            <a:pathLst>
              <a:path w="3972560" h="2278379">
                <a:moveTo>
                  <a:pt x="0" y="2278225"/>
                </a:moveTo>
                <a:lnTo>
                  <a:pt x="3972006" y="2278225"/>
                </a:lnTo>
                <a:lnTo>
                  <a:pt x="3972006" y="0"/>
                </a:lnTo>
                <a:lnTo>
                  <a:pt x="0" y="0"/>
                </a:lnTo>
                <a:lnTo>
                  <a:pt x="0" y="2278225"/>
                </a:lnTo>
                <a:close/>
              </a:path>
            </a:pathLst>
          </a:custGeom>
          <a:ln w="9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05937" y="2212291"/>
            <a:ext cx="3780154" cy="104076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39065" indent="-126364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139065" algn="l"/>
              </a:tabLst>
            </a:pP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25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number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networks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trained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endParaRPr sz="1000">
              <a:latin typeface="Times New Roman"/>
              <a:cs typeface="Times New Roman"/>
            </a:endParaRPr>
          </a:p>
          <a:p>
            <a:pPr marL="12700" marR="5080" indent="63500">
              <a:lnSpc>
                <a:spcPts val="1810"/>
              </a:lnSpc>
              <a:spcBef>
                <a:spcPts val="70"/>
              </a:spcBef>
            </a:pPr>
            <a:r>
              <a:rPr dirty="0" sz="1000">
                <a:latin typeface="Times New Roman"/>
                <a:cs typeface="Times New Roman"/>
              </a:rPr>
              <a:t>Take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set</a:t>
            </a:r>
            <a:r>
              <a:rPr dirty="0" sz="1000" spc="190">
                <a:latin typeface="Times New Roman"/>
                <a:cs typeface="Times New Roman"/>
              </a:rPr>
              <a:t>  </a:t>
            </a:r>
            <a:r>
              <a:rPr dirty="0" sz="1000" i="1">
                <a:latin typeface="Times New Roman"/>
                <a:cs typeface="Times New Roman"/>
              </a:rPr>
              <a:t>T=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20" i="1">
                <a:latin typeface="Times New Roman"/>
                <a:cs typeface="Times New Roman"/>
              </a:rPr>
              <a:t>{(x</a:t>
            </a:r>
            <a:r>
              <a:rPr dirty="0" sz="1000" spc="-5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(1),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d</a:t>
            </a:r>
            <a:r>
              <a:rPr dirty="0" sz="1000" spc="-70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(1)),…,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20" i="1">
                <a:latin typeface="Times New Roman"/>
                <a:cs typeface="Times New Roman"/>
              </a:rPr>
              <a:t>(x</a:t>
            </a:r>
            <a:r>
              <a:rPr dirty="0" sz="1000" spc="-5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(N),</a:t>
            </a:r>
            <a:r>
              <a:rPr dirty="0" sz="1000" spc="15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d(N))}</a:t>
            </a:r>
            <a:r>
              <a:rPr dirty="0" sz="1000" spc="16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class </a:t>
            </a:r>
            <a:r>
              <a:rPr dirty="0" baseline="2777" sz="1500">
                <a:latin typeface="Times New Roman"/>
                <a:cs typeface="Times New Roman"/>
              </a:rPr>
              <a:t>label</a:t>
            </a:r>
            <a:r>
              <a:rPr dirty="0" baseline="2777" sz="1500" spc="359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d</a:t>
            </a:r>
            <a:r>
              <a:rPr dirty="0" sz="1050" spc="-12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n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105">
                <a:latin typeface="Times New Roman"/>
                <a:cs typeface="Times New Roman"/>
              </a:rPr>
              <a:t> </a:t>
            </a:r>
            <a:r>
              <a:rPr dirty="0" sz="1050" spc="60">
                <a:latin typeface="Symbol"/>
                <a:cs typeface="Symbol"/>
              </a:rPr>
              <a:t></a:t>
            </a:r>
            <a:r>
              <a:rPr dirty="0" sz="1050" spc="-55">
                <a:latin typeface="Times New Roman"/>
                <a:cs typeface="Times New Roman"/>
              </a:rPr>
              <a:t> </a:t>
            </a:r>
            <a:r>
              <a:rPr dirty="0" sz="1050" spc="55" i="1">
                <a:latin typeface="Times New Roman"/>
                <a:cs typeface="Times New Roman"/>
              </a:rPr>
              <a:t>K</a:t>
            </a:r>
            <a:r>
              <a:rPr dirty="0" sz="1050" spc="175" i="1">
                <a:latin typeface="Times New Roman"/>
                <a:cs typeface="Times New Roman"/>
              </a:rPr>
              <a:t> </a:t>
            </a:r>
            <a:r>
              <a:rPr dirty="0" sz="1050">
                <a:latin typeface="Symbol"/>
                <a:cs typeface="Symbol"/>
              </a:rPr>
              <a:t></a:t>
            </a:r>
            <a:r>
              <a:rPr dirty="0" sz="1050" spc="-8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{1,2,.....,</a:t>
            </a:r>
            <a:r>
              <a:rPr dirty="0" sz="1050" spc="-130">
                <a:latin typeface="Times New Roman"/>
                <a:cs typeface="Times New Roman"/>
              </a:rPr>
              <a:t> </a:t>
            </a:r>
            <a:r>
              <a:rPr dirty="0" sz="1050" spc="25" i="1">
                <a:latin typeface="Times New Roman"/>
                <a:cs typeface="Times New Roman"/>
              </a:rPr>
              <a:t>k</a:t>
            </a:r>
            <a:r>
              <a:rPr dirty="0" sz="1050" spc="25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000">
              <a:latin typeface="Times New Roman"/>
              <a:cs typeface="Times New Roman"/>
            </a:endParaRPr>
          </a:p>
          <a:p>
            <a:pPr marL="171450" indent="-158750">
              <a:lnSpc>
                <a:spcPct val="100000"/>
              </a:lnSpc>
              <a:buFont typeface="Times New Roman"/>
              <a:buAutoNum type="arabicPeriod" startAt="2"/>
              <a:tabLst>
                <a:tab pos="171450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i=1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to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3198" y="3316202"/>
            <a:ext cx="11366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a.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3198" y="3755097"/>
            <a:ext cx="1212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b.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0761" y="3272910"/>
            <a:ext cx="3001010" cy="67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baseline="5555" sz="1500">
                <a:latin typeface="Times New Roman"/>
                <a:cs typeface="Times New Roman"/>
              </a:rPr>
              <a:t>Make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training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set,</a:t>
            </a:r>
            <a:r>
              <a:rPr dirty="0" baseline="5555" sz="1500" spc="15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6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sampling</a:t>
            </a:r>
            <a:r>
              <a:rPr dirty="0" baseline="5555" sz="1500" spc="3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</a:t>
            </a:r>
            <a:r>
              <a:rPr dirty="0" baseline="5555" sz="1500" spc="-37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patterns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uniformly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37">
                <a:latin typeface="Times New Roman"/>
                <a:cs typeface="Times New Roman"/>
              </a:rPr>
              <a:t>at </a:t>
            </a:r>
            <a:r>
              <a:rPr dirty="0" sz="1000">
                <a:latin typeface="Times New Roman"/>
                <a:cs typeface="Times New Roman"/>
              </a:rPr>
              <a:t>random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replacement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from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50" i="1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baseline="5555" sz="1500">
                <a:latin typeface="Times New Roman"/>
                <a:cs typeface="Times New Roman"/>
              </a:rPr>
              <a:t>Train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network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NN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7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37" i="1">
                <a:latin typeface="Times New Roman"/>
                <a:cs typeface="Times New Roman"/>
              </a:rPr>
              <a:t>T</a:t>
            </a:r>
            <a:r>
              <a:rPr dirty="0" sz="650" spc="-25" i="1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5937" y="3973319"/>
            <a:ext cx="2698115" cy="895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Times New Roman"/>
                <a:cs typeface="Times New Roman"/>
              </a:rPr>
              <a:t>3.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decision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made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multiple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voting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way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00">
              <a:latin typeface="Times New Roman"/>
              <a:cs typeface="Times New Roman"/>
            </a:endParaRPr>
          </a:p>
          <a:p>
            <a:pPr marL="164592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Bagging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191364" y="5577808"/>
            <a:ext cx="70739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AdaBoost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030901" y="1535565"/>
            <a:ext cx="5029200" cy="3974465"/>
          </a:xfrm>
          <a:custGeom>
            <a:avLst/>
            <a:gdLst/>
            <a:ahLst/>
            <a:cxnLst/>
            <a:rect l="l" t="t" r="r" b="b"/>
            <a:pathLst>
              <a:path w="5029200" h="3974465">
                <a:moveTo>
                  <a:pt x="0" y="3973968"/>
                </a:moveTo>
                <a:lnTo>
                  <a:pt x="5028611" y="3973968"/>
                </a:lnTo>
                <a:lnTo>
                  <a:pt x="5028611" y="0"/>
                </a:lnTo>
                <a:lnTo>
                  <a:pt x="0" y="0"/>
                </a:lnTo>
                <a:lnTo>
                  <a:pt x="0" y="3973968"/>
                </a:lnTo>
                <a:close/>
              </a:path>
            </a:pathLst>
          </a:custGeom>
          <a:ln w="9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328544" y="3285415"/>
            <a:ext cx="55753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268605" algn="l"/>
              </a:tabLst>
            </a:pPr>
            <a:r>
              <a:rPr dirty="0" sz="1000" spc="-25">
                <a:latin typeface="Times New Roman"/>
                <a:cs typeface="Times New Roman"/>
              </a:rPr>
              <a:t>c.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baseline="2136" sz="1950" i="1">
                <a:latin typeface="Symbol"/>
                <a:cs typeface="Symbol"/>
              </a:rPr>
              <a:t></a:t>
            </a:r>
            <a:r>
              <a:rPr dirty="0" baseline="-19841" sz="1050" i="1">
                <a:latin typeface="Times New Roman"/>
                <a:cs typeface="Times New Roman"/>
              </a:rPr>
              <a:t>i</a:t>
            </a:r>
            <a:r>
              <a:rPr dirty="0" baseline="-19841" sz="1050" spc="480" i="1">
                <a:latin typeface="Times New Roman"/>
                <a:cs typeface="Times New Roman"/>
              </a:rPr>
              <a:t> </a:t>
            </a:r>
            <a:r>
              <a:rPr dirty="0" baseline="2222" sz="1875" spc="-75">
                <a:latin typeface="Symbol"/>
                <a:cs typeface="Symbol"/>
              </a:rPr>
              <a:t></a:t>
            </a:r>
            <a:endParaRPr baseline="2222" sz="1875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113688" y="1529137"/>
            <a:ext cx="4688840" cy="21139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39065" indent="-126364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139065" algn="l"/>
              </a:tabLst>
            </a:pP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3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number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networks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trained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ensemble.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605"/>
              </a:spcBef>
              <a:tabLst>
                <a:tab pos="1188085" algn="l"/>
                <a:tab pos="1739900" algn="l"/>
              </a:tabLst>
            </a:pPr>
            <a:r>
              <a:rPr dirty="0" sz="1000">
                <a:latin typeface="Times New Roman"/>
                <a:cs typeface="Times New Roman"/>
              </a:rPr>
              <a:t>Take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</a:t>
            </a:r>
            <a:r>
              <a:rPr dirty="0" sz="1000">
                <a:latin typeface="Times New Roman"/>
                <a:cs typeface="Times New Roman"/>
              </a:rPr>
              <a:t>	ing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set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i="1">
                <a:latin typeface="Times New Roman"/>
                <a:cs typeface="Times New Roman"/>
              </a:rPr>
              <a:t>T=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{(x</a:t>
            </a:r>
            <a:r>
              <a:rPr dirty="0" sz="1000" spc="434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(1),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d</a:t>
            </a:r>
            <a:r>
              <a:rPr dirty="0" sz="1000" spc="440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(1)),…,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(x</a:t>
            </a:r>
            <a:r>
              <a:rPr dirty="0" sz="1000" spc="45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(N),</a:t>
            </a:r>
            <a:r>
              <a:rPr dirty="0" sz="1000" spc="210" i="1">
                <a:latin typeface="Times New Roman"/>
                <a:cs typeface="Times New Roman"/>
              </a:rPr>
              <a:t>  </a:t>
            </a:r>
            <a:r>
              <a:rPr dirty="0" sz="1000" i="1">
                <a:latin typeface="Times New Roman"/>
                <a:cs typeface="Times New Roman"/>
              </a:rPr>
              <a:t>d(N))}</a:t>
            </a:r>
            <a:r>
              <a:rPr dirty="0" sz="1000" spc="215" i="1">
                <a:latin typeface="Times New Roman"/>
                <a:cs typeface="Times New Roman"/>
              </a:rPr>
              <a:t> 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label</a:t>
            </a:r>
            <a:endParaRPr sz="10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  <a:spcBef>
                <a:spcPts val="465"/>
              </a:spcBef>
            </a:pPr>
            <a:r>
              <a:rPr dirty="0" sz="1050" i="1">
                <a:latin typeface="Times New Roman"/>
                <a:cs typeface="Times New Roman"/>
              </a:rPr>
              <a:t>d</a:t>
            </a:r>
            <a:r>
              <a:rPr dirty="0" sz="1050" spc="-110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n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90">
                <a:latin typeface="Times New Roman"/>
                <a:cs typeface="Times New Roman"/>
              </a:rPr>
              <a:t> </a:t>
            </a:r>
            <a:r>
              <a:rPr dirty="0" sz="1050" spc="60">
                <a:latin typeface="Symbol"/>
                <a:cs typeface="Symbol"/>
              </a:rPr>
              <a:t>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55" i="1">
                <a:latin typeface="Times New Roman"/>
                <a:cs typeface="Times New Roman"/>
              </a:rPr>
              <a:t>K</a:t>
            </a:r>
            <a:r>
              <a:rPr dirty="0" sz="1050" spc="220" i="1">
                <a:latin typeface="Times New Roman"/>
                <a:cs typeface="Times New Roman"/>
              </a:rPr>
              <a:t> </a:t>
            </a:r>
            <a:r>
              <a:rPr dirty="0" sz="1050">
                <a:latin typeface="Symbol"/>
                <a:cs typeface="Symbol"/>
              </a:rPr>
              <a:t></a:t>
            </a:r>
            <a:r>
              <a:rPr dirty="0" sz="1050" spc="-6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{1,2,.....,</a:t>
            </a:r>
            <a:r>
              <a:rPr dirty="0" sz="1050" spc="-125">
                <a:latin typeface="Times New Roman"/>
                <a:cs typeface="Times New Roman"/>
              </a:rPr>
              <a:t> </a:t>
            </a:r>
            <a:r>
              <a:rPr dirty="0" sz="1050" spc="25" i="1">
                <a:latin typeface="Times New Roman"/>
                <a:cs typeface="Times New Roman"/>
              </a:rPr>
              <a:t>k</a:t>
            </a:r>
            <a:r>
              <a:rPr dirty="0" sz="1050" spc="25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770"/>
              </a:spcBef>
            </a:pPr>
            <a:r>
              <a:rPr dirty="0" baseline="5555" sz="1500" spc="-15">
                <a:latin typeface="Times New Roman"/>
                <a:cs typeface="Times New Roman"/>
              </a:rPr>
              <a:t>Assign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for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each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of</a:t>
            </a:r>
            <a:r>
              <a:rPr dirty="0" baseline="5555" sz="1500" spc="9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baseline="5555" sz="1500">
                <a:latin typeface="Times New Roman"/>
                <a:cs typeface="Times New Roman"/>
              </a:rPr>
              <a:t>,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initially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weights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are</a:t>
            </a:r>
            <a:r>
              <a:rPr dirty="0" baseline="5555" sz="1500" spc="-2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the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same,</a:t>
            </a:r>
            <a:r>
              <a:rPr dirty="0" baseline="5555" sz="1500" spc="-2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i.e.,</a:t>
            </a:r>
            <a:r>
              <a:rPr dirty="0" baseline="5555" sz="1500" spc="142">
                <a:latin typeface="Times New Roman"/>
                <a:cs typeface="Times New Roman"/>
              </a:rPr>
              <a:t> </a:t>
            </a:r>
            <a:r>
              <a:rPr dirty="0" baseline="5555" sz="1500" spc="-15" i="1">
                <a:latin typeface="Times New Roman"/>
                <a:cs typeface="Times New Roman"/>
              </a:rPr>
              <a:t>w</a:t>
            </a:r>
            <a:r>
              <a:rPr dirty="0" sz="650" spc="-10" i="1">
                <a:latin typeface="Times New Roman"/>
                <a:cs typeface="Times New Roman"/>
              </a:rPr>
              <a:t>1</a:t>
            </a:r>
            <a:r>
              <a:rPr dirty="0" baseline="5555" sz="1500" spc="-15" i="1">
                <a:latin typeface="Times New Roman"/>
                <a:cs typeface="Times New Roman"/>
              </a:rPr>
              <a:t>(n)=1/N</a:t>
            </a:r>
            <a:endParaRPr baseline="5555" sz="1500">
              <a:latin typeface="Times New Roman"/>
              <a:cs typeface="Times New Roman"/>
            </a:endParaRPr>
          </a:p>
          <a:p>
            <a:pPr marL="171450" indent="-158750">
              <a:lnSpc>
                <a:spcPct val="100000"/>
              </a:lnSpc>
              <a:spcBef>
                <a:spcPts val="500"/>
              </a:spcBef>
              <a:buFont typeface="Times New Roman"/>
              <a:buAutoNum type="arabicPeriod" startAt="2"/>
              <a:tabLst>
                <a:tab pos="171450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i=1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to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lvl="1" marL="467359" indent="-227329">
              <a:lnSpc>
                <a:spcPts val="1175"/>
              </a:lnSpc>
              <a:spcBef>
                <a:spcPts val="350"/>
              </a:spcBef>
              <a:buAutoNum type="alphaLcPeriod"/>
              <a:tabLst>
                <a:tab pos="467359" algn="l"/>
              </a:tabLst>
            </a:pPr>
            <a:r>
              <a:rPr dirty="0" baseline="5555" sz="1500">
                <a:latin typeface="Times New Roman"/>
                <a:cs typeface="Times New Roman"/>
              </a:rPr>
              <a:t>Make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training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set,</a:t>
            </a:r>
            <a:r>
              <a:rPr dirty="0" baseline="5555" sz="1500" spc="15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6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6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sampling</a:t>
            </a:r>
            <a:r>
              <a:rPr dirty="0" baseline="5555" sz="1500" spc="3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</a:t>
            </a:r>
            <a:r>
              <a:rPr dirty="0" baseline="5555" sz="1500" spc="-44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patterns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at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random</a:t>
            </a:r>
            <a:r>
              <a:rPr dirty="0" baseline="5555" sz="1500" spc="-6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with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replacement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from</a:t>
            </a:r>
            <a:r>
              <a:rPr dirty="0" baseline="5555" sz="1500" spc="89">
                <a:latin typeface="Times New Roman"/>
                <a:cs typeface="Times New Roman"/>
              </a:rPr>
              <a:t> </a:t>
            </a:r>
            <a:r>
              <a:rPr dirty="0" baseline="5555" sz="1500" spc="-75" i="1">
                <a:latin typeface="Times New Roman"/>
                <a:cs typeface="Times New Roman"/>
              </a:rPr>
              <a:t>T</a:t>
            </a:r>
            <a:endParaRPr baseline="5555" sz="1500">
              <a:latin typeface="Times New Roman"/>
              <a:cs typeface="Times New Roman"/>
            </a:endParaRPr>
          </a:p>
          <a:p>
            <a:pPr marL="467359">
              <a:lnSpc>
                <a:spcPts val="1175"/>
              </a:lnSpc>
            </a:pPr>
            <a:r>
              <a:rPr dirty="0" baseline="5555" sz="1500">
                <a:latin typeface="Times New Roman"/>
                <a:cs typeface="Times New Roman"/>
              </a:rPr>
              <a:t>based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on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distribution</a:t>
            </a:r>
            <a:r>
              <a:rPr dirty="0" baseline="5555" sz="1500" spc="22">
                <a:latin typeface="Times New Roman"/>
                <a:cs typeface="Times New Roman"/>
              </a:rPr>
              <a:t> </a:t>
            </a:r>
            <a:r>
              <a:rPr dirty="0" baseline="5555" sz="1500" spc="-30" i="1">
                <a:latin typeface="Times New Roman"/>
                <a:cs typeface="Times New Roman"/>
              </a:rPr>
              <a:t>w</a:t>
            </a:r>
            <a:r>
              <a:rPr dirty="0" sz="650" spc="-20" i="1">
                <a:latin typeface="Times New Roman"/>
                <a:cs typeface="Times New Roman"/>
              </a:rPr>
              <a:t>i</a:t>
            </a:r>
            <a:r>
              <a:rPr dirty="0" baseline="5555" sz="1500" spc="-30" i="1">
                <a:latin typeface="Times New Roman"/>
                <a:cs typeface="Times New Roman"/>
              </a:rPr>
              <a:t>(n)</a:t>
            </a:r>
            <a:endParaRPr baseline="5555" sz="1500">
              <a:latin typeface="Times New Roman"/>
              <a:cs typeface="Times New Roman"/>
            </a:endParaRPr>
          </a:p>
          <a:p>
            <a:pPr lvl="1" marL="467359" indent="-227329">
              <a:lnSpc>
                <a:spcPct val="100000"/>
              </a:lnSpc>
              <a:spcBef>
                <a:spcPts val="260"/>
              </a:spcBef>
              <a:buAutoNum type="alphaLcPeriod" startAt="2"/>
              <a:tabLst>
                <a:tab pos="467359" algn="l"/>
              </a:tabLst>
            </a:pPr>
            <a:r>
              <a:rPr dirty="0" baseline="5555" sz="1500">
                <a:latin typeface="Times New Roman"/>
                <a:cs typeface="Times New Roman"/>
              </a:rPr>
              <a:t>Train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network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NN</a:t>
            </a:r>
            <a:r>
              <a:rPr dirty="0" sz="650" i="1">
                <a:latin typeface="Times New Roman"/>
                <a:cs typeface="Times New Roman"/>
              </a:rPr>
              <a:t>i </a:t>
            </a:r>
            <a:r>
              <a:rPr dirty="0" baseline="5291" sz="1575">
                <a:latin typeface="Times New Roman"/>
                <a:cs typeface="Times New Roman"/>
              </a:rPr>
              <a:t>with</a:t>
            </a:r>
            <a:r>
              <a:rPr dirty="0" baseline="5291" sz="1575" spc="89">
                <a:latin typeface="Times New Roman"/>
                <a:cs typeface="Times New Roman"/>
              </a:rPr>
              <a:t> </a:t>
            </a:r>
            <a:r>
              <a:rPr dirty="0" baseline="5555" sz="1500" spc="-37" i="1">
                <a:latin typeface="Times New Roman"/>
                <a:cs typeface="Times New Roman"/>
              </a:rPr>
              <a:t>T</a:t>
            </a:r>
            <a:r>
              <a:rPr dirty="0" sz="650" spc="-25" i="1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  <a:p>
            <a:pPr algn="ctr" marL="157480">
              <a:lnSpc>
                <a:spcPct val="100000"/>
              </a:lnSpc>
              <a:spcBef>
                <a:spcPts val="80"/>
              </a:spcBef>
              <a:tabLst>
                <a:tab pos="869950" algn="l"/>
              </a:tabLst>
            </a:pPr>
            <a:r>
              <a:rPr dirty="0" baseline="-7507" sz="2775">
                <a:latin typeface="Symbol"/>
                <a:cs typeface="Symbol"/>
              </a:rPr>
              <a:t></a:t>
            </a:r>
            <a:r>
              <a:rPr dirty="0" baseline="2222" sz="1875" i="1">
                <a:latin typeface="Times New Roman"/>
                <a:cs typeface="Times New Roman"/>
              </a:rPr>
              <a:t>w</a:t>
            </a:r>
            <a:r>
              <a:rPr dirty="0" baseline="-19841" sz="1050" i="1">
                <a:latin typeface="Times New Roman"/>
                <a:cs typeface="Times New Roman"/>
              </a:rPr>
              <a:t>i</a:t>
            </a:r>
            <a:r>
              <a:rPr dirty="0" baseline="-19841" sz="1050" spc="37" i="1">
                <a:latin typeface="Times New Roman"/>
                <a:cs typeface="Times New Roman"/>
              </a:rPr>
              <a:t> </a:t>
            </a:r>
            <a:r>
              <a:rPr dirty="0" baseline="2222" sz="1875" spc="-37">
                <a:latin typeface="Times New Roman"/>
                <a:cs typeface="Times New Roman"/>
              </a:rPr>
              <a:t>(</a:t>
            </a:r>
            <a:r>
              <a:rPr dirty="0" baseline="2222" sz="1875" spc="-37" i="1">
                <a:latin typeface="Times New Roman"/>
                <a:cs typeface="Times New Roman"/>
              </a:rPr>
              <a:t>n</a:t>
            </a:r>
            <a:r>
              <a:rPr dirty="0" baseline="2222" sz="1875" spc="-37">
                <a:latin typeface="Times New Roman"/>
                <a:cs typeface="Times New Roman"/>
              </a:rPr>
              <a:t>)</a:t>
            </a:r>
            <a:r>
              <a:rPr dirty="0" baseline="2222" sz="1875">
                <a:latin typeface="Times New Roman"/>
                <a:cs typeface="Times New Roman"/>
              </a:rPr>
              <a:t>	</a:t>
            </a:r>
            <a:r>
              <a:rPr dirty="0" sz="1000" spc="-10">
                <a:latin typeface="Times New Roman"/>
                <a:cs typeface="Times New Roman"/>
              </a:rPr>
              <a:t>(weighted </a:t>
            </a:r>
            <a:r>
              <a:rPr dirty="0" sz="1000">
                <a:latin typeface="Times New Roman"/>
                <a:cs typeface="Times New Roman"/>
              </a:rPr>
              <a:t>error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set)</a:t>
            </a:r>
            <a:endParaRPr sz="1000">
              <a:latin typeface="Times New Roman"/>
              <a:cs typeface="Times New Roman"/>
            </a:endParaRPr>
          </a:p>
          <a:p>
            <a:pPr marL="764540">
              <a:lnSpc>
                <a:spcPct val="100000"/>
              </a:lnSpc>
              <a:spcBef>
                <a:spcPts val="75"/>
              </a:spcBef>
            </a:pP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spc="-25">
                <a:latin typeface="Times New Roman"/>
                <a:cs typeface="Times New Roman"/>
              </a:rPr>
              <a:t> </a:t>
            </a:r>
            <a:r>
              <a:rPr dirty="0" sz="700" i="1">
                <a:latin typeface="Times New Roman"/>
                <a:cs typeface="Times New Roman"/>
              </a:rPr>
              <a:t>x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),</a:t>
            </a:r>
            <a:r>
              <a:rPr dirty="0" sz="700" i="1">
                <a:latin typeface="Times New Roman"/>
                <a:cs typeface="Times New Roman"/>
              </a:rPr>
              <a:t>d</a:t>
            </a:r>
            <a:r>
              <a:rPr dirty="0" sz="700" spc="30" i="1">
                <a:latin typeface="Times New Roman"/>
                <a:cs typeface="Times New Roman"/>
              </a:rPr>
              <a:t> 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))</a:t>
            </a:r>
            <a:r>
              <a:rPr dirty="0" sz="700">
                <a:latin typeface="Symbol"/>
                <a:cs typeface="Symbol"/>
              </a:rPr>
              <a:t></a:t>
            </a:r>
            <a:r>
              <a:rPr dirty="0" sz="700" i="1">
                <a:latin typeface="Times New Roman"/>
                <a:cs typeface="Times New Roman"/>
              </a:rPr>
              <a:t>T</a:t>
            </a:r>
            <a:r>
              <a:rPr dirty="0" sz="700">
                <a:latin typeface="Times New Roman"/>
                <a:cs typeface="Times New Roman"/>
              </a:rPr>
              <a:t>:</a:t>
            </a:r>
            <a:r>
              <a:rPr dirty="0" sz="700" i="1">
                <a:latin typeface="Times New Roman"/>
                <a:cs typeface="Times New Roman"/>
              </a:rPr>
              <a:t>NN</a:t>
            </a:r>
            <a:r>
              <a:rPr dirty="0" baseline="-22222" sz="750" i="1">
                <a:latin typeface="Times New Roman"/>
                <a:cs typeface="Times New Roman"/>
              </a:rPr>
              <a:t>i</a:t>
            </a:r>
            <a:r>
              <a:rPr dirty="0" baseline="-22222" sz="750" spc="172" i="1">
                <a:latin typeface="Times New Roman"/>
                <a:cs typeface="Times New Roman"/>
              </a:rPr>
              <a:t> 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spc="-20">
                <a:latin typeface="Times New Roman"/>
                <a:cs typeface="Times New Roman"/>
              </a:rPr>
              <a:t> </a:t>
            </a:r>
            <a:r>
              <a:rPr dirty="0" sz="700" i="1">
                <a:latin typeface="Times New Roman"/>
                <a:cs typeface="Times New Roman"/>
              </a:rPr>
              <a:t>x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))</a:t>
            </a:r>
            <a:r>
              <a:rPr dirty="0" sz="700">
                <a:latin typeface="Symbol"/>
                <a:cs typeface="Symbol"/>
              </a:rPr>
              <a:t></a:t>
            </a:r>
            <a:r>
              <a:rPr dirty="0" sz="700" i="1">
                <a:latin typeface="Times New Roman"/>
                <a:cs typeface="Times New Roman"/>
              </a:rPr>
              <a:t>d</a:t>
            </a:r>
            <a:r>
              <a:rPr dirty="0" sz="700" spc="30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Times New Roman"/>
                <a:cs typeface="Times New Roman"/>
              </a:rPr>
              <a:t>(</a:t>
            </a:r>
            <a:r>
              <a:rPr dirty="0" sz="700" spc="-25" i="1">
                <a:latin typeface="Times New Roman"/>
                <a:cs typeface="Times New Roman"/>
              </a:rPr>
              <a:t>n</a:t>
            </a:r>
            <a:r>
              <a:rPr dirty="0" sz="700" spc="-25">
                <a:latin typeface="Times New Roman"/>
                <a:cs typeface="Times New Roman"/>
              </a:rPr>
              <a:t>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28544" y="3799592"/>
            <a:ext cx="1745614" cy="5499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76860" indent="-251460">
              <a:lnSpc>
                <a:spcPct val="100000"/>
              </a:lnSpc>
              <a:spcBef>
                <a:spcPts val="114"/>
              </a:spcBef>
              <a:buSzPct val="76923"/>
              <a:buFont typeface="Times New Roman"/>
              <a:buAutoNum type="alphaLcPeriod" startAt="4"/>
              <a:tabLst>
                <a:tab pos="276860" algn="l"/>
              </a:tabLst>
            </a:pPr>
            <a:r>
              <a:rPr dirty="0" baseline="2136" sz="1950" i="1">
                <a:latin typeface="Symbol"/>
                <a:cs typeface="Symbol"/>
              </a:rPr>
              <a:t></a:t>
            </a:r>
            <a:r>
              <a:rPr dirty="0" baseline="-23809" sz="1050" i="1">
                <a:latin typeface="Times New Roman"/>
                <a:cs typeface="Times New Roman"/>
              </a:rPr>
              <a:t>i</a:t>
            </a:r>
            <a:r>
              <a:rPr dirty="0" baseline="-23809" sz="1050" spc="367" i="1">
                <a:latin typeface="Times New Roman"/>
                <a:cs typeface="Times New Roman"/>
              </a:rPr>
              <a:t> </a:t>
            </a:r>
            <a:r>
              <a:rPr dirty="0" baseline="2222" sz="1875" spc="-44">
                <a:latin typeface="Symbol"/>
                <a:cs typeface="Symbol"/>
              </a:rPr>
              <a:t></a:t>
            </a:r>
            <a:r>
              <a:rPr dirty="0" baseline="2222" sz="1875" spc="-89">
                <a:latin typeface="Times New Roman"/>
                <a:cs typeface="Times New Roman"/>
              </a:rPr>
              <a:t> </a:t>
            </a:r>
            <a:r>
              <a:rPr dirty="0" baseline="2222" sz="1875" spc="-67">
                <a:latin typeface="Times New Roman"/>
                <a:cs typeface="Times New Roman"/>
              </a:rPr>
              <a:t>(1</a:t>
            </a:r>
            <a:r>
              <a:rPr dirty="0" baseline="2222" sz="1875" spc="-67">
                <a:latin typeface="Symbol"/>
                <a:cs typeface="Symbol"/>
              </a:rPr>
              <a:t></a:t>
            </a:r>
            <a:r>
              <a:rPr dirty="0" baseline="2222" sz="1875" spc="-292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Symbol"/>
                <a:cs typeface="Symbol"/>
              </a:rPr>
              <a:t></a:t>
            </a:r>
            <a:r>
              <a:rPr dirty="0" baseline="-23809" sz="1050" i="1">
                <a:latin typeface="Times New Roman"/>
                <a:cs typeface="Times New Roman"/>
              </a:rPr>
              <a:t>i</a:t>
            </a:r>
            <a:r>
              <a:rPr dirty="0" baseline="-23809" sz="1050" spc="-60" i="1">
                <a:latin typeface="Times New Roman"/>
                <a:cs typeface="Times New Roman"/>
              </a:rPr>
              <a:t> </a:t>
            </a:r>
            <a:r>
              <a:rPr dirty="0" baseline="2222" sz="1875" spc="-30">
                <a:latin typeface="Times New Roman"/>
                <a:cs typeface="Times New Roman"/>
              </a:rPr>
              <a:t>)</a:t>
            </a:r>
            <a:r>
              <a:rPr dirty="0" baseline="2222" sz="1875" spc="-254">
                <a:latin typeface="Times New Roman"/>
                <a:cs typeface="Times New Roman"/>
              </a:rPr>
              <a:t> </a:t>
            </a:r>
            <a:r>
              <a:rPr dirty="0" baseline="2222" sz="1875" spc="-37">
                <a:latin typeface="Times New Roman"/>
                <a:cs typeface="Times New Roman"/>
              </a:rPr>
              <a:t>/</a:t>
            </a:r>
            <a:r>
              <a:rPr dirty="0" baseline="2222" sz="1875" spc="-284">
                <a:latin typeface="Times New Roman"/>
                <a:cs typeface="Times New Roman"/>
              </a:rPr>
              <a:t> </a:t>
            </a:r>
            <a:r>
              <a:rPr dirty="0" baseline="2136" sz="1950" spc="-52" i="1">
                <a:latin typeface="Symbol"/>
                <a:cs typeface="Symbol"/>
              </a:rPr>
              <a:t></a:t>
            </a:r>
            <a:r>
              <a:rPr dirty="0" baseline="-23809" sz="1050" spc="-52" i="1">
                <a:latin typeface="Times New Roman"/>
                <a:cs typeface="Times New Roman"/>
              </a:rPr>
              <a:t>i</a:t>
            </a:r>
            <a:endParaRPr baseline="-23809" sz="1050">
              <a:latin typeface="Times New Roman"/>
              <a:cs typeface="Times New Roman"/>
            </a:endParaRPr>
          </a:p>
          <a:p>
            <a:pPr marL="252095" indent="-226695">
              <a:lnSpc>
                <a:spcPct val="100000"/>
              </a:lnSpc>
              <a:spcBef>
                <a:spcPts val="1110"/>
              </a:spcBef>
              <a:buFont typeface="Times New Roman"/>
              <a:buAutoNum type="alphaLcPeriod" startAt="4"/>
              <a:tabLst>
                <a:tab pos="252095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each</a:t>
            </a:r>
            <a:r>
              <a:rPr dirty="0" sz="1000" spc="204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i="1">
                <a:latin typeface="Times New Roman"/>
                <a:cs typeface="Times New Roman"/>
              </a:rPr>
              <a:t>x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i="1">
                <a:latin typeface="Times New Roman"/>
                <a:cs typeface="Times New Roman"/>
              </a:rPr>
              <a:t>n</a:t>
            </a:r>
            <a:r>
              <a:rPr dirty="0" sz="1200">
                <a:latin typeface="Times New Roman"/>
                <a:cs typeface="Times New Roman"/>
              </a:rPr>
              <a:t>),</a:t>
            </a:r>
            <a:r>
              <a:rPr dirty="0" sz="1200" spc="-155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</a:t>
            </a:r>
            <a:r>
              <a:rPr dirty="0" sz="1200" spc="-17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</a:t>
            </a:r>
            <a:r>
              <a:rPr dirty="0" sz="1200" spc="-10" i="1">
                <a:latin typeface="Times New Roman"/>
                <a:cs typeface="Times New Roman"/>
              </a:rPr>
              <a:t>n</a:t>
            </a:r>
            <a:r>
              <a:rPr dirty="0" sz="1200" spc="-10">
                <a:latin typeface="Times New Roman"/>
                <a:cs typeface="Times New Roman"/>
              </a:rPr>
              <a:t>))</a:t>
            </a:r>
            <a:r>
              <a:rPr dirty="0" sz="1200" spc="-145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</a:t>
            </a:r>
            <a:r>
              <a:rPr dirty="0" sz="1200" i="1">
                <a:latin typeface="Times New Roman"/>
                <a:cs typeface="Times New Roman"/>
              </a:rPr>
              <a:t>T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,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413670" y="4537923"/>
            <a:ext cx="38735" cy="1377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700" spc="-50" i="1">
                <a:latin typeface="Times New Roman"/>
                <a:cs typeface="Times New Roman"/>
              </a:rPr>
              <a:t>i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80340" y="4431220"/>
            <a:ext cx="67437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Times New Roman"/>
                <a:cs typeface="Times New Roman"/>
              </a:rPr>
              <a:t>(</a:t>
            </a:r>
            <a:r>
              <a:rPr dirty="0" sz="1250" i="1">
                <a:latin typeface="Times New Roman"/>
                <a:cs typeface="Times New Roman"/>
              </a:rPr>
              <a:t>n</a:t>
            </a:r>
            <a:r>
              <a:rPr dirty="0" sz="1250">
                <a:latin typeface="Times New Roman"/>
                <a:cs typeface="Times New Roman"/>
              </a:rPr>
              <a:t>)</a:t>
            </a:r>
            <a:r>
              <a:rPr dirty="0" sz="1250" spc="-60">
                <a:latin typeface="Times New Roman"/>
                <a:cs typeface="Times New Roman"/>
              </a:rPr>
              <a:t> </a:t>
            </a:r>
            <a:r>
              <a:rPr dirty="0" sz="1250">
                <a:latin typeface="Symbol"/>
                <a:cs typeface="Symbol"/>
              </a:rPr>
              <a:t></a:t>
            </a:r>
            <a:r>
              <a:rPr dirty="0" sz="1250" spc="-40">
                <a:latin typeface="Times New Roman"/>
                <a:cs typeface="Times New Roman"/>
              </a:rPr>
              <a:t> </a:t>
            </a:r>
            <a:r>
              <a:rPr dirty="0" sz="1250" spc="-10" i="1">
                <a:latin typeface="Times New Roman"/>
                <a:cs typeface="Times New Roman"/>
              </a:rPr>
              <a:t>w</a:t>
            </a:r>
            <a:r>
              <a:rPr dirty="0" sz="1250" spc="-80" i="1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(</a:t>
            </a:r>
            <a:r>
              <a:rPr dirty="0" sz="1250" spc="-25" i="1">
                <a:latin typeface="Times New Roman"/>
                <a:cs typeface="Times New Roman"/>
              </a:rPr>
              <a:t>n</a:t>
            </a:r>
            <a:r>
              <a:rPr dirty="0" sz="1250" spc="-2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00988" y="4426299"/>
            <a:ext cx="3923665" cy="8782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0059">
              <a:lnSpc>
                <a:spcPts val="1225"/>
              </a:lnSpc>
              <a:spcBef>
                <a:spcPts val="125"/>
              </a:spcBef>
            </a:pPr>
            <a:r>
              <a:rPr dirty="0" sz="1100">
                <a:latin typeface="Century"/>
                <a:cs typeface="Century"/>
              </a:rPr>
              <a:t>if</a:t>
            </a:r>
            <a:r>
              <a:rPr dirty="0" sz="1100" spc="170">
                <a:latin typeface="Century"/>
                <a:cs typeface="Century"/>
              </a:rPr>
              <a:t> </a:t>
            </a:r>
            <a:r>
              <a:rPr dirty="0" sz="1150" spc="60" i="1">
                <a:latin typeface="Times New Roman"/>
                <a:cs typeface="Times New Roman"/>
              </a:rPr>
              <a:t>NN</a:t>
            </a:r>
            <a:r>
              <a:rPr dirty="0" baseline="47008" sz="975" spc="89" i="1">
                <a:latin typeface="Times New Roman"/>
                <a:cs typeface="Times New Roman"/>
              </a:rPr>
              <a:t>i</a:t>
            </a:r>
            <a:r>
              <a:rPr dirty="0" baseline="47008" sz="975" spc="-37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x</a:t>
            </a:r>
            <a:r>
              <a:rPr dirty="0" sz="1150" spc="195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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145" i="1">
                <a:latin typeface="Times New Roman"/>
                <a:cs typeface="Times New Roman"/>
              </a:rPr>
              <a:t>  </a:t>
            </a:r>
            <a:r>
              <a:rPr dirty="0" sz="1100">
                <a:latin typeface="Century"/>
                <a:cs typeface="Century"/>
              </a:rPr>
              <a:t>then</a:t>
            </a:r>
            <a:r>
              <a:rPr dirty="0" sz="1100" spc="140">
                <a:latin typeface="Century"/>
                <a:cs typeface="Century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w</a:t>
            </a:r>
            <a:r>
              <a:rPr dirty="0" baseline="2222" sz="1875" spc="225" i="1">
                <a:latin typeface="Times New Roman"/>
                <a:cs typeface="Times New Roman"/>
              </a:rPr>
              <a:t>  </a:t>
            </a:r>
            <a:r>
              <a:rPr dirty="0" baseline="2222" sz="1875" spc="-15">
                <a:latin typeface="Times New Roman"/>
                <a:cs typeface="Times New Roman"/>
              </a:rPr>
              <a:t>(</a:t>
            </a:r>
            <a:r>
              <a:rPr dirty="0" baseline="2222" sz="1875" spc="-15" i="1">
                <a:latin typeface="Times New Roman"/>
                <a:cs typeface="Times New Roman"/>
              </a:rPr>
              <a:t>n</a:t>
            </a:r>
            <a:r>
              <a:rPr dirty="0" baseline="2222" sz="1875" spc="-15">
                <a:latin typeface="Times New Roman"/>
                <a:cs typeface="Times New Roman"/>
              </a:rPr>
              <a:t>)</a:t>
            </a:r>
            <a:r>
              <a:rPr dirty="0" baseline="2222" sz="1875" spc="-9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Symbol"/>
                <a:cs typeface="Symbol"/>
              </a:rPr>
              <a:t></a:t>
            </a:r>
            <a:r>
              <a:rPr dirty="0" baseline="2222" sz="1875" spc="-67">
                <a:latin typeface="Times New Roman"/>
                <a:cs typeface="Times New Roman"/>
              </a:rPr>
              <a:t> </a:t>
            </a:r>
            <a:r>
              <a:rPr dirty="0" baseline="2222" sz="1875" spc="-37" i="1">
                <a:latin typeface="Times New Roman"/>
                <a:cs typeface="Times New Roman"/>
              </a:rPr>
              <a:t>w</a:t>
            </a:r>
            <a:r>
              <a:rPr dirty="0" baseline="2222" sz="1875" spc="-127" i="1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(</a:t>
            </a:r>
            <a:r>
              <a:rPr dirty="0" baseline="2222" sz="1875" i="1">
                <a:latin typeface="Times New Roman"/>
                <a:cs typeface="Times New Roman"/>
              </a:rPr>
              <a:t>n</a:t>
            </a:r>
            <a:r>
              <a:rPr dirty="0" baseline="2222" sz="1875">
                <a:latin typeface="Times New Roman"/>
                <a:cs typeface="Times New Roman"/>
              </a:rPr>
              <a:t>).</a:t>
            </a:r>
            <a:r>
              <a:rPr dirty="0" baseline="2136" sz="1950" i="1">
                <a:latin typeface="Symbol"/>
                <a:cs typeface="Symbol"/>
              </a:rPr>
              <a:t></a:t>
            </a:r>
            <a:r>
              <a:rPr dirty="0" baseline="2136" sz="1950" spc="585">
                <a:latin typeface="Times New Roman"/>
                <a:cs typeface="Times New Roman"/>
              </a:rPr>
              <a:t> </a:t>
            </a:r>
            <a:r>
              <a:rPr dirty="0" sz="1050">
                <a:latin typeface="Century"/>
                <a:cs typeface="Century"/>
              </a:rPr>
              <a:t>,</a:t>
            </a:r>
            <a:r>
              <a:rPr dirty="0" sz="1050" spc="-25">
                <a:latin typeface="Century"/>
                <a:cs typeface="Century"/>
              </a:rPr>
              <a:t> </a:t>
            </a:r>
            <a:r>
              <a:rPr dirty="0" sz="1100" spc="-20">
                <a:latin typeface="Century"/>
                <a:cs typeface="Century"/>
              </a:rPr>
              <a:t>otherwise</a:t>
            </a:r>
            <a:r>
              <a:rPr dirty="0" sz="1100" spc="145">
                <a:latin typeface="Century"/>
                <a:cs typeface="Century"/>
              </a:rPr>
              <a:t> </a:t>
            </a:r>
            <a:r>
              <a:rPr dirty="0" baseline="2222" sz="1875" spc="-75" i="1">
                <a:latin typeface="Times New Roman"/>
                <a:cs typeface="Times New Roman"/>
              </a:rPr>
              <a:t>w</a:t>
            </a:r>
            <a:endParaRPr baseline="2222" sz="1875">
              <a:latin typeface="Times New Roman"/>
              <a:cs typeface="Times New Roman"/>
            </a:endParaRPr>
          </a:p>
          <a:p>
            <a:pPr marL="1027430">
              <a:lnSpc>
                <a:spcPts val="505"/>
              </a:lnSpc>
              <a:tabLst>
                <a:tab pos="1375410" algn="l"/>
                <a:tab pos="1915795" algn="l"/>
                <a:tab pos="2480310" algn="l"/>
                <a:tab pos="2825115" algn="l"/>
                <a:tab pos="3742690" algn="l"/>
              </a:tabLst>
            </a:pPr>
            <a:r>
              <a:rPr dirty="0" sz="650" spc="-50" i="1">
                <a:latin typeface="Times New Roman"/>
                <a:cs typeface="Times New Roman"/>
              </a:rPr>
              <a:t>n</a:t>
            </a:r>
            <a:r>
              <a:rPr dirty="0" sz="650" i="1">
                <a:latin typeface="Times New Roman"/>
                <a:cs typeface="Times New Roman"/>
              </a:rPr>
              <a:t>	</a:t>
            </a:r>
            <a:r>
              <a:rPr dirty="0" sz="650" spc="-50" i="1">
                <a:latin typeface="Times New Roman"/>
                <a:cs typeface="Times New Roman"/>
              </a:rPr>
              <a:t>n</a:t>
            </a:r>
            <a:r>
              <a:rPr dirty="0" sz="650" i="1">
                <a:latin typeface="Times New Roman"/>
                <a:cs typeface="Times New Roman"/>
              </a:rPr>
              <a:t>	</a:t>
            </a:r>
            <a:r>
              <a:rPr dirty="0" sz="700" i="1">
                <a:latin typeface="Times New Roman"/>
                <a:cs typeface="Times New Roman"/>
              </a:rPr>
              <a:t>i</a:t>
            </a:r>
            <a:r>
              <a:rPr dirty="0" sz="700" spc="-105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Symbol"/>
                <a:cs typeface="Symbol"/>
              </a:rPr>
              <a:t></a:t>
            </a:r>
            <a:r>
              <a:rPr dirty="0" sz="700" spc="-25">
                <a:latin typeface="Times New Roman"/>
                <a:cs typeface="Times New Roman"/>
              </a:rPr>
              <a:t>1</a:t>
            </a:r>
            <a:r>
              <a:rPr dirty="0" sz="700">
                <a:latin typeface="Times New Roman"/>
                <a:cs typeface="Times New Roman"/>
              </a:rPr>
              <a:t>	</a:t>
            </a:r>
            <a:r>
              <a:rPr dirty="0" sz="700" spc="-50" i="1">
                <a:latin typeface="Times New Roman"/>
                <a:cs typeface="Times New Roman"/>
              </a:rPr>
              <a:t>i</a:t>
            </a:r>
            <a:r>
              <a:rPr dirty="0" sz="700" i="1">
                <a:latin typeface="Times New Roman"/>
                <a:cs typeface="Times New Roman"/>
              </a:rPr>
              <a:t>	</a:t>
            </a:r>
            <a:r>
              <a:rPr dirty="0" sz="700" spc="-50" i="1">
                <a:latin typeface="Times New Roman"/>
                <a:cs typeface="Times New Roman"/>
              </a:rPr>
              <a:t>i</a:t>
            </a:r>
            <a:r>
              <a:rPr dirty="0" sz="700" i="1">
                <a:latin typeface="Times New Roman"/>
                <a:cs typeface="Times New Roman"/>
              </a:rPr>
              <a:t>	i</a:t>
            </a:r>
            <a:r>
              <a:rPr dirty="0" sz="700" spc="-114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Symbol"/>
                <a:cs typeface="Symbol"/>
              </a:rPr>
              <a:t></a:t>
            </a:r>
            <a:r>
              <a:rPr dirty="0" sz="700" spc="-25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Times New Roman"/>
              <a:cs typeface="Times New Roman"/>
            </a:endParaRPr>
          </a:p>
          <a:p>
            <a:pPr marL="252729">
              <a:lnSpc>
                <a:spcPts val="1175"/>
              </a:lnSpc>
              <a:tabLst>
                <a:tab pos="480059" algn="l"/>
              </a:tabLst>
            </a:pPr>
            <a:r>
              <a:rPr dirty="0" sz="1000" spc="-25">
                <a:latin typeface="Times New Roman"/>
                <a:cs typeface="Times New Roman"/>
              </a:rPr>
              <a:t>f.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10">
                <a:latin typeface="Times New Roman"/>
                <a:cs typeface="Times New Roman"/>
              </a:rPr>
              <a:t>Normalize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weights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60" i="1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57150">
              <a:lnSpc>
                <a:spcPts val="1175"/>
              </a:lnSpc>
            </a:pPr>
            <a:r>
              <a:rPr dirty="0" sz="1000" spc="-5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30"/>
              </a:spcBef>
            </a:pPr>
            <a:r>
              <a:rPr dirty="0" sz="1000">
                <a:latin typeface="Times New Roman"/>
                <a:cs typeface="Times New Roman"/>
              </a:rPr>
              <a:t>3.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decision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made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weighted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voting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way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239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1302" y="5424627"/>
            <a:ext cx="8495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4069" y="1469263"/>
            <a:ext cx="6818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165604"/>
            <a:ext cx="5914644" cy="26471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3369" y="4869941"/>
            <a:ext cx="2637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piece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8802" y="4804917"/>
            <a:ext cx="28028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Various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face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6032" y="2410079"/>
            <a:ext cx="2514981" cy="25416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90600" y="3677411"/>
            <a:ext cx="506095" cy="325120"/>
            <a:chOff x="990600" y="3677411"/>
            <a:chExt cx="506095" cy="325120"/>
          </a:xfrm>
        </p:grpSpPr>
        <p:sp>
          <p:nvSpPr>
            <p:cNvPr id="4" name="object 4" descr=""/>
            <p:cNvSpPr/>
            <p:nvPr/>
          </p:nvSpPr>
          <p:spPr>
            <a:xfrm>
              <a:off x="1000505" y="3687317"/>
              <a:ext cx="486409" cy="304800"/>
            </a:xfrm>
            <a:custGeom>
              <a:avLst/>
              <a:gdLst/>
              <a:ahLst/>
              <a:cxnLst/>
              <a:rect l="l" t="t" r="r" b="b"/>
              <a:pathLst>
                <a:path w="486409" h="304800">
                  <a:moveTo>
                    <a:pt x="255244" y="0"/>
                  </a:moveTo>
                  <a:lnTo>
                    <a:pt x="255244" y="76199"/>
                  </a:lnTo>
                  <a:lnTo>
                    <a:pt x="0" y="76199"/>
                  </a:lnTo>
                  <a:lnTo>
                    <a:pt x="0" y="228599"/>
                  </a:lnTo>
                  <a:lnTo>
                    <a:pt x="255244" y="228599"/>
                  </a:lnTo>
                  <a:lnTo>
                    <a:pt x="255244" y="304799"/>
                  </a:lnTo>
                  <a:lnTo>
                    <a:pt x="486156" y="152399"/>
                  </a:lnTo>
                  <a:lnTo>
                    <a:pt x="255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00505" y="3687317"/>
              <a:ext cx="486409" cy="304800"/>
            </a:xfrm>
            <a:custGeom>
              <a:avLst/>
              <a:gdLst/>
              <a:ahLst/>
              <a:cxnLst/>
              <a:rect l="l" t="t" r="r" b="b"/>
              <a:pathLst>
                <a:path w="486409" h="304800">
                  <a:moveTo>
                    <a:pt x="0" y="76199"/>
                  </a:moveTo>
                  <a:lnTo>
                    <a:pt x="255244" y="76199"/>
                  </a:lnTo>
                  <a:lnTo>
                    <a:pt x="255244" y="0"/>
                  </a:lnTo>
                  <a:lnTo>
                    <a:pt x="486156" y="152399"/>
                  </a:lnTo>
                  <a:lnTo>
                    <a:pt x="255244" y="304799"/>
                  </a:lnTo>
                  <a:lnTo>
                    <a:pt x="255244" y="228599"/>
                  </a:lnTo>
                  <a:lnTo>
                    <a:pt x="0" y="228599"/>
                  </a:lnTo>
                  <a:lnTo>
                    <a:pt x="0" y="7619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186934" y="3633978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791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37781" y="3249929"/>
            <a:ext cx="452755" cy="615950"/>
          </a:xfrm>
          <a:custGeom>
            <a:avLst/>
            <a:gdLst/>
            <a:ahLst/>
            <a:cxnLst/>
            <a:rect l="l" t="t" r="r" b="b"/>
            <a:pathLst>
              <a:path w="452754" h="615950">
                <a:moveTo>
                  <a:pt x="0" y="307848"/>
                </a:moveTo>
                <a:lnTo>
                  <a:pt x="3646" y="252503"/>
                </a:lnTo>
                <a:lnTo>
                  <a:pt x="14161" y="200416"/>
                </a:lnTo>
                <a:lnTo>
                  <a:pt x="30903" y="152456"/>
                </a:lnTo>
                <a:lnTo>
                  <a:pt x="53233" y="109491"/>
                </a:lnTo>
                <a:lnTo>
                  <a:pt x="80511" y="72391"/>
                </a:lnTo>
                <a:lnTo>
                  <a:pt x="112098" y="42022"/>
                </a:lnTo>
                <a:lnTo>
                  <a:pt x="147354" y="19255"/>
                </a:lnTo>
                <a:lnTo>
                  <a:pt x="185639" y="4958"/>
                </a:lnTo>
                <a:lnTo>
                  <a:pt x="226314" y="0"/>
                </a:lnTo>
                <a:lnTo>
                  <a:pt x="266988" y="4958"/>
                </a:lnTo>
                <a:lnTo>
                  <a:pt x="305273" y="19255"/>
                </a:lnTo>
                <a:lnTo>
                  <a:pt x="340529" y="42022"/>
                </a:lnTo>
                <a:lnTo>
                  <a:pt x="372116" y="72391"/>
                </a:lnTo>
                <a:lnTo>
                  <a:pt x="399394" y="109491"/>
                </a:lnTo>
                <a:lnTo>
                  <a:pt x="421724" y="152456"/>
                </a:lnTo>
                <a:lnTo>
                  <a:pt x="438466" y="200416"/>
                </a:lnTo>
                <a:lnTo>
                  <a:pt x="448981" y="252503"/>
                </a:lnTo>
                <a:lnTo>
                  <a:pt x="452627" y="307848"/>
                </a:lnTo>
                <a:lnTo>
                  <a:pt x="448981" y="363192"/>
                </a:lnTo>
                <a:lnTo>
                  <a:pt x="438466" y="415279"/>
                </a:lnTo>
                <a:lnTo>
                  <a:pt x="421724" y="463239"/>
                </a:lnTo>
                <a:lnTo>
                  <a:pt x="399394" y="506204"/>
                </a:lnTo>
                <a:lnTo>
                  <a:pt x="372116" y="543304"/>
                </a:lnTo>
                <a:lnTo>
                  <a:pt x="340529" y="573673"/>
                </a:lnTo>
                <a:lnTo>
                  <a:pt x="305273" y="596440"/>
                </a:lnTo>
                <a:lnTo>
                  <a:pt x="266988" y="610737"/>
                </a:lnTo>
                <a:lnTo>
                  <a:pt x="226314" y="615696"/>
                </a:lnTo>
                <a:lnTo>
                  <a:pt x="185639" y="610737"/>
                </a:lnTo>
                <a:lnTo>
                  <a:pt x="147354" y="596440"/>
                </a:lnTo>
                <a:lnTo>
                  <a:pt x="112098" y="573673"/>
                </a:lnTo>
                <a:lnTo>
                  <a:pt x="80511" y="543304"/>
                </a:lnTo>
                <a:lnTo>
                  <a:pt x="53233" y="506204"/>
                </a:lnTo>
                <a:lnTo>
                  <a:pt x="30903" y="463239"/>
                </a:lnTo>
                <a:lnTo>
                  <a:pt x="14161" y="415279"/>
                </a:lnTo>
                <a:lnTo>
                  <a:pt x="3646" y="363192"/>
                </a:lnTo>
                <a:lnTo>
                  <a:pt x="0" y="3078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760591" y="3320288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222235" y="3459479"/>
            <a:ext cx="295910" cy="208915"/>
            <a:chOff x="7222235" y="3459479"/>
            <a:chExt cx="295910" cy="208915"/>
          </a:xfrm>
        </p:grpSpPr>
        <p:sp>
          <p:nvSpPr>
            <p:cNvPr id="10" name="object 10" descr=""/>
            <p:cNvSpPr/>
            <p:nvPr/>
          </p:nvSpPr>
          <p:spPr>
            <a:xfrm>
              <a:off x="7232141" y="3469385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2" y="0"/>
                  </a:moveTo>
                  <a:lnTo>
                    <a:pt x="206882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2" y="141731"/>
                  </a:lnTo>
                  <a:lnTo>
                    <a:pt x="206882" y="188975"/>
                  </a:lnTo>
                  <a:lnTo>
                    <a:pt x="275843" y="94487"/>
                  </a:lnTo>
                  <a:lnTo>
                    <a:pt x="2068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32141" y="3469385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2" y="47243"/>
                  </a:lnTo>
                  <a:lnTo>
                    <a:pt x="206882" y="0"/>
                  </a:lnTo>
                  <a:lnTo>
                    <a:pt x="275843" y="94487"/>
                  </a:lnTo>
                  <a:lnTo>
                    <a:pt x="206882" y="188975"/>
                  </a:lnTo>
                  <a:lnTo>
                    <a:pt x="206882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516380" y="2641092"/>
            <a:ext cx="853440" cy="2354580"/>
            <a:chOff x="1516380" y="2641092"/>
            <a:chExt cx="853440" cy="2354580"/>
          </a:xfrm>
        </p:grpSpPr>
        <p:sp>
          <p:nvSpPr>
            <p:cNvPr id="13" name="object 13" descr=""/>
            <p:cNvSpPr/>
            <p:nvPr/>
          </p:nvSpPr>
          <p:spPr>
            <a:xfrm>
              <a:off x="1524000" y="2648712"/>
              <a:ext cx="838200" cy="2339340"/>
            </a:xfrm>
            <a:custGeom>
              <a:avLst/>
              <a:gdLst/>
              <a:ahLst/>
              <a:cxnLst/>
              <a:rect l="l" t="t" r="r" b="b"/>
              <a:pathLst>
                <a:path w="838200" h="2339340">
                  <a:moveTo>
                    <a:pt x="670560" y="0"/>
                  </a:moveTo>
                  <a:lnTo>
                    <a:pt x="167639" y="0"/>
                  </a:lnTo>
                  <a:lnTo>
                    <a:pt x="0" y="1169670"/>
                  </a:lnTo>
                  <a:lnTo>
                    <a:pt x="167639" y="2339340"/>
                  </a:lnTo>
                  <a:lnTo>
                    <a:pt x="670560" y="2339340"/>
                  </a:lnTo>
                  <a:lnTo>
                    <a:pt x="838200" y="1169670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24000" y="2648712"/>
              <a:ext cx="838200" cy="2339340"/>
            </a:xfrm>
            <a:custGeom>
              <a:avLst/>
              <a:gdLst/>
              <a:ahLst/>
              <a:cxnLst/>
              <a:rect l="l" t="t" r="r" b="b"/>
              <a:pathLst>
                <a:path w="838200" h="2339340">
                  <a:moveTo>
                    <a:pt x="0" y="1169670"/>
                  </a:moveTo>
                  <a:lnTo>
                    <a:pt x="167639" y="0"/>
                  </a:lnTo>
                  <a:lnTo>
                    <a:pt x="670560" y="0"/>
                  </a:lnTo>
                  <a:lnTo>
                    <a:pt x="838200" y="1169670"/>
                  </a:lnTo>
                  <a:lnTo>
                    <a:pt x="670560" y="2339340"/>
                  </a:lnTo>
                  <a:lnTo>
                    <a:pt x="167639" y="2339340"/>
                  </a:lnTo>
                  <a:lnTo>
                    <a:pt x="0" y="116967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45482" y="2342133"/>
            <a:ext cx="1882775" cy="1252220"/>
            <a:chOff x="4745482" y="2342133"/>
            <a:chExt cx="1882775" cy="1252220"/>
          </a:xfrm>
        </p:grpSpPr>
        <p:sp>
          <p:nvSpPr>
            <p:cNvPr id="16" name="object 16" descr=""/>
            <p:cNvSpPr/>
            <p:nvPr/>
          </p:nvSpPr>
          <p:spPr>
            <a:xfrm>
              <a:off x="5843651" y="3307080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59" h="287020">
                  <a:moveTo>
                    <a:pt x="710056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1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5" y="251968"/>
                  </a:lnTo>
                  <a:lnTo>
                    <a:pt x="710056" y="210820"/>
                  </a:lnTo>
                  <a:close/>
                </a:path>
                <a:path w="784859" h="287020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59" h="287020">
                  <a:moveTo>
                    <a:pt x="405945" y="126237"/>
                  </a:moveTo>
                  <a:lnTo>
                    <a:pt x="386079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4" y="145669"/>
                  </a:lnTo>
                  <a:lnTo>
                    <a:pt x="416051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678" y="245745"/>
                  </a:lnTo>
                  <a:lnTo>
                    <a:pt x="675385" y="255778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636" y="231775"/>
                  </a:lnTo>
                  <a:lnTo>
                    <a:pt x="578865" y="219964"/>
                  </a:lnTo>
                  <a:lnTo>
                    <a:pt x="520700" y="204724"/>
                  </a:lnTo>
                  <a:lnTo>
                    <a:pt x="483362" y="191389"/>
                  </a:lnTo>
                  <a:lnTo>
                    <a:pt x="443484" y="172339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59" h="287020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59" h="287020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59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59" h="287020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59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59" h="287020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59" h="287020">
                  <a:moveTo>
                    <a:pt x="386079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79" y="126237"/>
                  </a:lnTo>
                  <a:close/>
                </a:path>
                <a:path w="784859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2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79" y="126237"/>
                  </a:lnTo>
                  <a:lnTo>
                    <a:pt x="405945" y="126237"/>
                  </a:lnTo>
                  <a:lnTo>
                    <a:pt x="405764" y="124206"/>
                  </a:lnTo>
                  <a:lnTo>
                    <a:pt x="405714" y="123952"/>
                  </a:lnTo>
                  <a:lnTo>
                    <a:pt x="385318" y="123952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59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2"/>
                  </a:lnTo>
                  <a:lnTo>
                    <a:pt x="384683" y="122555"/>
                  </a:lnTo>
                  <a:close/>
                </a:path>
                <a:path w="784859" h="287020">
                  <a:moveTo>
                    <a:pt x="253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4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7"/>
                  </a:lnTo>
                  <a:lnTo>
                    <a:pt x="214502" y="22606"/>
                  </a:lnTo>
                  <a:lnTo>
                    <a:pt x="146938" y="10414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51832" y="2348483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51832" y="2348483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4" y="0"/>
                  </a:moveTo>
                  <a:lnTo>
                    <a:pt x="921384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695133" y="2722069"/>
            <a:ext cx="555625" cy="2197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Bootstrap</a:t>
            </a:r>
            <a:r>
              <a:rPr dirty="0" sz="1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18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83403" y="2348483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830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337559" y="2119883"/>
            <a:ext cx="478790" cy="708660"/>
            <a:chOff x="3337559" y="2119883"/>
            <a:chExt cx="478790" cy="708660"/>
          </a:xfrm>
        </p:grpSpPr>
        <p:sp>
          <p:nvSpPr>
            <p:cNvPr id="22" name="object 22" descr=""/>
            <p:cNvSpPr/>
            <p:nvPr/>
          </p:nvSpPr>
          <p:spPr>
            <a:xfrm>
              <a:off x="3343655" y="2125979"/>
              <a:ext cx="466725" cy="696595"/>
            </a:xfrm>
            <a:custGeom>
              <a:avLst/>
              <a:gdLst/>
              <a:ahLst/>
              <a:cxnLst/>
              <a:rect l="l" t="t" r="r" b="b"/>
              <a:pathLst>
                <a:path w="466725" h="696594">
                  <a:moveTo>
                    <a:pt x="466344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66344" y="696468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43655" y="2125979"/>
              <a:ext cx="466725" cy="696595"/>
            </a:xfrm>
            <a:custGeom>
              <a:avLst/>
              <a:gdLst/>
              <a:ahLst/>
              <a:cxnLst/>
              <a:rect l="l" t="t" r="r" b="b"/>
              <a:pathLst>
                <a:path w="466725" h="696594">
                  <a:moveTo>
                    <a:pt x="58293" y="0"/>
                  </a:moveTo>
                  <a:lnTo>
                    <a:pt x="58293" y="696468"/>
                  </a:lnTo>
                </a:path>
                <a:path w="466725" h="696594">
                  <a:moveTo>
                    <a:pt x="0" y="86995"/>
                  </a:moveTo>
                  <a:lnTo>
                    <a:pt x="466344" y="86995"/>
                  </a:lnTo>
                </a:path>
                <a:path w="466725" h="696594">
                  <a:moveTo>
                    <a:pt x="0" y="696468"/>
                  </a:moveTo>
                  <a:lnTo>
                    <a:pt x="466344" y="696468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401948" y="2212975"/>
            <a:ext cx="408305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1120">
              <a:lnSpc>
                <a:spcPts val="175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890771" y="2758439"/>
            <a:ext cx="459105" cy="707390"/>
            <a:chOff x="3890771" y="2758439"/>
            <a:chExt cx="459105" cy="707390"/>
          </a:xfrm>
        </p:grpSpPr>
        <p:sp>
          <p:nvSpPr>
            <p:cNvPr id="26" name="object 26" descr=""/>
            <p:cNvSpPr/>
            <p:nvPr/>
          </p:nvSpPr>
          <p:spPr>
            <a:xfrm>
              <a:off x="3896867" y="2764535"/>
              <a:ext cx="447040" cy="695325"/>
            </a:xfrm>
            <a:custGeom>
              <a:avLst/>
              <a:gdLst/>
              <a:ahLst/>
              <a:cxnLst/>
              <a:rect l="l" t="t" r="r" b="b"/>
              <a:pathLst>
                <a:path w="447039" h="695325">
                  <a:moveTo>
                    <a:pt x="44653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46532" y="694944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96867" y="2764535"/>
              <a:ext cx="447040" cy="695325"/>
            </a:xfrm>
            <a:custGeom>
              <a:avLst/>
              <a:gdLst/>
              <a:ahLst/>
              <a:cxnLst/>
              <a:rect l="l" t="t" r="r" b="b"/>
              <a:pathLst>
                <a:path w="447039" h="695325">
                  <a:moveTo>
                    <a:pt x="55753" y="0"/>
                  </a:moveTo>
                  <a:lnTo>
                    <a:pt x="55753" y="694944"/>
                  </a:lnTo>
                </a:path>
                <a:path w="447039" h="695325">
                  <a:moveTo>
                    <a:pt x="0" y="694944"/>
                  </a:moveTo>
                  <a:lnTo>
                    <a:pt x="446532" y="694944"/>
                  </a:lnTo>
                  <a:lnTo>
                    <a:pt x="446532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952621" y="2851404"/>
            <a:ext cx="391160" cy="60833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0485">
              <a:lnSpc>
                <a:spcPts val="174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500628" y="4373879"/>
            <a:ext cx="467995" cy="708660"/>
            <a:chOff x="3500628" y="4373879"/>
            <a:chExt cx="467995" cy="708660"/>
          </a:xfrm>
        </p:grpSpPr>
        <p:sp>
          <p:nvSpPr>
            <p:cNvPr id="30" name="object 30" descr=""/>
            <p:cNvSpPr/>
            <p:nvPr/>
          </p:nvSpPr>
          <p:spPr>
            <a:xfrm>
              <a:off x="3506724" y="4379975"/>
              <a:ext cx="455930" cy="696595"/>
            </a:xfrm>
            <a:custGeom>
              <a:avLst/>
              <a:gdLst/>
              <a:ahLst/>
              <a:cxnLst/>
              <a:rect l="l" t="t" r="r" b="b"/>
              <a:pathLst>
                <a:path w="455929" h="696595">
                  <a:moveTo>
                    <a:pt x="455675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55675" y="696468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06724" y="4379975"/>
              <a:ext cx="455930" cy="696595"/>
            </a:xfrm>
            <a:custGeom>
              <a:avLst/>
              <a:gdLst/>
              <a:ahLst/>
              <a:cxnLst/>
              <a:rect l="l" t="t" r="r" b="b"/>
              <a:pathLst>
                <a:path w="455929" h="696595">
                  <a:moveTo>
                    <a:pt x="56896" y="0"/>
                  </a:moveTo>
                  <a:lnTo>
                    <a:pt x="56896" y="696468"/>
                  </a:lnTo>
                </a:path>
                <a:path w="455929" h="696595">
                  <a:moveTo>
                    <a:pt x="0" y="696468"/>
                  </a:moveTo>
                  <a:lnTo>
                    <a:pt x="455675" y="696468"/>
                  </a:lnTo>
                  <a:lnTo>
                    <a:pt x="455675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3563620" y="4466971"/>
            <a:ext cx="39878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769865" y="3184905"/>
            <a:ext cx="1066165" cy="320675"/>
            <a:chOff x="4769865" y="3184905"/>
            <a:chExt cx="1066165" cy="320675"/>
          </a:xfrm>
        </p:grpSpPr>
        <p:sp>
          <p:nvSpPr>
            <p:cNvPr id="34" name="object 34" descr=""/>
            <p:cNvSpPr/>
            <p:nvPr/>
          </p:nvSpPr>
          <p:spPr>
            <a:xfrm>
              <a:off x="4776215" y="3191255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76215" y="3191255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907788" y="3191255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830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804917" y="4765294"/>
            <a:ext cx="1064260" cy="320675"/>
            <a:chOff x="4804917" y="4765294"/>
            <a:chExt cx="1064260" cy="320675"/>
          </a:xfrm>
        </p:grpSpPr>
        <p:sp>
          <p:nvSpPr>
            <p:cNvPr id="38" name="object 38" descr=""/>
            <p:cNvSpPr/>
            <p:nvPr/>
          </p:nvSpPr>
          <p:spPr>
            <a:xfrm>
              <a:off x="4811267" y="477164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051560" y="307847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11267" y="477164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5" y="0"/>
                  </a:moveTo>
                  <a:lnTo>
                    <a:pt x="920115" y="307847"/>
                  </a:lnTo>
                </a:path>
                <a:path w="1051560" h="307975">
                  <a:moveTo>
                    <a:pt x="0" y="307847"/>
                  </a:moveTo>
                  <a:lnTo>
                    <a:pt x="1051560" y="307847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4942713" y="477164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33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647178" y="3249549"/>
            <a:ext cx="12268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5808980" y="2492501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5" h="2402840">
                <a:moveTo>
                  <a:pt x="872998" y="1280795"/>
                </a:moveTo>
                <a:lnTo>
                  <a:pt x="800214" y="1236472"/>
                </a:lnTo>
                <a:lnTo>
                  <a:pt x="797864" y="1264577"/>
                </a:lnTo>
                <a:lnTo>
                  <a:pt x="797433" y="1264539"/>
                </a:lnTo>
                <a:lnTo>
                  <a:pt x="795769" y="1264539"/>
                </a:lnTo>
                <a:lnTo>
                  <a:pt x="781939" y="1266825"/>
                </a:lnTo>
                <a:lnTo>
                  <a:pt x="744220" y="1283208"/>
                </a:lnTo>
                <a:lnTo>
                  <a:pt x="716915" y="1310513"/>
                </a:lnTo>
                <a:lnTo>
                  <a:pt x="693674" y="1352931"/>
                </a:lnTo>
                <a:lnTo>
                  <a:pt x="678942" y="1401699"/>
                </a:lnTo>
                <a:lnTo>
                  <a:pt x="671957" y="1452499"/>
                </a:lnTo>
                <a:lnTo>
                  <a:pt x="668985" y="1493012"/>
                </a:lnTo>
                <a:lnTo>
                  <a:pt x="666978" y="1536065"/>
                </a:lnTo>
                <a:lnTo>
                  <a:pt x="665734" y="1581404"/>
                </a:lnTo>
                <a:lnTo>
                  <a:pt x="663689" y="1702943"/>
                </a:lnTo>
                <a:lnTo>
                  <a:pt x="662660" y="1751584"/>
                </a:lnTo>
                <a:lnTo>
                  <a:pt x="661111" y="1798955"/>
                </a:lnTo>
                <a:lnTo>
                  <a:pt x="658787" y="1844167"/>
                </a:lnTo>
                <a:lnTo>
                  <a:pt x="655701" y="1884299"/>
                </a:lnTo>
                <a:lnTo>
                  <a:pt x="648462" y="1938147"/>
                </a:lnTo>
                <a:lnTo>
                  <a:pt x="637794" y="1978787"/>
                </a:lnTo>
                <a:lnTo>
                  <a:pt x="614286" y="2009203"/>
                </a:lnTo>
                <a:lnTo>
                  <a:pt x="603504" y="2010537"/>
                </a:lnTo>
                <a:lnTo>
                  <a:pt x="598043" y="2009775"/>
                </a:lnTo>
                <a:lnTo>
                  <a:pt x="556641" y="1988820"/>
                </a:lnTo>
                <a:lnTo>
                  <a:pt x="485775" y="1932686"/>
                </a:lnTo>
                <a:lnTo>
                  <a:pt x="464312" y="1916176"/>
                </a:lnTo>
                <a:lnTo>
                  <a:pt x="453517" y="1908429"/>
                </a:lnTo>
                <a:lnTo>
                  <a:pt x="442468" y="1901190"/>
                </a:lnTo>
                <a:lnTo>
                  <a:pt x="433959" y="1896110"/>
                </a:lnTo>
                <a:lnTo>
                  <a:pt x="431419" y="1894586"/>
                </a:lnTo>
                <a:lnTo>
                  <a:pt x="386588" y="1877441"/>
                </a:lnTo>
                <a:lnTo>
                  <a:pt x="375285" y="1876298"/>
                </a:lnTo>
                <a:lnTo>
                  <a:pt x="365506" y="1876679"/>
                </a:lnTo>
                <a:lnTo>
                  <a:pt x="364490" y="1876679"/>
                </a:lnTo>
                <a:lnTo>
                  <a:pt x="363982" y="1876806"/>
                </a:lnTo>
                <a:lnTo>
                  <a:pt x="354330" y="1878584"/>
                </a:lnTo>
                <a:lnTo>
                  <a:pt x="353822" y="1878711"/>
                </a:lnTo>
                <a:lnTo>
                  <a:pt x="353187" y="1878838"/>
                </a:lnTo>
                <a:lnTo>
                  <a:pt x="352679" y="1879092"/>
                </a:lnTo>
                <a:lnTo>
                  <a:pt x="343281" y="1882648"/>
                </a:lnTo>
                <a:lnTo>
                  <a:pt x="342773" y="1882775"/>
                </a:lnTo>
                <a:lnTo>
                  <a:pt x="342392" y="1883029"/>
                </a:lnTo>
                <a:lnTo>
                  <a:pt x="341884" y="1883283"/>
                </a:lnTo>
                <a:lnTo>
                  <a:pt x="304038" y="1912620"/>
                </a:lnTo>
                <a:lnTo>
                  <a:pt x="276860" y="1943227"/>
                </a:lnTo>
                <a:lnTo>
                  <a:pt x="250317" y="1980057"/>
                </a:lnTo>
                <a:lnTo>
                  <a:pt x="224028" y="2022602"/>
                </a:lnTo>
                <a:lnTo>
                  <a:pt x="189611" y="2086483"/>
                </a:lnTo>
                <a:lnTo>
                  <a:pt x="172466" y="2121281"/>
                </a:lnTo>
                <a:lnTo>
                  <a:pt x="155448" y="2157476"/>
                </a:lnTo>
                <a:lnTo>
                  <a:pt x="138557" y="2195068"/>
                </a:lnTo>
                <a:lnTo>
                  <a:pt x="121666" y="2233803"/>
                </a:lnTo>
                <a:lnTo>
                  <a:pt x="104902" y="2273300"/>
                </a:lnTo>
                <a:lnTo>
                  <a:pt x="88138" y="2313559"/>
                </a:lnTo>
                <a:lnTo>
                  <a:pt x="54610" y="2394966"/>
                </a:lnTo>
                <a:lnTo>
                  <a:pt x="72898" y="2402586"/>
                </a:lnTo>
                <a:lnTo>
                  <a:pt x="106426" y="2321052"/>
                </a:lnTo>
                <a:lnTo>
                  <a:pt x="123190" y="2280920"/>
                </a:lnTo>
                <a:lnTo>
                  <a:pt x="139954" y="2241550"/>
                </a:lnTo>
                <a:lnTo>
                  <a:pt x="156718" y="2202942"/>
                </a:lnTo>
                <a:lnTo>
                  <a:pt x="173609" y="2165731"/>
                </a:lnTo>
                <a:lnTo>
                  <a:pt x="190500" y="2129663"/>
                </a:lnTo>
                <a:lnTo>
                  <a:pt x="207391" y="2095246"/>
                </a:lnTo>
                <a:lnTo>
                  <a:pt x="241427" y="2032254"/>
                </a:lnTo>
                <a:lnTo>
                  <a:pt x="266954" y="1990725"/>
                </a:lnTo>
                <a:lnTo>
                  <a:pt x="292608" y="1955292"/>
                </a:lnTo>
                <a:lnTo>
                  <a:pt x="318262" y="1926463"/>
                </a:lnTo>
                <a:lnTo>
                  <a:pt x="350659" y="1901063"/>
                </a:lnTo>
                <a:lnTo>
                  <a:pt x="375920" y="1896110"/>
                </a:lnTo>
                <a:lnTo>
                  <a:pt x="384556" y="1897126"/>
                </a:lnTo>
                <a:lnTo>
                  <a:pt x="422275" y="1912112"/>
                </a:lnTo>
                <a:lnTo>
                  <a:pt x="473837" y="1948434"/>
                </a:lnTo>
                <a:lnTo>
                  <a:pt x="514985" y="1981962"/>
                </a:lnTo>
                <a:lnTo>
                  <a:pt x="535051" y="1997583"/>
                </a:lnTo>
                <a:lnTo>
                  <a:pt x="573786" y="2022094"/>
                </a:lnTo>
                <a:lnTo>
                  <a:pt x="601726" y="2030222"/>
                </a:lnTo>
                <a:lnTo>
                  <a:pt x="602234" y="2030349"/>
                </a:lnTo>
                <a:lnTo>
                  <a:pt x="603377" y="2030349"/>
                </a:lnTo>
                <a:lnTo>
                  <a:pt x="610870" y="2030095"/>
                </a:lnTo>
                <a:lnTo>
                  <a:pt x="612394" y="2030095"/>
                </a:lnTo>
                <a:lnTo>
                  <a:pt x="613029" y="2029841"/>
                </a:lnTo>
                <a:lnTo>
                  <a:pt x="620268" y="2028063"/>
                </a:lnTo>
                <a:lnTo>
                  <a:pt x="621030" y="2027936"/>
                </a:lnTo>
                <a:lnTo>
                  <a:pt x="621792" y="2027555"/>
                </a:lnTo>
                <a:lnTo>
                  <a:pt x="637286" y="2017395"/>
                </a:lnTo>
                <a:lnTo>
                  <a:pt x="637794" y="2017014"/>
                </a:lnTo>
                <a:lnTo>
                  <a:pt x="638302" y="2016506"/>
                </a:lnTo>
                <a:lnTo>
                  <a:pt x="638683" y="2015998"/>
                </a:lnTo>
                <a:lnTo>
                  <a:pt x="642962" y="2010664"/>
                </a:lnTo>
                <a:lnTo>
                  <a:pt x="643166" y="2010410"/>
                </a:lnTo>
                <a:lnTo>
                  <a:pt x="643775" y="2009648"/>
                </a:lnTo>
                <a:lnTo>
                  <a:pt x="644398" y="2008886"/>
                </a:lnTo>
                <a:lnTo>
                  <a:pt x="644779" y="2008505"/>
                </a:lnTo>
                <a:lnTo>
                  <a:pt x="645033" y="2008124"/>
                </a:lnTo>
                <a:lnTo>
                  <a:pt x="645287" y="2007616"/>
                </a:lnTo>
                <a:lnTo>
                  <a:pt x="645426" y="2007362"/>
                </a:lnTo>
                <a:lnTo>
                  <a:pt x="646112" y="2006219"/>
                </a:lnTo>
                <a:lnTo>
                  <a:pt x="647687" y="2003552"/>
                </a:lnTo>
                <a:lnTo>
                  <a:pt x="648512" y="2002155"/>
                </a:lnTo>
                <a:lnTo>
                  <a:pt x="650621" y="1998599"/>
                </a:lnTo>
                <a:lnTo>
                  <a:pt x="651065" y="1997583"/>
                </a:lnTo>
                <a:lnTo>
                  <a:pt x="651573" y="1996440"/>
                </a:lnTo>
                <a:lnTo>
                  <a:pt x="664337" y="1958340"/>
                </a:lnTo>
                <a:lnTo>
                  <a:pt x="673227" y="1906143"/>
                </a:lnTo>
                <a:lnTo>
                  <a:pt x="677164" y="1865757"/>
                </a:lnTo>
                <a:lnTo>
                  <a:pt x="679958" y="1821942"/>
                </a:lnTo>
                <a:lnTo>
                  <a:pt x="682498" y="1750949"/>
                </a:lnTo>
                <a:lnTo>
                  <a:pt x="683387" y="1702435"/>
                </a:lnTo>
                <a:lnTo>
                  <a:pt x="684149" y="1653921"/>
                </a:lnTo>
                <a:lnTo>
                  <a:pt x="685038" y="1605153"/>
                </a:lnTo>
                <a:lnTo>
                  <a:pt x="686054" y="1558671"/>
                </a:lnTo>
                <a:lnTo>
                  <a:pt x="687730" y="1513332"/>
                </a:lnTo>
                <a:lnTo>
                  <a:pt x="690346" y="1471676"/>
                </a:lnTo>
                <a:lnTo>
                  <a:pt x="691642" y="1454150"/>
                </a:lnTo>
                <a:lnTo>
                  <a:pt x="698500" y="1405128"/>
                </a:lnTo>
                <a:lnTo>
                  <a:pt x="712089" y="1360043"/>
                </a:lnTo>
                <a:lnTo>
                  <a:pt x="733044" y="1321816"/>
                </a:lnTo>
                <a:lnTo>
                  <a:pt x="766572" y="1292860"/>
                </a:lnTo>
                <a:lnTo>
                  <a:pt x="796201" y="1284528"/>
                </a:lnTo>
                <a:lnTo>
                  <a:pt x="793864" y="1312418"/>
                </a:lnTo>
                <a:lnTo>
                  <a:pt x="861555" y="1285367"/>
                </a:lnTo>
                <a:lnTo>
                  <a:pt x="872998" y="1280795"/>
                </a:lnTo>
                <a:close/>
              </a:path>
              <a:path w="875665" h="2402840">
                <a:moveTo>
                  <a:pt x="875157" y="866521"/>
                </a:moveTo>
                <a:lnTo>
                  <a:pt x="861758" y="851281"/>
                </a:lnTo>
                <a:lnTo>
                  <a:pt x="818896" y="802513"/>
                </a:lnTo>
                <a:lnTo>
                  <a:pt x="808329" y="828497"/>
                </a:lnTo>
                <a:lnTo>
                  <a:pt x="761746" y="805688"/>
                </a:lnTo>
                <a:lnTo>
                  <a:pt x="718312" y="776224"/>
                </a:lnTo>
                <a:lnTo>
                  <a:pt x="681482" y="738632"/>
                </a:lnTo>
                <a:lnTo>
                  <a:pt x="652526" y="690880"/>
                </a:lnTo>
                <a:lnTo>
                  <a:pt x="641604" y="649986"/>
                </a:lnTo>
                <a:lnTo>
                  <a:pt x="638429" y="598170"/>
                </a:lnTo>
                <a:lnTo>
                  <a:pt x="638810" y="569849"/>
                </a:lnTo>
                <a:lnTo>
                  <a:pt x="640397" y="538734"/>
                </a:lnTo>
                <a:lnTo>
                  <a:pt x="642315" y="508000"/>
                </a:lnTo>
                <a:lnTo>
                  <a:pt x="644194" y="477012"/>
                </a:lnTo>
                <a:lnTo>
                  <a:pt x="645922" y="446913"/>
                </a:lnTo>
                <a:lnTo>
                  <a:pt x="646938" y="416179"/>
                </a:lnTo>
                <a:lnTo>
                  <a:pt x="646811" y="386080"/>
                </a:lnTo>
                <a:lnTo>
                  <a:pt x="641731" y="330073"/>
                </a:lnTo>
                <a:lnTo>
                  <a:pt x="631444" y="292481"/>
                </a:lnTo>
                <a:lnTo>
                  <a:pt x="606425" y="251968"/>
                </a:lnTo>
                <a:lnTo>
                  <a:pt x="568833" y="222631"/>
                </a:lnTo>
                <a:lnTo>
                  <a:pt x="509397" y="197612"/>
                </a:lnTo>
                <a:lnTo>
                  <a:pt x="455803" y="184023"/>
                </a:lnTo>
                <a:lnTo>
                  <a:pt x="317246" y="160147"/>
                </a:lnTo>
                <a:lnTo>
                  <a:pt x="291846" y="155194"/>
                </a:lnTo>
                <a:lnTo>
                  <a:pt x="246507" y="143637"/>
                </a:lnTo>
                <a:lnTo>
                  <a:pt x="209042" y="128270"/>
                </a:lnTo>
                <a:lnTo>
                  <a:pt x="160147" y="103632"/>
                </a:lnTo>
                <a:lnTo>
                  <a:pt x="117602" y="78359"/>
                </a:lnTo>
                <a:lnTo>
                  <a:pt x="79883" y="52578"/>
                </a:lnTo>
                <a:lnTo>
                  <a:pt x="34036" y="17653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561" y="197358"/>
                </a:lnTo>
                <a:lnTo>
                  <a:pt x="452120" y="202692"/>
                </a:lnTo>
                <a:lnTo>
                  <a:pt x="504317" y="215900"/>
                </a:lnTo>
                <a:lnTo>
                  <a:pt x="550037" y="234188"/>
                </a:lnTo>
                <a:lnTo>
                  <a:pt x="585851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72" y="446151"/>
                </a:lnTo>
                <a:lnTo>
                  <a:pt x="625144" y="478028"/>
                </a:lnTo>
                <a:lnTo>
                  <a:pt x="623100" y="509270"/>
                </a:lnTo>
                <a:lnTo>
                  <a:pt x="621284" y="538734"/>
                </a:lnTo>
                <a:lnTo>
                  <a:pt x="619887" y="568960"/>
                </a:lnTo>
                <a:lnTo>
                  <a:pt x="619379" y="598424"/>
                </a:lnTo>
                <a:lnTo>
                  <a:pt x="620141" y="625856"/>
                </a:lnTo>
                <a:lnTo>
                  <a:pt x="624713" y="664464"/>
                </a:lnTo>
                <a:lnTo>
                  <a:pt x="644144" y="716661"/>
                </a:lnTo>
                <a:lnTo>
                  <a:pt x="665988" y="749935"/>
                </a:lnTo>
                <a:lnTo>
                  <a:pt x="691769" y="778002"/>
                </a:lnTo>
                <a:lnTo>
                  <a:pt x="735965" y="812292"/>
                </a:lnTo>
                <a:lnTo>
                  <a:pt x="801166" y="846112"/>
                </a:lnTo>
                <a:lnTo>
                  <a:pt x="790194" y="873125"/>
                </a:lnTo>
                <a:lnTo>
                  <a:pt x="875157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509766" y="3970146"/>
            <a:ext cx="9448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 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80059" y="2353055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4455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6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06095" y="5013705"/>
            <a:ext cx="8325484" cy="1080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4440" marR="4184650" indent="-1358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inputs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000">
                <a:latin typeface="Arial"/>
                <a:cs typeface="Arial"/>
              </a:rPr>
              <a:t>RSM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tagging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original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inputs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NN’s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inputs.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145844" y="648969"/>
            <a:ext cx="73348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3.</a:t>
            </a:r>
            <a:r>
              <a:rPr dirty="0" spc="-105"/>
              <a:t> </a:t>
            </a:r>
            <a:r>
              <a:rPr dirty="0"/>
              <a:t>Random</a:t>
            </a:r>
            <a:r>
              <a:rPr dirty="0" spc="-70"/>
              <a:t> </a:t>
            </a:r>
            <a:r>
              <a:rPr dirty="0"/>
              <a:t>Subspace</a:t>
            </a:r>
            <a:r>
              <a:rPr dirty="0" spc="-60"/>
              <a:t> </a:t>
            </a:r>
            <a:r>
              <a:rPr dirty="0"/>
              <a:t>Method(RSM)</a:t>
            </a:r>
            <a:r>
              <a:rPr dirty="0" spc="-30"/>
              <a:t> </a:t>
            </a:r>
            <a:r>
              <a:rPr dirty="0" sz="2000"/>
              <a:t>(Ho,</a:t>
            </a:r>
            <a:r>
              <a:rPr dirty="0" sz="2000" spc="-90"/>
              <a:t> </a:t>
            </a:r>
            <a:r>
              <a:rPr dirty="0" sz="2000" spc="-10"/>
              <a:t>1998)</a:t>
            </a:r>
            <a:endParaRPr sz="2000"/>
          </a:p>
        </p:txBody>
      </p:sp>
      <p:sp>
        <p:nvSpPr>
          <p:cNvPr id="47" name="object 47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93444" y="1322578"/>
            <a:ext cx="789495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latin typeface="Arial"/>
                <a:cs typeface="Arial"/>
              </a:rPr>
              <a:t>T.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K.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Ho,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“The</a:t>
            </a:r>
            <a:r>
              <a:rPr dirty="0" sz="175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random</a:t>
            </a:r>
            <a:r>
              <a:rPr dirty="0" sz="175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subspace</a:t>
            </a:r>
            <a:r>
              <a:rPr dirty="0" sz="175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method</a:t>
            </a:r>
            <a:r>
              <a:rPr dirty="0" sz="175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constructing</a:t>
            </a:r>
            <a:r>
              <a:rPr dirty="0" sz="1750" spc="-5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r>
              <a:rPr dirty="0" sz="175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forests”</a:t>
            </a:r>
            <a:r>
              <a:rPr dirty="0" sz="175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 spc="-20" i="1">
                <a:latin typeface="Arial"/>
                <a:cs typeface="Arial"/>
              </a:rPr>
              <a:t>IEEE</a:t>
            </a:r>
            <a:r>
              <a:rPr dirty="0" sz="1750" spc="-20" i="1">
                <a:latin typeface="Arial"/>
                <a:cs typeface="Arial"/>
              </a:rPr>
              <a:t> Trans.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on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Pattern</a:t>
            </a:r>
            <a:r>
              <a:rPr dirty="0" sz="1750" spc="-9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Analysis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and</a:t>
            </a:r>
            <a:r>
              <a:rPr dirty="0" sz="1750" spc="-50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Machine</a:t>
            </a:r>
            <a:r>
              <a:rPr dirty="0" sz="1750" spc="-1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Intelligence,</a:t>
            </a:r>
            <a:r>
              <a:rPr dirty="0" sz="1750" spc="-30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vol.</a:t>
            </a:r>
            <a:r>
              <a:rPr dirty="0" sz="1750" spc="-35" i="1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20,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pp.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832–844,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1998</a:t>
            </a:r>
            <a:endParaRPr sz="17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/>
              <a:t>RSM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028928" y="1994459"/>
            <a:ext cx="7311390" cy="2534920"/>
          </a:xfrm>
          <a:prstGeom prst="rect">
            <a:avLst/>
          </a:prstGeom>
          <a:ln w="12540">
            <a:solidFill>
              <a:srgbClr val="000000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292100" indent="-166370">
              <a:lnSpc>
                <a:spcPct val="100000"/>
              </a:lnSpc>
              <a:spcBef>
                <a:spcPts val="875"/>
              </a:spcBef>
              <a:buAutoNum type="arabicPeriod"/>
              <a:tabLst>
                <a:tab pos="292100" algn="l"/>
              </a:tabLst>
            </a:pPr>
            <a:r>
              <a:rPr dirty="0" sz="1300">
                <a:latin typeface="Times New Roman"/>
                <a:cs typeface="Times New Roman"/>
              </a:rPr>
              <a:t>Let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</a:t>
            </a:r>
            <a:r>
              <a:rPr dirty="0" sz="1300" spc="-15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number of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networks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trained for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ensemble</a:t>
            </a:r>
            <a:endParaRPr sz="13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600"/>
              </a:spcBef>
            </a:pPr>
            <a:r>
              <a:rPr dirty="0" baseline="2136" sz="1950">
                <a:latin typeface="Times New Roman"/>
                <a:cs typeface="Times New Roman"/>
              </a:rPr>
              <a:t>Take</a:t>
            </a:r>
            <a:r>
              <a:rPr dirty="0" baseline="2136" sz="1950" spc="7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original</a:t>
            </a:r>
            <a:r>
              <a:rPr dirty="0" baseline="2136" sz="1950" spc="15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training set</a:t>
            </a:r>
            <a:r>
              <a:rPr dirty="0" baseline="2136" sz="1950" spc="-60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T=</a:t>
            </a:r>
            <a:r>
              <a:rPr dirty="0" baseline="2136" sz="1950" spc="7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{(x(1),</a:t>
            </a:r>
            <a:r>
              <a:rPr dirty="0" baseline="2136" sz="1950" spc="15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d(1)),…,</a:t>
            </a:r>
            <a:r>
              <a:rPr dirty="0" baseline="2136" sz="1950" spc="22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(x(N),</a:t>
            </a:r>
            <a:r>
              <a:rPr dirty="0" baseline="2136" sz="1950" spc="15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d(N))}</a:t>
            </a:r>
            <a:r>
              <a:rPr dirty="0" baseline="2136" sz="1950" spc="30" i="1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with</a:t>
            </a:r>
            <a:r>
              <a:rPr dirty="0" baseline="2136" sz="1950" spc="-7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class label</a:t>
            </a:r>
            <a:r>
              <a:rPr dirty="0" baseline="2136" sz="1950" spc="-44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sz="1400" spc="-200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</a:t>
            </a:r>
            <a:r>
              <a:rPr dirty="0" sz="1400" i="1">
                <a:latin typeface="Times New Roman"/>
                <a:cs typeface="Times New Roman"/>
              </a:rPr>
              <a:t>n</a:t>
            </a:r>
            <a:r>
              <a:rPr dirty="0" sz="1400">
                <a:latin typeface="Times New Roman"/>
                <a:cs typeface="Times New Roman"/>
              </a:rPr>
              <a:t>)</a:t>
            </a:r>
            <a:r>
              <a:rPr dirty="0" sz="1400" spc="-170">
                <a:latin typeface="Times New Roman"/>
                <a:cs typeface="Times New Roman"/>
              </a:rPr>
              <a:t> </a:t>
            </a:r>
            <a:r>
              <a:rPr dirty="0" sz="1400" spc="60">
                <a:latin typeface="Symbol"/>
                <a:cs typeface="Symbol"/>
              </a:rPr>
              <a:t></a:t>
            </a:r>
            <a:r>
              <a:rPr dirty="0" sz="1400" spc="-114">
                <a:latin typeface="Times New Roman"/>
                <a:cs typeface="Times New Roman"/>
              </a:rPr>
              <a:t> </a:t>
            </a:r>
            <a:r>
              <a:rPr dirty="0" sz="1400" spc="55" i="1">
                <a:latin typeface="Times New Roman"/>
                <a:cs typeface="Times New Roman"/>
              </a:rPr>
              <a:t>K</a:t>
            </a:r>
            <a:r>
              <a:rPr dirty="0" sz="1400" spc="145" i="1">
                <a:latin typeface="Times New Roman"/>
                <a:cs typeface="Times New Roman"/>
              </a:rPr>
              <a:t> </a:t>
            </a:r>
            <a:r>
              <a:rPr dirty="0" sz="1400" spc="50">
                <a:latin typeface="Symbol"/>
                <a:cs typeface="Symbol"/>
              </a:rPr>
              <a:t></a:t>
            </a:r>
            <a:r>
              <a:rPr dirty="0" sz="1400" spc="-1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{1,2,.....,</a:t>
            </a:r>
            <a:r>
              <a:rPr dirty="0" sz="1400" spc="-210">
                <a:latin typeface="Times New Roman"/>
                <a:cs typeface="Times New Roman"/>
              </a:rPr>
              <a:t> </a:t>
            </a:r>
            <a:r>
              <a:rPr dirty="0" sz="1400" spc="25" i="1">
                <a:latin typeface="Times New Roman"/>
                <a:cs typeface="Times New Roman"/>
              </a:rPr>
              <a:t>k</a:t>
            </a:r>
            <a:r>
              <a:rPr dirty="0" sz="1400" spc="25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430"/>
              </a:spcBef>
            </a:pP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feature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</a:t>
            </a:r>
            <a:r>
              <a:rPr dirty="0" sz="1300" spc="270">
                <a:latin typeface="Times New Roman"/>
                <a:cs typeface="Times New Roman"/>
              </a:rPr>
              <a:t> </a:t>
            </a:r>
            <a:r>
              <a:rPr dirty="0" baseline="1736" sz="2400" i="1">
                <a:latin typeface="Times New Roman"/>
                <a:cs typeface="Times New Roman"/>
              </a:rPr>
              <a:t>F</a:t>
            </a:r>
            <a:r>
              <a:rPr dirty="0" baseline="1736" sz="2400" spc="44" i="1">
                <a:latin typeface="Times New Roman"/>
                <a:cs typeface="Times New Roman"/>
              </a:rPr>
              <a:t> </a:t>
            </a:r>
            <a:r>
              <a:rPr dirty="0" baseline="1736" sz="2400" spc="-104">
                <a:latin typeface="Symbol"/>
                <a:cs typeface="Symbol"/>
              </a:rPr>
              <a:t></a:t>
            </a:r>
            <a:r>
              <a:rPr dirty="0" baseline="1736" sz="2400" spc="-322">
                <a:latin typeface="Times New Roman"/>
                <a:cs typeface="Times New Roman"/>
              </a:rPr>
              <a:t> </a:t>
            </a:r>
            <a:r>
              <a:rPr dirty="0" baseline="1736" sz="2400" spc="-104">
                <a:latin typeface="Times New Roman"/>
                <a:cs typeface="Times New Roman"/>
              </a:rPr>
              <a:t>{1,2,.....,</a:t>
            </a:r>
            <a:r>
              <a:rPr dirty="0" baseline="1736" sz="2400" spc="7">
                <a:latin typeface="Times New Roman"/>
                <a:cs typeface="Times New Roman"/>
              </a:rPr>
              <a:t> </a:t>
            </a:r>
            <a:r>
              <a:rPr dirty="0" baseline="1736" sz="2400" spc="-75" i="1">
                <a:latin typeface="Times New Roman"/>
                <a:cs typeface="Times New Roman"/>
              </a:rPr>
              <a:t>f</a:t>
            </a:r>
            <a:r>
              <a:rPr dirty="0" baseline="1736" sz="2400" spc="-232" i="1">
                <a:latin typeface="Times New Roman"/>
                <a:cs typeface="Times New Roman"/>
              </a:rPr>
              <a:t> </a:t>
            </a:r>
            <a:r>
              <a:rPr dirty="0" baseline="1736" sz="2400" spc="-75">
                <a:latin typeface="Times New Roman"/>
                <a:cs typeface="Times New Roman"/>
              </a:rPr>
              <a:t>}</a:t>
            </a:r>
            <a:endParaRPr baseline="1736" sz="2400">
              <a:latin typeface="Times New Roman"/>
              <a:cs typeface="Times New Roman"/>
            </a:endParaRPr>
          </a:p>
          <a:p>
            <a:pPr marL="334645" indent="-208915">
              <a:lnSpc>
                <a:spcPct val="100000"/>
              </a:lnSpc>
              <a:spcBef>
                <a:spcPts val="705"/>
              </a:spcBef>
              <a:buFont typeface="Times New Roman"/>
              <a:buAutoNum type="arabicPeriod" startAt="2"/>
              <a:tabLst>
                <a:tab pos="334645" algn="l"/>
              </a:tabLst>
            </a:pPr>
            <a:r>
              <a:rPr dirty="0" sz="1300" i="1">
                <a:latin typeface="Times New Roman"/>
                <a:cs typeface="Times New Roman"/>
              </a:rPr>
              <a:t>for</a:t>
            </a:r>
            <a:r>
              <a:rPr dirty="0" sz="1300" spc="-1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i=1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to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</a:t>
            </a:r>
            <a:r>
              <a:rPr dirty="0" sz="1300" spc="10" i="1">
                <a:latin typeface="Times New Roman"/>
                <a:cs typeface="Times New Roman"/>
              </a:rPr>
              <a:t> </a:t>
            </a:r>
            <a:r>
              <a:rPr dirty="0" sz="1300" spc="-50">
                <a:latin typeface="Times New Roman"/>
                <a:cs typeface="Times New Roman"/>
              </a:rPr>
              <a:t>{</a:t>
            </a:r>
            <a:endParaRPr sz="1300">
              <a:latin typeface="Times New Roman"/>
              <a:cs typeface="Times New Roman"/>
            </a:endParaRPr>
          </a:p>
          <a:p>
            <a:pPr lvl="1" marL="724535" indent="-299085">
              <a:lnSpc>
                <a:spcPct val="100000"/>
              </a:lnSpc>
              <a:spcBef>
                <a:spcPts val="810"/>
              </a:spcBef>
              <a:buAutoNum type="alphaLcPeriod"/>
              <a:tabLst>
                <a:tab pos="724535" algn="l"/>
              </a:tabLst>
            </a:pPr>
            <a:r>
              <a:rPr dirty="0" sz="1300">
                <a:latin typeface="Times New Roman"/>
                <a:cs typeface="Times New Roman"/>
              </a:rPr>
              <a:t>Make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 feature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subset,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F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65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by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sampling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|</a:t>
            </a:r>
            <a:r>
              <a:rPr dirty="0" sz="1300" i="1">
                <a:latin typeface="Times New Roman"/>
                <a:cs typeface="Times New Roman"/>
              </a:rPr>
              <a:t>F| </a:t>
            </a:r>
            <a:r>
              <a:rPr dirty="0" sz="1300">
                <a:latin typeface="Times New Roman"/>
                <a:cs typeface="Times New Roman"/>
              </a:rPr>
              <a:t>features</a:t>
            </a:r>
            <a:r>
              <a:rPr dirty="0" sz="1300" spc="-10">
                <a:latin typeface="Times New Roman"/>
                <a:cs typeface="Times New Roman"/>
              </a:rPr>
              <a:t> uniformly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random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replacement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from</a:t>
            </a:r>
            <a:r>
              <a:rPr dirty="0" sz="1300" spc="220">
                <a:latin typeface="Times New Roman"/>
                <a:cs typeface="Times New Roman"/>
              </a:rPr>
              <a:t> </a:t>
            </a:r>
            <a:r>
              <a:rPr dirty="0" sz="1300" spc="-50" i="1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  <a:p>
            <a:pPr lvl="1" marL="724535" indent="-299085">
              <a:lnSpc>
                <a:spcPct val="100000"/>
              </a:lnSpc>
              <a:spcBef>
                <a:spcPts val="815"/>
              </a:spcBef>
              <a:buAutoNum type="alphaLcPeriod"/>
              <a:tabLst>
                <a:tab pos="724535" algn="l"/>
              </a:tabLst>
            </a:pPr>
            <a:r>
              <a:rPr dirty="0" sz="1300">
                <a:latin typeface="Times New Roman"/>
                <a:cs typeface="Times New Roman"/>
              </a:rPr>
              <a:t>Train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network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57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by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T</a:t>
            </a:r>
            <a:r>
              <a:rPr dirty="0" sz="1300" spc="110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feature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25" i="1">
                <a:latin typeface="Times New Roman"/>
                <a:cs typeface="Times New Roman"/>
              </a:rPr>
              <a:t>F</a:t>
            </a:r>
            <a:r>
              <a:rPr dirty="0" baseline="-9803" sz="1275" spc="-37" i="1">
                <a:latin typeface="Times New Roman"/>
                <a:cs typeface="Times New Roman"/>
              </a:rPr>
              <a:t>i</a:t>
            </a:r>
            <a:endParaRPr baseline="-9803" sz="1275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  <a:spcBef>
                <a:spcPts val="810"/>
              </a:spcBef>
            </a:pPr>
            <a:r>
              <a:rPr dirty="0" sz="1300" spc="-50"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  <a:p>
            <a:pPr marL="292735" indent="-167005">
              <a:lnSpc>
                <a:spcPct val="100000"/>
              </a:lnSpc>
              <a:spcBef>
                <a:spcPts val="810"/>
              </a:spcBef>
              <a:buAutoNum type="arabicPeriod" startAt="3"/>
              <a:tabLst>
                <a:tab pos="292735" algn="l"/>
              </a:tabLst>
            </a:pPr>
            <a:r>
              <a:rPr dirty="0" sz="1300">
                <a:latin typeface="Times New Roman"/>
                <a:cs typeface="Times New Roman"/>
              </a:rPr>
              <a:t>Ensemble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decision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made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simple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average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way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8044" y="5819343"/>
            <a:ext cx="7462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parameter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</a:t>
            </a:r>
            <a:r>
              <a:rPr dirty="0" baseline="-20833" sz="1800" i="1">
                <a:latin typeface="Arial"/>
                <a:cs typeface="Arial"/>
              </a:rPr>
              <a:t>fraction</a:t>
            </a:r>
            <a:r>
              <a:rPr dirty="0" baseline="-20833" sz="1800" spc="-44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label.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572769"/>
            <a:ext cx="80359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4.</a:t>
            </a:r>
            <a:r>
              <a:rPr dirty="0" spc="-55"/>
              <a:t> </a:t>
            </a:r>
            <a:r>
              <a:rPr dirty="0"/>
              <a:t>Class</a:t>
            </a:r>
            <a:r>
              <a:rPr dirty="0" spc="-45"/>
              <a:t> </a:t>
            </a:r>
            <a:r>
              <a:rPr dirty="0"/>
              <a:t>Label</a:t>
            </a:r>
            <a:r>
              <a:rPr dirty="0" spc="-50"/>
              <a:t> </a:t>
            </a:r>
            <a:r>
              <a:rPr dirty="0"/>
              <a:t>Switching</a:t>
            </a:r>
            <a:r>
              <a:rPr dirty="0" spc="-75"/>
              <a:t> </a:t>
            </a:r>
            <a:r>
              <a:rPr dirty="0" sz="1900" spc="-10"/>
              <a:t>(Martínez-</a:t>
            </a:r>
            <a:r>
              <a:rPr dirty="0" sz="1900"/>
              <a:t>Muñoz</a:t>
            </a:r>
            <a:r>
              <a:rPr dirty="0" sz="1900" spc="-30"/>
              <a:t> </a:t>
            </a:r>
            <a:r>
              <a:rPr dirty="0" sz="1900"/>
              <a:t>&amp;</a:t>
            </a:r>
            <a:r>
              <a:rPr dirty="0" sz="1900" spc="-25"/>
              <a:t> </a:t>
            </a:r>
            <a:r>
              <a:rPr dirty="0" sz="1900"/>
              <a:t>Suárez,</a:t>
            </a:r>
            <a:r>
              <a:rPr dirty="0" sz="1900" spc="-35"/>
              <a:t> </a:t>
            </a:r>
            <a:r>
              <a:rPr dirty="0" sz="1900" spc="-10"/>
              <a:t>2005)</a:t>
            </a:r>
            <a:endParaRPr sz="1900"/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705350" y="4193285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66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364361" y="2965957"/>
            <a:ext cx="5253355" cy="2545080"/>
            <a:chOff x="1364361" y="2965957"/>
            <a:chExt cx="5253355" cy="2545080"/>
          </a:xfrm>
        </p:grpSpPr>
        <p:sp>
          <p:nvSpPr>
            <p:cNvPr id="7" name="object 7" descr=""/>
            <p:cNvSpPr/>
            <p:nvPr/>
          </p:nvSpPr>
          <p:spPr>
            <a:xfrm>
              <a:off x="1364361" y="2965957"/>
              <a:ext cx="1677035" cy="2377440"/>
            </a:xfrm>
            <a:custGeom>
              <a:avLst/>
              <a:gdLst/>
              <a:ahLst/>
              <a:cxnLst/>
              <a:rect l="l" t="t" r="r" b="b"/>
              <a:pathLst>
                <a:path w="1677035" h="2377440">
                  <a:moveTo>
                    <a:pt x="1117473" y="64262"/>
                  </a:moveTo>
                  <a:lnTo>
                    <a:pt x="1031875" y="3175"/>
                  </a:lnTo>
                  <a:lnTo>
                    <a:pt x="1027303" y="0"/>
                  </a:lnTo>
                  <a:lnTo>
                    <a:pt x="1021207" y="1143"/>
                  </a:lnTo>
                  <a:lnTo>
                    <a:pt x="1014857" y="10033"/>
                  </a:lnTo>
                  <a:lnTo>
                    <a:pt x="1015873" y="16129"/>
                  </a:lnTo>
                  <a:lnTo>
                    <a:pt x="1063193" y="49834"/>
                  </a:lnTo>
                  <a:lnTo>
                    <a:pt x="1046861" y="49022"/>
                  </a:lnTo>
                  <a:lnTo>
                    <a:pt x="994664" y="51054"/>
                  </a:lnTo>
                  <a:lnTo>
                    <a:pt x="945261" y="62865"/>
                  </a:lnTo>
                  <a:lnTo>
                    <a:pt x="901192" y="89154"/>
                  </a:lnTo>
                  <a:lnTo>
                    <a:pt x="870331" y="124587"/>
                  </a:lnTo>
                  <a:lnTo>
                    <a:pt x="851535" y="167132"/>
                  </a:lnTo>
                  <a:lnTo>
                    <a:pt x="843407" y="209423"/>
                  </a:lnTo>
                  <a:lnTo>
                    <a:pt x="838746" y="259461"/>
                  </a:lnTo>
                  <a:lnTo>
                    <a:pt x="836269" y="312420"/>
                  </a:lnTo>
                  <a:lnTo>
                    <a:pt x="834263" y="386080"/>
                  </a:lnTo>
                  <a:lnTo>
                    <a:pt x="832739" y="422910"/>
                  </a:lnTo>
                  <a:lnTo>
                    <a:pt x="829437" y="475996"/>
                  </a:lnTo>
                  <a:lnTo>
                    <a:pt x="823341" y="524002"/>
                  </a:lnTo>
                  <a:lnTo>
                    <a:pt x="813435" y="564273"/>
                  </a:lnTo>
                  <a:lnTo>
                    <a:pt x="794004" y="601345"/>
                  </a:lnTo>
                  <a:lnTo>
                    <a:pt x="757682" y="618998"/>
                  </a:lnTo>
                  <a:lnTo>
                    <a:pt x="748284" y="619137"/>
                  </a:lnTo>
                  <a:lnTo>
                    <a:pt x="738251" y="618490"/>
                  </a:lnTo>
                  <a:lnTo>
                    <a:pt x="692150" y="606552"/>
                  </a:lnTo>
                  <a:lnTo>
                    <a:pt x="639318" y="584708"/>
                  </a:lnTo>
                  <a:lnTo>
                    <a:pt x="582295" y="558800"/>
                  </a:lnTo>
                  <a:lnTo>
                    <a:pt x="552958" y="546227"/>
                  </a:lnTo>
                  <a:lnTo>
                    <a:pt x="527126" y="536321"/>
                  </a:lnTo>
                  <a:lnTo>
                    <a:pt x="523494" y="534924"/>
                  </a:lnTo>
                  <a:lnTo>
                    <a:pt x="508635" y="530098"/>
                  </a:lnTo>
                  <a:lnTo>
                    <a:pt x="464439" y="519303"/>
                  </a:lnTo>
                  <a:lnTo>
                    <a:pt x="435356" y="516636"/>
                  </a:lnTo>
                  <a:lnTo>
                    <a:pt x="421132" y="516890"/>
                  </a:lnTo>
                  <a:lnTo>
                    <a:pt x="379984" y="525653"/>
                  </a:lnTo>
                  <a:lnTo>
                    <a:pt x="342265" y="543433"/>
                  </a:lnTo>
                  <a:lnTo>
                    <a:pt x="305054" y="566813"/>
                  </a:lnTo>
                  <a:lnTo>
                    <a:pt x="256540" y="605282"/>
                  </a:lnTo>
                  <a:lnTo>
                    <a:pt x="208915" y="651002"/>
                  </a:lnTo>
                  <a:lnTo>
                    <a:pt x="161798" y="702945"/>
                  </a:lnTo>
                  <a:lnTo>
                    <a:pt x="115189" y="759333"/>
                  </a:lnTo>
                  <a:lnTo>
                    <a:pt x="68961" y="819150"/>
                  </a:lnTo>
                  <a:lnTo>
                    <a:pt x="45974" y="849884"/>
                  </a:lnTo>
                  <a:lnTo>
                    <a:pt x="0" y="912114"/>
                  </a:lnTo>
                  <a:lnTo>
                    <a:pt x="16002" y="923798"/>
                  </a:lnTo>
                  <a:lnTo>
                    <a:pt x="61849" y="861695"/>
                  </a:lnTo>
                  <a:lnTo>
                    <a:pt x="84836" y="830961"/>
                  </a:lnTo>
                  <a:lnTo>
                    <a:pt x="130810" y="771525"/>
                  </a:lnTo>
                  <a:lnTo>
                    <a:pt x="176911" y="715645"/>
                  </a:lnTo>
                  <a:lnTo>
                    <a:pt x="223393" y="664591"/>
                  </a:lnTo>
                  <a:lnTo>
                    <a:pt x="270002" y="619899"/>
                  </a:lnTo>
                  <a:lnTo>
                    <a:pt x="316992" y="582561"/>
                  </a:lnTo>
                  <a:lnTo>
                    <a:pt x="352171" y="560578"/>
                  </a:lnTo>
                  <a:lnTo>
                    <a:pt x="387604" y="544068"/>
                  </a:lnTo>
                  <a:lnTo>
                    <a:pt x="435737" y="536321"/>
                  </a:lnTo>
                  <a:lnTo>
                    <a:pt x="448564" y="537210"/>
                  </a:lnTo>
                  <a:lnTo>
                    <a:pt x="489077" y="545084"/>
                  </a:lnTo>
                  <a:lnTo>
                    <a:pt x="545846" y="564769"/>
                  </a:lnTo>
                  <a:lnTo>
                    <a:pt x="631063" y="602742"/>
                  </a:lnTo>
                  <a:lnTo>
                    <a:pt x="658495" y="614680"/>
                  </a:lnTo>
                  <a:lnTo>
                    <a:pt x="698119" y="629424"/>
                  </a:lnTo>
                  <a:lnTo>
                    <a:pt x="746760" y="638949"/>
                  </a:lnTo>
                  <a:lnTo>
                    <a:pt x="758063" y="638810"/>
                  </a:lnTo>
                  <a:lnTo>
                    <a:pt x="769112" y="637298"/>
                  </a:lnTo>
                  <a:lnTo>
                    <a:pt x="779653" y="634365"/>
                  </a:lnTo>
                  <a:lnTo>
                    <a:pt x="780669" y="634123"/>
                  </a:lnTo>
                  <a:lnTo>
                    <a:pt x="781050" y="633857"/>
                  </a:lnTo>
                  <a:lnTo>
                    <a:pt x="789813" y="629920"/>
                  </a:lnTo>
                  <a:lnTo>
                    <a:pt x="790321" y="629666"/>
                  </a:lnTo>
                  <a:lnTo>
                    <a:pt x="790702" y="629424"/>
                  </a:lnTo>
                  <a:lnTo>
                    <a:pt x="791210" y="629031"/>
                  </a:lnTo>
                  <a:lnTo>
                    <a:pt x="799211" y="623697"/>
                  </a:lnTo>
                  <a:lnTo>
                    <a:pt x="799592" y="623316"/>
                  </a:lnTo>
                  <a:lnTo>
                    <a:pt x="800100" y="622935"/>
                  </a:lnTo>
                  <a:lnTo>
                    <a:pt x="800481" y="622554"/>
                  </a:lnTo>
                  <a:lnTo>
                    <a:pt x="804087" y="619137"/>
                  </a:lnTo>
                  <a:lnTo>
                    <a:pt x="807580" y="615823"/>
                  </a:lnTo>
                  <a:lnTo>
                    <a:pt x="807770" y="615632"/>
                  </a:lnTo>
                  <a:lnTo>
                    <a:pt x="808012" y="615315"/>
                  </a:lnTo>
                  <a:lnTo>
                    <a:pt x="810145" y="612648"/>
                  </a:lnTo>
                  <a:lnTo>
                    <a:pt x="810755" y="611898"/>
                  </a:lnTo>
                  <a:lnTo>
                    <a:pt x="813587" y="608330"/>
                  </a:lnTo>
                  <a:lnTo>
                    <a:pt x="814501" y="607199"/>
                  </a:lnTo>
                  <a:lnTo>
                    <a:pt x="832104" y="571246"/>
                  </a:lnTo>
                  <a:lnTo>
                    <a:pt x="842772" y="527812"/>
                  </a:lnTo>
                  <a:lnTo>
                    <a:pt x="849122" y="478028"/>
                  </a:lnTo>
                  <a:lnTo>
                    <a:pt x="852551" y="424053"/>
                  </a:lnTo>
                  <a:lnTo>
                    <a:pt x="854976" y="348742"/>
                  </a:lnTo>
                  <a:lnTo>
                    <a:pt x="856119" y="311785"/>
                  </a:lnTo>
                  <a:lnTo>
                    <a:pt x="858520" y="259461"/>
                  </a:lnTo>
                  <a:lnTo>
                    <a:pt x="863092" y="211709"/>
                  </a:lnTo>
                  <a:lnTo>
                    <a:pt x="870839" y="171831"/>
                  </a:lnTo>
                  <a:lnTo>
                    <a:pt x="887222" y="135001"/>
                  </a:lnTo>
                  <a:lnTo>
                    <a:pt x="914908" y="103505"/>
                  </a:lnTo>
                  <a:lnTo>
                    <a:pt x="953389" y="81026"/>
                  </a:lnTo>
                  <a:lnTo>
                    <a:pt x="997712" y="70612"/>
                  </a:lnTo>
                  <a:lnTo>
                    <a:pt x="1029843" y="68580"/>
                  </a:lnTo>
                  <a:lnTo>
                    <a:pt x="1046734" y="68834"/>
                  </a:lnTo>
                  <a:lnTo>
                    <a:pt x="1059611" y="69418"/>
                  </a:lnTo>
                  <a:lnTo>
                    <a:pt x="1061389" y="68580"/>
                  </a:lnTo>
                  <a:lnTo>
                    <a:pt x="1078369" y="60642"/>
                  </a:lnTo>
                  <a:lnTo>
                    <a:pt x="1059611" y="69418"/>
                  </a:lnTo>
                  <a:lnTo>
                    <a:pt x="1013841" y="90805"/>
                  </a:lnTo>
                  <a:lnTo>
                    <a:pt x="1008888" y="93218"/>
                  </a:lnTo>
                  <a:lnTo>
                    <a:pt x="1006729" y="99060"/>
                  </a:lnTo>
                  <a:lnTo>
                    <a:pt x="1009015" y="104013"/>
                  </a:lnTo>
                  <a:lnTo>
                    <a:pt x="1011428" y="108966"/>
                  </a:lnTo>
                  <a:lnTo>
                    <a:pt x="1017270" y="111125"/>
                  </a:lnTo>
                  <a:lnTo>
                    <a:pt x="1100366" y="72263"/>
                  </a:lnTo>
                  <a:lnTo>
                    <a:pt x="1117473" y="64262"/>
                  </a:lnTo>
                  <a:close/>
                </a:path>
                <a:path w="1677035" h="2377440">
                  <a:moveTo>
                    <a:pt x="1660017" y="2313813"/>
                  </a:moveTo>
                  <a:lnTo>
                    <a:pt x="1642732" y="2305558"/>
                  </a:lnTo>
                  <a:lnTo>
                    <a:pt x="1565148" y="2268474"/>
                  </a:lnTo>
                  <a:lnTo>
                    <a:pt x="1560195" y="2266188"/>
                  </a:lnTo>
                  <a:lnTo>
                    <a:pt x="1554226" y="2268220"/>
                  </a:lnTo>
                  <a:lnTo>
                    <a:pt x="1551940" y="2273173"/>
                  </a:lnTo>
                  <a:lnTo>
                    <a:pt x="1549527" y="2278126"/>
                  </a:lnTo>
                  <a:lnTo>
                    <a:pt x="1551686" y="2283968"/>
                  </a:lnTo>
                  <a:lnTo>
                    <a:pt x="1603070" y="2308568"/>
                  </a:lnTo>
                  <a:lnTo>
                    <a:pt x="1580388" y="2310003"/>
                  </a:lnTo>
                  <a:lnTo>
                    <a:pt x="1554734" y="2311146"/>
                  </a:lnTo>
                  <a:lnTo>
                    <a:pt x="1529588" y="2311400"/>
                  </a:lnTo>
                  <a:lnTo>
                    <a:pt x="1504950" y="2310638"/>
                  </a:lnTo>
                  <a:lnTo>
                    <a:pt x="1457452" y="2305431"/>
                  </a:lnTo>
                  <a:lnTo>
                    <a:pt x="1413510" y="2294128"/>
                  </a:lnTo>
                  <a:lnTo>
                    <a:pt x="1372997" y="2275078"/>
                  </a:lnTo>
                  <a:lnTo>
                    <a:pt x="1336929" y="2246896"/>
                  </a:lnTo>
                  <a:lnTo>
                    <a:pt x="1305560" y="2208022"/>
                  </a:lnTo>
                  <a:lnTo>
                    <a:pt x="1287907" y="2167382"/>
                  </a:lnTo>
                  <a:lnTo>
                    <a:pt x="1276350" y="2112518"/>
                  </a:lnTo>
                  <a:lnTo>
                    <a:pt x="1271397" y="2069846"/>
                  </a:lnTo>
                  <a:lnTo>
                    <a:pt x="1268095" y="2023618"/>
                  </a:lnTo>
                  <a:lnTo>
                    <a:pt x="1265936" y="1974723"/>
                  </a:lnTo>
                  <a:lnTo>
                    <a:pt x="1264285" y="1924177"/>
                  </a:lnTo>
                  <a:lnTo>
                    <a:pt x="1262761" y="1872996"/>
                  </a:lnTo>
                  <a:lnTo>
                    <a:pt x="1260729" y="1822069"/>
                  </a:lnTo>
                  <a:lnTo>
                    <a:pt x="1257681" y="1772412"/>
                  </a:lnTo>
                  <a:lnTo>
                    <a:pt x="1252982" y="1724914"/>
                  </a:lnTo>
                  <a:lnTo>
                    <a:pt x="1246124" y="1680591"/>
                  </a:lnTo>
                  <a:lnTo>
                    <a:pt x="1236472" y="1640205"/>
                  </a:lnTo>
                  <a:lnTo>
                    <a:pt x="1215136" y="1588770"/>
                  </a:lnTo>
                  <a:lnTo>
                    <a:pt x="1207439" y="1577086"/>
                  </a:lnTo>
                  <a:lnTo>
                    <a:pt x="1206779" y="1576070"/>
                  </a:lnTo>
                  <a:lnTo>
                    <a:pt x="1205865" y="1574673"/>
                  </a:lnTo>
                  <a:lnTo>
                    <a:pt x="1199959" y="1567688"/>
                  </a:lnTo>
                  <a:lnTo>
                    <a:pt x="1196213" y="1563243"/>
                  </a:lnTo>
                  <a:lnTo>
                    <a:pt x="1195451" y="1562481"/>
                  </a:lnTo>
                  <a:lnTo>
                    <a:pt x="1195070" y="1562227"/>
                  </a:lnTo>
                  <a:lnTo>
                    <a:pt x="1194638" y="1561846"/>
                  </a:lnTo>
                  <a:lnTo>
                    <a:pt x="1193914" y="1561211"/>
                  </a:lnTo>
                  <a:lnTo>
                    <a:pt x="1189012" y="1556893"/>
                  </a:lnTo>
                  <a:lnTo>
                    <a:pt x="1188440" y="1556385"/>
                  </a:lnTo>
                  <a:lnTo>
                    <a:pt x="1184275" y="1552702"/>
                  </a:lnTo>
                  <a:lnTo>
                    <a:pt x="1183894" y="1552448"/>
                  </a:lnTo>
                  <a:lnTo>
                    <a:pt x="1183513" y="1552067"/>
                  </a:lnTo>
                  <a:lnTo>
                    <a:pt x="1183005" y="1551813"/>
                  </a:lnTo>
                  <a:lnTo>
                    <a:pt x="1182382" y="1551432"/>
                  </a:lnTo>
                  <a:lnTo>
                    <a:pt x="1171067" y="1544447"/>
                  </a:lnTo>
                  <a:lnTo>
                    <a:pt x="1170686" y="1544066"/>
                  </a:lnTo>
                  <a:lnTo>
                    <a:pt x="1170178" y="1543939"/>
                  </a:lnTo>
                  <a:lnTo>
                    <a:pt x="1169797" y="1543685"/>
                  </a:lnTo>
                  <a:lnTo>
                    <a:pt x="1156970" y="1538224"/>
                  </a:lnTo>
                  <a:lnTo>
                    <a:pt x="1156462" y="1537970"/>
                  </a:lnTo>
                  <a:lnTo>
                    <a:pt x="1140460" y="1533906"/>
                  </a:lnTo>
                  <a:lnTo>
                    <a:pt x="1124839" y="1532001"/>
                  </a:lnTo>
                  <a:lnTo>
                    <a:pt x="1108329" y="1531620"/>
                  </a:lnTo>
                  <a:lnTo>
                    <a:pt x="1091438" y="1533017"/>
                  </a:lnTo>
                  <a:lnTo>
                    <a:pt x="1037336" y="1544320"/>
                  </a:lnTo>
                  <a:lnTo>
                    <a:pt x="998728" y="1557020"/>
                  </a:lnTo>
                  <a:lnTo>
                    <a:pt x="958596" y="1572260"/>
                  </a:lnTo>
                  <a:lnTo>
                    <a:pt x="853567" y="1615821"/>
                  </a:lnTo>
                  <a:lnTo>
                    <a:pt x="810641" y="1632839"/>
                  </a:lnTo>
                  <a:lnTo>
                    <a:pt x="767842" y="1647825"/>
                  </a:lnTo>
                  <a:lnTo>
                    <a:pt x="725678" y="1660017"/>
                  </a:lnTo>
                  <a:lnTo>
                    <a:pt x="684530" y="1668272"/>
                  </a:lnTo>
                  <a:lnTo>
                    <a:pt x="644779" y="1671955"/>
                  </a:lnTo>
                  <a:lnTo>
                    <a:pt x="625602" y="1671574"/>
                  </a:lnTo>
                  <a:lnTo>
                    <a:pt x="570992" y="1661160"/>
                  </a:lnTo>
                  <a:lnTo>
                    <a:pt x="535432" y="1646682"/>
                  </a:lnTo>
                  <a:lnTo>
                    <a:pt x="499999" y="1628902"/>
                  </a:lnTo>
                  <a:lnTo>
                    <a:pt x="464693" y="1607693"/>
                  </a:lnTo>
                  <a:lnTo>
                    <a:pt x="429514" y="1583563"/>
                  </a:lnTo>
                  <a:lnTo>
                    <a:pt x="394462" y="1556639"/>
                  </a:lnTo>
                  <a:lnTo>
                    <a:pt x="359537" y="1527048"/>
                  </a:lnTo>
                  <a:lnTo>
                    <a:pt x="324866" y="1495171"/>
                  </a:lnTo>
                  <a:lnTo>
                    <a:pt x="290195" y="1461135"/>
                  </a:lnTo>
                  <a:lnTo>
                    <a:pt x="255651" y="1425194"/>
                  </a:lnTo>
                  <a:lnTo>
                    <a:pt x="221234" y="1387602"/>
                  </a:lnTo>
                  <a:lnTo>
                    <a:pt x="186817" y="1348613"/>
                  </a:lnTo>
                  <a:lnTo>
                    <a:pt x="152527" y="1308481"/>
                  </a:lnTo>
                  <a:lnTo>
                    <a:pt x="118237" y="1267206"/>
                  </a:lnTo>
                  <a:lnTo>
                    <a:pt x="84074" y="1225423"/>
                  </a:lnTo>
                  <a:lnTo>
                    <a:pt x="15748" y="1140333"/>
                  </a:lnTo>
                  <a:lnTo>
                    <a:pt x="254" y="1152779"/>
                  </a:lnTo>
                  <a:lnTo>
                    <a:pt x="68707" y="1237869"/>
                  </a:lnTo>
                  <a:lnTo>
                    <a:pt x="102870" y="1279779"/>
                  </a:lnTo>
                  <a:lnTo>
                    <a:pt x="137287" y="1321054"/>
                  </a:lnTo>
                  <a:lnTo>
                    <a:pt x="171704" y="1361440"/>
                  </a:lnTo>
                  <a:lnTo>
                    <a:pt x="206248" y="1400810"/>
                  </a:lnTo>
                  <a:lnTo>
                    <a:pt x="241046" y="1438656"/>
                  </a:lnTo>
                  <a:lnTo>
                    <a:pt x="275971" y="1474851"/>
                  </a:lnTo>
                  <a:lnTo>
                    <a:pt x="311023" y="1509268"/>
                  </a:lnTo>
                  <a:lnTo>
                    <a:pt x="346202" y="1541780"/>
                  </a:lnTo>
                  <a:lnTo>
                    <a:pt x="381762" y="1571879"/>
                  </a:lnTo>
                  <a:lnTo>
                    <a:pt x="417576" y="1599438"/>
                  </a:lnTo>
                  <a:lnTo>
                    <a:pt x="453771" y="1624203"/>
                  </a:lnTo>
                  <a:lnTo>
                    <a:pt x="490093" y="1646047"/>
                  </a:lnTo>
                  <a:lnTo>
                    <a:pt x="526796" y="1664589"/>
                  </a:lnTo>
                  <a:lnTo>
                    <a:pt x="564007" y="1679702"/>
                  </a:lnTo>
                  <a:lnTo>
                    <a:pt x="603250" y="1689354"/>
                  </a:lnTo>
                  <a:lnTo>
                    <a:pt x="644525" y="1691767"/>
                  </a:lnTo>
                  <a:lnTo>
                    <a:pt x="665607" y="1690497"/>
                  </a:lnTo>
                  <a:lnTo>
                    <a:pt x="708406" y="1684147"/>
                  </a:lnTo>
                  <a:lnTo>
                    <a:pt x="751840" y="1673479"/>
                  </a:lnTo>
                  <a:lnTo>
                    <a:pt x="756780" y="1671955"/>
                  </a:lnTo>
                  <a:lnTo>
                    <a:pt x="773684" y="1666748"/>
                  </a:lnTo>
                  <a:lnTo>
                    <a:pt x="795528" y="1659382"/>
                  </a:lnTo>
                  <a:lnTo>
                    <a:pt x="817372" y="1651508"/>
                  </a:lnTo>
                  <a:lnTo>
                    <a:pt x="860933" y="1634363"/>
                  </a:lnTo>
                  <a:lnTo>
                    <a:pt x="945769" y="1598930"/>
                  </a:lnTo>
                  <a:lnTo>
                    <a:pt x="966216" y="1590675"/>
                  </a:lnTo>
                  <a:lnTo>
                    <a:pt x="1005713" y="1575562"/>
                  </a:lnTo>
                  <a:lnTo>
                    <a:pt x="1043178" y="1563370"/>
                  </a:lnTo>
                  <a:lnTo>
                    <a:pt x="1094359" y="1552575"/>
                  </a:lnTo>
                  <a:lnTo>
                    <a:pt x="1109853" y="1551432"/>
                  </a:lnTo>
                  <a:lnTo>
                    <a:pt x="1124458" y="1551686"/>
                  </a:lnTo>
                  <a:lnTo>
                    <a:pt x="1172032" y="1568310"/>
                  </a:lnTo>
                  <a:lnTo>
                    <a:pt x="1172337" y="1568577"/>
                  </a:lnTo>
                  <a:lnTo>
                    <a:pt x="1181493" y="1576552"/>
                  </a:lnTo>
                  <a:lnTo>
                    <a:pt x="1205738" y="1613662"/>
                  </a:lnTo>
                  <a:lnTo>
                    <a:pt x="1222629" y="1664843"/>
                  </a:lnTo>
                  <a:lnTo>
                    <a:pt x="1230249" y="1705737"/>
                  </a:lnTo>
                  <a:lnTo>
                    <a:pt x="1235837" y="1750568"/>
                  </a:lnTo>
                  <a:lnTo>
                    <a:pt x="1239647" y="1798447"/>
                  </a:lnTo>
                  <a:lnTo>
                    <a:pt x="1243076" y="1873758"/>
                  </a:lnTo>
                  <a:lnTo>
                    <a:pt x="1246124" y="1975358"/>
                  </a:lnTo>
                  <a:lnTo>
                    <a:pt x="1247140" y="2000250"/>
                  </a:lnTo>
                  <a:lnTo>
                    <a:pt x="1249807" y="2048256"/>
                  </a:lnTo>
                  <a:lnTo>
                    <a:pt x="1253871" y="2093722"/>
                  </a:lnTo>
                  <a:lnTo>
                    <a:pt x="1259967" y="2135378"/>
                  </a:lnTo>
                  <a:lnTo>
                    <a:pt x="1268730" y="2172462"/>
                  </a:lnTo>
                  <a:lnTo>
                    <a:pt x="1288288" y="2217674"/>
                  </a:lnTo>
                  <a:lnTo>
                    <a:pt x="1313434" y="2251075"/>
                  </a:lnTo>
                  <a:lnTo>
                    <a:pt x="1341755" y="2277491"/>
                  </a:lnTo>
                  <a:lnTo>
                    <a:pt x="1383665" y="2303272"/>
                  </a:lnTo>
                  <a:lnTo>
                    <a:pt x="1429258" y="2319655"/>
                  </a:lnTo>
                  <a:lnTo>
                    <a:pt x="1478026" y="2328291"/>
                  </a:lnTo>
                  <a:lnTo>
                    <a:pt x="1528953" y="2331212"/>
                  </a:lnTo>
                  <a:lnTo>
                    <a:pt x="1554988" y="2330958"/>
                  </a:lnTo>
                  <a:lnTo>
                    <a:pt x="1581150" y="2329815"/>
                  </a:lnTo>
                  <a:lnTo>
                    <a:pt x="1604695" y="2328354"/>
                  </a:lnTo>
                  <a:lnTo>
                    <a:pt x="1562481" y="2357882"/>
                  </a:lnTo>
                  <a:lnTo>
                    <a:pt x="1558036" y="2361057"/>
                  </a:lnTo>
                  <a:lnTo>
                    <a:pt x="1556893" y="2367280"/>
                  </a:lnTo>
                  <a:lnTo>
                    <a:pt x="1563243" y="2376170"/>
                  </a:lnTo>
                  <a:lnTo>
                    <a:pt x="1569339" y="2377313"/>
                  </a:lnTo>
                  <a:lnTo>
                    <a:pt x="1660017" y="2313813"/>
                  </a:lnTo>
                  <a:close/>
                </a:path>
                <a:path w="1677035" h="2377440">
                  <a:moveTo>
                    <a:pt x="1676781" y="713613"/>
                  </a:moveTo>
                  <a:lnTo>
                    <a:pt x="1586992" y="658749"/>
                  </a:lnTo>
                  <a:lnTo>
                    <a:pt x="1582293" y="655955"/>
                  </a:lnTo>
                  <a:lnTo>
                    <a:pt x="1576197" y="657352"/>
                  </a:lnTo>
                  <a:lnTo>
                    <a:pt x="1570609" y="666750"/>
                  </a:lnTo>
                  <a:lnTo>
                    <a:pt x="1572006" y="672846"/>
                  </a:lnTo>
                  <a:lnTo>
                    <a:pt x="1576705" y="675640"/>
                  </a:lnTo>
                  <a:lnTo>
                    <a:pt x="1620748" y="702538"/>
                  </a:lnTo>
                  <a:lnTo>
                    <a:pt x="1570482" y="701929"/>
                  </a:lnTo>
                  <a:lnTo>
                    <a:pt x="1519047" y="702056"/>
                  </a:lnTo>
                  <a:lnTo>
                    <a:pt x="1494028" y="702564"/>
                  </a:lnTo>
                  <a:lnTo>
                    <a:pt x="1445895" y="704596"/>
                  </a:lnTo>
                  <a:lnTo>
                    <a:pt x="1400937" y="708406"/>
                  </a:lnTo>
                  <a:lnTo>
                    <a:pt x="1359662" y="714375"/>
                  </a:lnTo>
                  <a:lnTo>
                    <a:pt x="1306068" y="728726"/>
                  </a:lnTo>
                  <a:lnTo>
                    <a:pt x="1279652" y="745236"/>
                  </a:lnTo>
                  <a:lnTo>
                    <a:pt x="1279271" y="745490"/>
                  </a:lnTo>
                  <a:lnTo>
                    <a:pt x="1279017" y="745871"/>
                  </a:lnTo>
                  <a:lnTo>
                    <a:pt x="1274572" y="751205"/>
                  </a:lnTo>
                  <a:lnTo>
                    <a:pt x="1271054" y="756158"/>
                  </a:lnTo>
                  <a:lnTo>
                    <a:pt x="1270635" y="756793"/>
                  </a:lnTo>
                  <a:lnTo>
                    <a:pt x="1265047" y="768223"/>
                  </a:lnTo>
                  <a:lnTo>
                    <a:pt x="1264793" y="769239"/>
                  </a:lnTo>
                  <a:lnTo>
                    <a:pt x="1261237" y="781431"/>
                  </a:lnTo>
                  <a:lnTo>
                    <a:pt x="1258951" y="793750"/>
                  </a:lnTo>
                  <a:lnTo>
                    <a:pt x="1257300" y="805942"/>
                  </a:lnTo>
                  <a:lnTo>
                    <a:pt x="1255776" y="817753"/>
                  </a:lnTo>
                  <a:lnTo>
                    <a:pt x="1253871" y="829183"/>
                  </a:lnTo>
                  <a:lnTo>
                    <a:pt x="1250924" y="840689"/>
                  </a:lnTo>
                  <a:lnTo>
                    <a:pt x="1250746" y="841121"/>
                  </a:lnTo>
                  <a:lnTo>
                    <a:pt x="1247140" y="849884"/>
                  </a:lnTo>
                  <a:lnTo>
                    <a:pt x="1215644" y="877189"/>
                  </a:lnTo>
                  <a:lnTo>
                    <a:pt x="1176655" y="886714"/>
                  </a:lnTo>
                  <a:lnTo>
                    <a:pt x="1120521" y="889254"/>
                  </a:lnTo>
                  <a:lnTo>
                    <a:pt x="1104265" y="889000"/>
                  </a:lnTo>
                  <a:lnTo>
                    <a:pt x="1087374" y="888492"/>
                  </a:lnTo>
                  <a:lnTo>
                    <a:pt x="1032764" y="885063"/>
                  </a:lnTo>
                  <a:lnTo>
                    <a:pt x="929297" y="875411"/>
                  </a:lnTo>
                  <a:lnTo>
                    <a:pt x="779145" y="861441"/>
                  </a:lnTo>
                  <a:lnTo>
                    <a:pt x="735584" y="858520"/>
                  </a:lnTo>
                  <a:lnTo>
                    <a:pt x="692785" y="856488"/>
                  </a:lnTo>
                  <a:lnTo>
                    <a:pt x="650875" y="855599"/>
                  </a:lnTo>
                  <a:lnTo>
                    <a:pt x="610743" y="856107"/>
                  </a:lnTo>
                  <a:lnTo>
                    <a:pt x="572135" y="858393"/>
                  </a:lnTo>
                  <a:lnTo>
                    <a:pt x="498475" y="866394"/>
                  </a:lnTo>
                  <a:lnTo>
                    <a:pt x="425831" y="877570"/>
                  </a:lnTo>
                  <a:lnTo>
                    <a:pt x="354203" y="891286"/>
                  </a:lnTo>
                  <a:lnTo>
                    <a:pt x="283464" y="907288"/>
                  </a:lnTo>
                  <a:lnTo>
                    <a:pt x="213233" y="925195"/>
                  </a:lnTo>
                  <a:lnTo>
                    <a:pt x="143510" y="944245"/>
                  </a:lnTo>
                  <a:lnTo>
                    <a:pt x="5207" y="984631"/>
                  </a:lnTo>
                  <a:lnTo>
                    <a:pt x="10795" y="1003681"/>
                  </a:lnTo>
                  <a:lnTo>
                    <a:pt x="149098" y="963295"/>
                  </a:lnTo>
                  <a:lnTo>
                    <a:pt x="218440" y="944245"/>
                  </a:lnTo>
                  <a:lnTo>
                    <a:pt x="288290" y="926465"/>
                  </a:lnTo>
                  <a:lnTo>
                    <a:pt x="358648" y="910717"/>
                  </a:lnTo>
                  <a:lnTo>
                    <a:pt x="429514" y="897001"/>
                  </a:lnTo>
                  <a:lnTo>
                    <a:pt x="501269" y="886079"/>
                  </a:lnTo>
                  <a:lnTo>
                    <a:pt x="574040" y="878078"/>
                  </a:lnTo>
                  <a:lnTo>
                    <a:pt x="651129" y="875411"/>
                  </a:lnTo>
                  <a:lnTo>
                    <a:pt x="692277" y="876300"/>
                  </a:lnTo>
                  <a:lnTo>
                    <a:pt x="734695" y="878332"/>
                  </a:lnTo>
                  <a:lnTo>
                    <a:pt x="777748" y="881253"/>
                  </a:lnTo>
                  <a:lnTo>
                    <a:pt x="1030986" y="904748"/>
                  </a:lnTo>
                  <a:lnTo>
                    <a:pt x="1050036" y="906145"/>
                  </a:lnTo>
                  <a:lnTo>
                    <a:pt x="1068451" y="907288"/>
                  </a:lnTo>
                  <a:lnTo>
                    <a:pt x="1086358" y="908177"/>
                  </a:lnTo>
                  <a:lnTo>
                    <a:pt x="1103630" y="908812"/>
                  </a:lnTo>
                  <a:lnTo>
                    <a:pt x="1120140" y="909066"/>
                  </a:lnTo>
                  <a:lnTo>
                    <a:pt x="1136015" y="908939"/>
                  </a:lnTo>
                  <a:lnTo>
                    <a:pt x="1178687" y="906399"/>
                  </a:lnTo>
                  <a:lnTo>
                    <a:pt x="1222629" y="895858"/>
                  </a:lnTo>
                  <a:lnTo>
                    <a:pt x="1235811" y="889254"/>
                  </a:lnTo>
                  <a:lnTo>
                    <a:pt x="1238504" y="887730"/>
                  </a:lnTo>
                  <a:lnTo>
                    <a:pt x="1264412" y="859790"/>
                  </a:lnTo>
                  <a:lnTo>
                    <a:pt x="1269873" y="846455"/>
                  </a:lnTo>
                  <a:lnTo>
                    <a:pt x="1270000" y="846074"/>
                  </a:lnTo>
                  <a:lnTo>
                    <a:pt x="1271612" y="839724"/>
                  </a:lnTo>
                  <a:lnTo>
                    <a:pt x="1273048" y="834136"/>
                  </a:lnTo>
                  <a:lnTo>
                    <a:pt x="1275334" y="821182"/>
                  </a:lnTo>
                  <a:lnTo>
                    <a:pt x="1278509" y="796417"/>
                  </a:lnTo>
                  <a:lnTo>
                    <a:pt x="1280668" y="785114"/>
                  </a:lnTo>
                  <a:lnTo>
                    <a:pt x="1283258" y="776351"/>
                  </a:lnTo>
                  <a:lnTo>
                    <a:pt x="1283347" y="776046"/>
                  </a:lnTo>
                  <a:lnTo>
                    <a:pt x="1283931" y="774827"/>
                  </a:lnTo>
                  <a:lnTo>
                    <a:pt x="1287424" y="767461"/>
                  </a:lnTo>
                  <a:lnTo>
                    <a:pt x="1287399" y="767334"/>
                  </a:lnTo>
                  <a:lnTo>
                    <a:pt x="1328928" y="742061"/>
                  </a:lnTo>
                  <a:lnTo>
                    <a:pt x="1383030" y="730631"/>
                  </a:lnTo>
                  <a:lnTo>
                    <a:pt x="1424940" y="725932"/>
                  </a:lnTo>
                  <a:lnTo>
                    <a:pt x="1470660" y="723138"/>
                  </a:lnTo>
                  <a:lnTo>
                    <a:pt x="1519428" y="721868"/>
                  </a:lnTo>
                  <a:lnTo>
                    <a:pt x="1575193" y="721804"/>
                  </a:lnTo>
                  <a:lnTo>
                    <a:pt x="1620393" y="722350"/>
                  </a:lnTo>
                  <a:lnTo>
                    <a:pt x="1621459" y="721741"/>
                  </a:lnTo>
                  <a:lnTo>
                    <a:pt x="1637525" y="712774"/>
                  </a:lnTo>
                  <a:lnTo>
                    <a:pt x="1620393" y="722350"/>
                  </a:lnTo>
                  <a:lnTo>
                    <a:pt x="1570482" y="750189"/>
                  </a:lnTo>
                  <a:lnTo>
                    <a:pt x="1568831" y="756158"/>
                  </a:lnTo>
                  <a:lnTo>
                    <a:pt x="1571498" y="760984"/>
                  </a:lnTo>
                  <a:lnTo>
                    <a:pt x="1574165" y="765683"/>
                  </a:lnTo>
                  <a:lnTo>
                    <a:pt x="1580134" y="767461"/>
                  </a:lnTo>
                  <a:lnTo>
                    <a:pt x="1659915" y="723011"/>
                  </a:lnTo>
                  <a:lnTo>
                    <a:pt x="1676781" y="7136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67405" y="4200905"/>
              <a:ext cx="1270" cy="613410"/>
            </a:xfrm>
            <a:custGeom>
              <a:avLst/>
              <a:gdLst/>
              <a:ahLst/>
              <a:cxnLst/>
              <a:rect l="l" t="t" r="r" b="b"/>
              <a:pathLst>
                <a:path w="1269" h="613410">
                  <a:moveTo>
                    <a:pt x="0" y="0"/>
                  </a:moveTo>
                  <a:lnTo>
                    <a:pt x="762" y="613029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978" y="3025139"/>
              <a:ext cx="1457960" cy="2486025"/>
            </a:xfrm>
            <a:custGeom>
              <a:avLst/>
              <a:gdLst/>
              <a:ahLst/>
              <a:cxnLst/>
              <a:rect l="l" t="t" r="r" b="b"/>
              <a:pathLst>
                <a:path w="1457960" h="2486025">
                  <a:moveTo>
                    <a:pt x="1423416" y="850265"/>
                  </a:moveTo>
                  <a:lnTo>
                    <a:pt x="1328547" y="793496"/>
                  </a:lnTo>
                  <a:lnTo>
                    <a:pt x="1322451" y="795020"/>
                  </a:lnTo>
                  <a:lnTo>
                    <a:pt x="1316863" y="804418"/>
                  </a:lnTo>
                  <a:lnTo>
                    <a:pt x="1318387" y="810387"/>
                  </a:lnTo>
                  <a:lnTo>
                    <a:pt x="1323086" y="813308"/>
                  </a:lnTo>
                  <a:lnTo>
                    <a:pt x="1366710" y="839419"/>
                  </a:lnTo>
                  <a:lnTo>
                    <a:pt x="1340739" y="838454"/>
                  </a:lnTo>
                  <a:lnTo>
                    <a:pt x="1300099" y="836168"/>
                  </a:lnTo>
                  <a:lnTo>
                    <a:pt x="1260475" y="833120"/>
                  </a:lnTo>
                  <a:lnTo>
                    <a:pt x="1222121" y="829183"/>
                  </a:lnTo>
                  <a:lnTo>
                    <a:pt x="1150747" y="819531"/>
                  </a:lnTo>
                  <a:lnTo>
                    <a:pt x="1103249" y="810768"/>
                  </a:lnTo>
                  <a:lnTo>
                    <a:pt x="1061974" y="801116"/>
                  </a:lnTo>
                  <a:lnTo>
                    <a:pt x="1019302" y="787019"/>
                  </a:lnTo>
                  <a:lnTo>
                    <a:pt x="988669" y="768350"/>
                  </a:lnTo>
                  <a:lnTo>
                    <a:pt x="988047" y="767549"/>
                  </a:lnTo>
                  <a:lnTo>
                    <a:pt x="987577" y="766572"/>
                  </a:lnTo>
                  <a:lnTo>
                    <a:pt x="987031" y="765467"/>
                  </a:lnTo>
                  <a:lnTo>
                    <a:pt x="986866" y="764413"/>
                  </a:lnTo>
                  <a:lnTo>
                    <a:pt x="986523" y="762254"/>
                  </a:lnTo>
                  <a:lnTo>
                    <a:pt x="986320" y="760984"/>
                  </a:lnTo>
                  <a:lnTo>
                    <a:pt x="986167" y="759968"/>
                  </a:lnTo>
                  <a:lnTo>
                    <a:pt x="986028" y="759079"/>
                  </a:lnTo>
                  <a:lnTo>
                    <a:pt x="985926" y="758698"/>
                  </a:lnTo>
                  <a:lnTo>
                    <a:pt x="985774" y="758063"/>
                  </a:lnTo>
                  <a:lnTo>
                    <a:pt x="978789" y="746252"/>
                  </a:lnTo>
                  <a:lnTo>
                    <a:pt x="978408" y="745744"/>
                  </a:lnTo>
                  <a:lnTo>
                    <a:pt x="977900" y="745363"/>
                  </a:lnTo>
                  <a:lnTo>
                    <a:pt x="972693" y="740664"/>
                  </a:lnTo>
                  <a:lnTo>
                    <a:pt x="966597" y="736219"/>
                  </a:lnTo>
                  <a:lnTo>
                    <a:pt x="921639" y="716407"/>
                  </a:lnTo>
                  <a:lnTo>
                    <a:pt x="870204" y="702310"/>
                  </a:lnTo>
                  <a:lnTo>
                    <a:pt x="823976" y="693039"/>
                  </a:lnTo>
                  <a:lnTo>
                    <a:pt x="772414" y="684911"/>
                  </a:lnTo>
                  <a:lnTo>
                    <a:pt x="697103" y="676402"/>
                  </a:lnTo>
                  <a:lnTo>
                    <a:pt x="657225" y="673227"/>
                  </a:lnTo>
                  <a:lnTo>
                    <a:pt x="616458" y="670941"/>
                  </a:lnTo>
                  <a:lnTo>
                    <a:pt x="575056" y="669544"/>
                  </a:lnTo>
                  <a:lnTo>
                    <a:pt x="533527" y="669036"/>
                  </a:lnTo>
                  <a:lnTo>
                    <a:pt x="533273" y="688848"/>
                  </a:lnTo>
                  <a:lnTo>
                    <a:pt x="574802" y="689356"/>
                  </a:lnTo>
                  <a:lnTo>
                    <a:pt x="615696" y="690753"/>
                  </a:lnTo>
                  <a:lnTo>
                    <a:pt x="656082" y="693039"/>
                  </a:lnTo>
                  <a:lnTo>
                    <a:pt x="695452" y="696214"/>
                  </a:lnTo>
                  <a:lnTo>
                    <a:pt x="733425" y="700024"/>
                  </a:lnTo>
                  <a:lnTo>
                    <a:pt x="804418" y="709803"/>
                  </a:lnTo>
                  <a:lnTo>
                    <a:pt x="866013" y="721614"/>
                  </a:lnTo>
                  <a:lnTo>
                    <a:pt x="904494" y="731647"/>
                  </a:lnTo>
                  <a:lnTo>
                    <a:pt x="943356" y="745998"/>
                  </a:lnTo>
                  <a:lnTo>
                    <a:pt x="967740" y="770255"/>
                  </a:lnTo>
                  <a:lnTo>
                    <a:pt x="968248" y="772033"/>
                  </a:lnTo>
                  <a:lnTo>
                    <a:pt x="968629" y="772922"/>
                  </a:lnTo>
                  <a:lnTo>
                    <a:pt x="970534" y="776986"/>
                  </a:lnTo>
                  <a:lnTo>
                    <a:pt x="970788" y="777621"/>
                  </a:lnTo>
                  <a:lnTo>
                    <a:pt x="971169" y="778256"/>
                  </a:lnTo>
                  <a:lnTo>
                    <a:pt x="971677" y="778764"/>
                  </a:lnTo>
                  <a:lnTo>
                    <a:pt x="974852" y="782828"/>
                  </a:lnTo>
                  <a:lnTo>
                    <a:pt x="1011301" y="805180"/>
                  </a:lnTo>
                  <a:lnTo>
                    <a:pt x="1056513" y="820039"/>
                  </a:lnTo>
                  <a:lnTo>
                    <a:pt x="1098931" y="830199"/>
                  </a:lnTo>
                  <a:lnTo>
                    <a:pt x="1164717" y="841756"/>
                  </a:lnTo>
                  <a:lnTo>
                    <a:pt x="1219708" y="848868"/>
                  </a:lnTo>
                  <a:lnTo>
                    <a:pt x="1258443" y="852805"/>
                  </a:lnTo>
                  <a:lnTo>
                    <a:pt x="1298575" y="855853"/>
                  </a:lnTo>
                  <a:lnTo>
                    <a:pt x="1339596" y="858266"/>
                  </a:lnTo>
                  <a:lnTo>
                    <a:pt x="1367713" y="859218"/>
                  </a:lnTo>
                  <a:lnTo>
                    <a:pt x="1317498" y="887730"/>
                  </a:lnTo>
                  <a:lnTo>
                    <a:pt x="1315847" y="893826"/>
                  </a:lnTo>
                  <a:lnTo>
                    <a:pt x="1318514" y="898525"/>
                  </a:lnTo>
                  <a:lnTo>
                    <a:pt x="1321181" y="903351"/>
                  </a:lnTo>
                  <a:lnTo>
                    <a:pt x="1327277" y="905002"/>
                  </a:lnTo>
                  <a:lnTo>
                    <a:pt x="1331976" y="902208"/>
                  </a:lnTo>
                  <a:lnTo>
                    <a:pt x="1406423" y="859917"/>
                  </a:lnTo>
                  <a:lnTo>
                    <a:pt x="1423416" y="850265"/>
                  </a:lnTo>
                  <a:close/>
                </a:path>
                <a:path w="1457960" h="2486025">
                  <a:moveTo>
                    <a:pt x="1447800" y="69977"/>
                  </a:moveTo>
                  <a:lnTo>
                    <a:pt x="1385620" y="33489"/>
                  </a:lnTo>
                  <a:lnTo>
                    <a:pt x="1352423" y="13970"/>
                  </a:lnTo>
                  <a:lnTo>
                    <a:pt x="1346327" y="15494"/>
                  </a:lnTo>
                  <a:lnTo>
                    <a:pt x="1343456" y="20447"/>
                  </a:lnTo>
                  <a:lnTo>
                    <a:pt x="1340739" y="25019"/>
                  </a:lnTo>
                  <a:lnTo>
                    <a:pt x="1342390" y="31115"/>
                  </a:lnTo>
                  <a:lnTo>
                    <a:pt x="1347089" y="33782"/>
                  </a:lnTo>
                  <a:lnTo>
                    <a:pt x="1391653" y="59982"/>
                  </a:lnTo>
                  <a:lnTo>
                    <a:pt x="1119505" y="56261"/>
                  </a:lnTo>
                  <a:lnTo>
                    <a:pt x="950214" y="50800"/>
                  </a:lnTo>
                  <a:lnTo>
                    <a:pt x="881456" y="47625"/>
                  </a:lnTo>
                  <a:lnTo>
                    <a:pt x="830199" y="44450"/>
                  </a:lnTo>
                  <a:lnTo>
                    <a:pt x="772541" y="39878"/>
                  </a:lnTo>
                  <a:lnTo>
                    <a:pt x="739609" y="35560"/>
                  </a:lnTo>
                  <a:lnTo>
                    <a:pt x="735076" y="34671"/>
                  </a:lnTo>
                  <a:lnTo>
                    <a:pt x="731837" y="33782"/>
                  </a:lnTo>
                  <a:lnTo>
                    <a:pt x="731316" y="33642"/>
                  </a:lnTo>
                  <a:lnTo>
                    <a:pt x="730669" y="33362"/>
                  </a:lnTo>
                  <a:lnTo>
                    <a:pt x="729970" y="32385"/>
                  </a:lnTo>
                  <a:lnTo>
                    <a:pt x="729234" y="31369"/>
                  </a:lnTo>
                  <a:lnTo>
                    <a:pt x="727964" y="30226"/>
                  </a:lnTo>
                  <a:lnTo>
                    <a:pt x="726440" y="29591"/>
                  </a:lnTo>
                  <a:lnTo>
                    <a:pt x="723265" y="28067"/>
                  </a:lnTo>
                  <a:lnTo>
                    <a:pt x="722757" y="27940"/>
                  </a:lnTo>
                  <a:lnTo>
                    <a:pt x="722249" y="27686"/>
                  </a:lnTo>
                  <a:lnTo>
                    <a:pt x="721614" y="27559"/>
                  </a:lnTo>
                  <a:lnTo>
                    <a:pt x="661924" y="19050"/>
                  </a:lnTo>
                  <a:lnTo>
                    <a:pt x="610362" y="15113"/>
                  </a:lnTo>
                  <a:lnTo>
                    <a:pt x="497713" y="9398"/>
                  </a:lnTo>
                  <a:lnTo>
                    <a:pt x="328295" y="3937"/>
                  </a:lnTo>
                  <a:lnTo>
                    <a:pt x="67691" y="127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134747" y="20447"/>
                  </a:lnTo>
                  <a:lnTo>
                    <a:pt x="387464" y="25273"/>
                  </a:lnTo>
                  <a:lnTo>
                    <a:pt x="521716" y="30226"/>
                  </a:lnTo>
                  <a:lnTo>
                    <a:pt x="609219" y="34925"/>
                  </a:lnTo>
                  <a:lnTo>
                    <a:pt x="674243" y="40132"/>
                  </a:lnTo>
                  <a:lnTo>
                    <a:pt x="712089" y="45466"/>
                  </a:lnTo>
                  <a:lnTo>
                    <a:pt x="717423" y="48641"/>
                  </a:lnTo>
                  <a:lnTo>
                    <a:pt x="718693" y="49784"/>
                  </a:lnTo>
                  <a:lnTo>
                    <a:pt x="720217" y="50419"/>
                  </a:lnTo>
                  <a:lnTo>
                    <a:pt x="723392" y="51943"/>
                  </a:lnTo>
                  <a:lnTo>
                    <a:pt x="723900" y="52070"/>
                  </a:lnTo>
                  <a:lnTo>
                    <a:pt x="724408" y="52324"/>
                  </a:lnTo>
                  <a:lnTo>
                    <a:pt x="725043" y="52451"/>
                  </a:lnTo>
                  <a:lnTo>
                    <a:pt x="729996" y="53721"/>
                  </a:lnTo>
                  <a:lnTo>
                    <a:pt x="770509" y="59563"/>
                  </a:lnTo>
                  <a:lnTo>
                    <a:pt x="856488" y="66040"/>
                  </a:lnTo>
                  <a:lnTo>
                    <a:pt x="949325" y="70612"/>
                  </a:lnTo>
                  <a:lnTo>
                    <a:pt x="1149985" y="76708"/>
                  </a:lnTo>
                  <a:lnTo>
                    <a:pt x="1391386" y="79794"/>
                  </a:lnTo>
                  <a:lnTo>
                    <a:pt x="1346835" y="105664"/>
                  </a:lnTo>
                  <a:lnTo>
                    <a:pt x="1342136" y="108331"/>
                  </a:lnTo>
                  <a:lnTo>
                    <a:pt x="1340485" y="114427"/>
                  </a:lnTo>
                  <a:lnTo>
                    <a:pt x="1343279" y="119126"/>
                  </a:lnTo>
                  <a:lnTo>
                    <a:pt x="1346073" y="123952"/>
                  </a:lnTo>
                  <a:lnTo>
                    <a:pt x="1352042" y="125476"/>
                  </a:lnTo>
                  <a:lnTo>
                    <a:pt x="1356868" y="122809"/>
                  </a:lnTo>
                  <a:lnTo>
                    <a:pt x="1430743" y="79883"/>
                  </a:lnTo>
                  <a:lnTo>
                    <a:pt x="1447800" y="69977"/>
                  </a:lnTo>
                  <a:close/>
                </a:path>
                <a:path w="1457960" h="2486025">
                  <a:moveTo>
                    <a:pt x="1457452" y="2431161"/>
                  </a:moveTo>
                  <a:lnTo>
                    <a:pt x="1362456" y="2374392"/>
                  </a:lnTo>
                  <a:lnTo>
                    <a:pt x="1356360" y="2375916"/>
                  </a:lnTo>
                  <a:lnTo>
                    <a:pt x="1350772" y="2385314"/>
                  </a:lnTo>
                  <a:lnTo>
                    <a:pt x="1352296" y="2391283"/>
                  </a:lnTo>
                  <a:lnTo>
                    <a:pt x="1356995" y="2394204"/>
                  </a:lnTo>
                  <a:lnTo>
                    <a:pt x="1400619" y="2420277"/>
                  </a:lnTo>
                  <a:lnTo>
                    <a:pt x="1372997" y="2419350"/>
                  </a:lnTo>
                  <a:lnTo>
                    <a:pt x="1331468" y="2417064"/>
                  </a:lnTo>
                  <a:lnTo>
                    <a:pt x="1291082" y="2414016"/>
                  </a:lnTo>
                  <a:lnTo>
                    <a:pt x="1251966" y="2410333"/>
                  </a:lnTo>
                  <a:lnTo>
                    <a:pt x="1196467" y="2403475"/>
                  </a:lnTo>
                  <a:lnTo>
                    <a:pt x="1146048" y="2395347"/>
                  </a:lnTo>
                  <a:lnTo>
                    <a:pt x="1101725" y="2386076"/>
                  </a:lnTo>
                  <a:lnTo>
                    <a:pt x="1064768" y="2376043"/>
                  </a:lnTo>
                  <a:lnTo>
                    <a:pt x="1029208" y="2362200"/>
                  </a:lnTo>
                  <a:lnTo>
                    <a:pt x="1013701" y="2351024"/>
                  </a:lnTo>
                  <a:lnTo>
                    <a:pt x="1012774" y="2349893"/>
                  </a:lnTo>
                  <a:lnTo>
                    <a:pt x="1012202" y="2349169"/>
                  </a:lnTo>
                  <a:lnTo>
                    <a:pt x="1012164" y="2349030"/>
                  </a:lnTo>
                  <a:lnTo>
                    <a:pt x="1012266" y="2349246"/>
                  </a:lnTo>
                  <a:lnTo>
                    <a:pt x="1012774" y="2349893"/>
                  </a:lnTo>
                  <a:lnTo>
                    <a:pt x="1011110" y="2343150"/>
                  </a:lnTo>
                  <a:lnTo>
                    <a:pt x="1010932" y="2342134"/>
                  </a:lnTo>
                  <a:lnTo>
                    <a:pt x="1010793" y="2340991"/>
                  </a:lnTo>
                  <a:lnTo>
                    <a:pt x="1010539" y="2340102"/>
                  </a:lnTo>
                  <a:lnTo>
                    <a:pt x="1010031" y="2339340"/>
                  </a:lnTo>
                  <a:lnTo>
                    <a:pt x="1008126" y="2335403"/>
                  </a:lnTo>
                  <a:lnTo>
                    <a:pt x="992251" y="2320391"/>
                  </a:lnTo>
                  <a:lnTo>
                    <a:pt x="992251" y="2347976"/>
                  </a:lnTo>
                  <a:lnTo>
                    <a:pt x="991603" y="2346071"/>
                  </a:lnTo>
                  <a:lnTo>
                    <a:pt x="992251" y="2347976"/>
                  </a:lnTo>
                  <a:lnTo>
                    <a:pt x="992251" y="2320391"/>
                  </a:lnTo>
                  <a:lnTo>
                    <a:pt x="991489" y="2319871"/>
                  </a:lnTo>
                  <a:lnTo>
                    <a:pt x="991489" y="2346058"/>
                  </a:lnTo>
                  <a:lnTo>
                    <a:pt x="991400" y="2345842"/>
                  </a:lnTo>
                  <a:lnTo>
                    <a:pt x="991489" y="2346058"/>
                  </a:lnTo>
                  <a:lnTo>
                    <a:pt x="991489" y="2319871"/>
                  </a:lnTo>
                  <a:lnTo>
                    <a:pt x="956056" y="2303780"/>
                  </a:lnTo>
                  <a:lnTo>
                    <a:pt x="906653" y="2289683"/>
                  </a:lnTo>
                  <a:lnTo>
                    <a:pt x="861441" y="2280285"/>
                  </a:lnTo>
                  <a:lnTo>
                    <a:pt x="791972" y="2269490"/>
                  </a:lnTo>
                  <a:lnTo>
                    <a:pt x="714883" y="2261108"/>
                  </a:lnTo>
                  <a:lnTo>
                    <a:pt x="673989" y="2258060"/>
                  </a:lnTo>
                  <a:lnTo>
                    <a:pt x="632206" y="2255901"/>
                  </a:lnTo>
                  <a:lnTo>
                    <a:pt x="589788" y="2254504"/>
                  </a:lnTo>
                  <a:lnTo>
                    <a:pt x="547243" y="2253996"/>
                  </a:lnTo>
                  <a:lnTo>
                    <a:pt x="546989" y="2273808"/>
                  </a:lnTo>
                  <a:lnTo>
                    <a:pt x="589534" y="2274316"/>
                  </a:lnTo>
                  <a:lnTo>
                    <a:pt x="631571" y="2275713"/>
                  </a:lnTo>
                  <a:lnTo>
                    <a:pt x="672973" y="2277872"/>
                  </a:lnTo>
                  <a:lnTo>
                    <a:pt x="713359" y="2280920"/>
                  </a:lnTo>
                  <a:lnTo>
                    <a:pt x="752348" y="2284730"/>
                  </a:lnTo>
                  <a:lnTo>
                    <a:pt x="807593" y="2291588"/>
                  </a:lnTo>
                  <a:lnTo>
                    <a:pt x="858012" y="2299716"/>
                  </a:lnTo>
                  <a:lnTo>
                    <a:pt x="902335" y="2308987"/>
                  </a:lnTo>
                  <a:lnTo>
                    <a:pt x="939419" y="2319147"/>
                  </a:lnTo>
                  <a:lnTo>
                    <a:pt x="974979" y="2333244"/>
                  </a:lnTo>
                  <a:lnTo>
                    <a:pt x="992886" y="2354072"/>
                  </a:lnTo>
                  <a:lnTo>
                    <a:pt x="993140" y="2354961"/>
                  </a:lnTo>
                  <a:lnTo>
                    <a:pt x="993648" y="2355723"/>
                  </a:lnTo>
                  <a:lnTo>
                    <a:pt x="995553" y="2359660"/>
                  </a:lnTo>
                  <a:lnTo>
                    <a:pt x="995807" y="2360422"/>
                  </a:lnTo>
                  <a:lnTo>
                    <a:pt x="999998" y="2365629"/>
                  </a:lnTo>
                  <a:lnTo>
                    <a:pt x="1037209" y="2387346"/>
                  </a:lnTo>
                  <a:lnTo>
                    <a:pt x="1083310" y="2401951"/>
                  </a:lnTo>
                  <a:lnTo>
                    <a:pt x="1126490" y="2411730"/>
                  </a:lnTo>
                  <a:lnTo>
                    <a:pt x="1175893" y="2420493"/>
                  </a:lnTo>
                  <a:lnTo>
                    <a:pt x="1249680" y="2430018"/>
                  </a:lnTo>
                  <a:lnTo>
                    <a:pt x="1289177" y="2433828"/>
                  </a:lnTo>
                  <a:lnTo>
                    <a:pt x="1329944" y="2436876"/>
                  </a:lnTo>
                  <a:lnTo>
                    <a:pt x="1371854" y="2439162"/>
                  </a:lnTo>
                  <a:lnTo>
                    <a:pt x="1401559" y="2440140"/>
                  </a:lnTo>
                  <a:lnTo>
                    <a:pt x="1356233" y="2465959"/>
                  </a:lnTo>
                  <a:lnTo>
                    <a:pt x="1351407" y="2468626"/>
                  </a:lnTo>
                  <a:lnTo>
                    <a:pt x="1349756" y="2474722"/>
                  </a:lnTo>
                  <a:lnTo>
                    <a:pt x="1352550" y="2479421"/>
                  </a:lnTo>
                  <a:lnTo>
                    <a:pt x="1355217" y="2484247"/>
                  </a:lnTo>
                  <a:lnTo>
                    <a:pt x="1361313" y="2485898"/>
                  </a:lnTo>
                  <a:lnTo>
                    <a:pt x="1366012" y="2483104"/>
                  </a:lnTo>
                  <a:lnTo>
                    <a:pt x="1440459" y="2440813"/>
                  </a:lnTo>
                  <a:lnTo>
                    <a:pt x="1457452" y="2431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54674" y="3810761"/>
              <a:ext cx="452755" cy="614680"/>
            </a:xfrm>
            <a:custGeom>
              <a:avLst/>
              <a:gdLst/>
              <a:ahLst/>
              <a:cxnLst/>
              <a:rect l="l" t="t" r="r" b="b"/>
              <a:pathLst>
                <a:path w="452754" h="614679">
                  <a:moveTo>
                    <a:pt x="0" y="307086"/>
                  </a:moveTo>
                  <a:lnTo>
                    <a:pt x="3646" y="251901"/>
                  </a:lnTo>
                  <a:lnTo>
                    <a:pt x="14161" y="199955"/>
                  </a:lnTo>
                  <a:lnTo>
                    <a:pt x="30903" y="152117"/>
                  </a:lnTo>
                  <a:lnTo>
                    <a:pt x="53233" y="109256"/>
                  </a:lnTo>
                  <a:lnTo>
                    <a:pt x="80511" y="72240"/>
                  </a:lnTo>
                  <a:lnTo>
                    <a:pt x="112098" y="41938"/>
                  </a:lnTo>
                  <a:lnTo>
                    <a:pt x="147354" y="19218"/>
                  </a:lnTo>
                  <a:lnTo>
                    <a:pt x="185639" y="4949"/>
                  </a:lnTo>
                  <a:lnTo>
                    <a:pt x="226313" y="0"/>
                  </a:lnTo>
                  <a:lnTo>
                    <a:pt x="266988" y="4949"/>
                  </a:lnTo>
                  <a:lnTo>
                    <a:pt x="305273" y="19218"/>
                  </a:lnTo>
                  <a:lnTo>
                    <a:pt x="340529" y="41938"/>
                  </a:lnTo>
                  <a:lnTo>
                    <a:pt x="372116" y="72240"/>
                  </a:lnTo>
                  <a:lnTo>
                    <a:pt x="399394" y="109256"/>
                  </a:lnTo>
                  <a:lnTo>
                    <a:pt x="421724" y="152117"/>
                  </a:lnTo>
                  <a:lnTo>
                    <a:pt x="438466" y="199955"/>
                  </a:lnTo>
                  <a:lnTo>
                    <a:pt x="448981" y="251901"/>
                  </a:lnTo>
                  <a:lnTo>
                    <a:pt x="452627" y="307086"/>
                  </a:lnTo>
                  <a:lnTo>
                    <a:pt x="448981" y="362270"/>
                  </a:lnTo>
                  <a:lnTo>
                    <a:pt x="438466" y="414216"/>
                  </a:lnTo>
                  <a:lnTo>
                    <a:pt x="421724" y="462054"/>
                  </a:lnTo>
                  <a:lnTo>
                    <a:pt x="399394" y="504915"/>
                  </a:lnTo>
                  <a:lnTo>
                    <a:pt x="372116" y="541931"/>
                  </a:lnTo>
                  <a:lnTo>
                    <a:pt x="340529" y="572233"/>
                  </a:lnTo>
                  <a:lnTo>
                    <a:pt x="305273" y="594953"/>
                  </a:lnTo>
                  <a:lnTo>
                    <a:pt x="266988" y="609222"/>
                  </a:lnTo>
                  <a:lnTo>
                    <a:pt x="226313" y="614171"/>
                  </a:lnTo>
                  <a:lnTo>
                    <a:pt x="185639" y="609222"/>
                  </a:lnTo>
                  <a:lnTo>
                    <a:pt x="147354" y="594953"/>
                  </a:lnTo>
                  <a:lnTo>
                    <a:pt x="112098" y="572233"/>
                  </a:lnTo>
                  <a:lnTo>
                    <a:pt x="80511" y="541931"/>
                  </a:lnTo>
                  <a:lnTo>
                    <a:pt x="53233" y="504915"/>
                  </a:lnTo>
                  <a:lnTo>
                    <a:pt x="30903" y="462054"/>
                  </a:lnTo>
                  <a:lnTo>
                    <a:pt x="14161" y="414216"/>
                  </a:lnTo>
                  <a:lnTo>
                    <a:pt x="3646" y="362270"/>
                  </a:lnTo>
                  <a:lnTo>
                    <a:pt x="0" y="3070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277736" y="3879544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739128" y="4020311"/>
            <a:ext cx="295910" cy="208915"/>
            <a:chOff x="6739128" y="4020311"/>
            <a:chExt cx="295910" cy="208915"/>
          </a:xfrm>
        </p:grpSpPr>
        <p:sp>
          <p:nvSpPr>
            <p:cNvPr id="13" name="object 13" descr=""/>
            <p:cNvSpPr/>
            <p:nvPr/>
          </p:nvSpPr>
          <p:spPr>
            <a:xfrm>
              <a:off x="6749034" y="40302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3" y="0"/>
                  </a:moveTo>
                  <a:lnTo>
                    <a:pt x="206883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3" y="141731"/>
                  </a:lnTo>
                  <a:lnTo>
                    <a:pt x="206883" y="188975"/>
                  </a:lnTo>
                  <a:lnTo>
                    <a:pt x="275844" y="94487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49034" y="40302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3" y="47243"/>
                  </a:lnTo>
                  <a:lnTo>
                    <a:pt x="206883" y="0"/>
                  </a:lnTo>
                  <a:lnTo>
                    <a:pt x="275844" y="94487"/>
                  </a:lnTo>
                  <a:lnTo>
                    <a:pt x="206883" y="188975"/>
                  </a:lnTo>
                  <a:lnTo>
                    <a:pt x="206883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276090" y="2901442"/>
            <a:ext cx="1869439" cy="1252220"/>
            <a:chOff x="4276090" y="2901442"/>
            <a:chExt cx="1869439" cy="1252220"/>
          </a:xfrm>
        </p:grpSpPr>
        <p:sp>
          <p:nvSpPr>
            <p:cNvPr id="16" name="object 16" descr=""/>
            <p:cNvSpPr/>
            <p:nvPr/>
          </p:nvSpPr>
          <p:spPr>
            <a:xfrm>
              <a:off x="5360543" y="386638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09930" y="210819"/>
                  </a:moveTo>
                  <a:lnTo>
                    <a:pt x="708820" y="238506"/>
                  </a:lnTo>
                  <a:lnTo>
                    <a:pt x="721868" y="239522"/>
                  </a:lnTo>
                  <a:lnTo>
                    <a:pt x="720344" y="259206"/>
                  </a:lnTo>
                  <a:lnTo>
                    <a:pt x="707991" y="259206"/>
                  </a:lnTo>
                  <a:lnTo>
                    <a:pt x="706882" y="286893"/>
                  </a:lnTo>
                  <a:lnTo>
                    <a:pt x="768395" y="259206"/>
                  </a:lnTo>
                  <a:lnTo>
                    <a:pt x="720344" y="259206"/>
                  </a:lnTo>
                  <a:lnTo>
                    <a:pt x="708028" y="258267"/>
                  </a:lnTo>
                  <a:lnTo>
                    <a:pt x="770482" y="258267"/>
                  </a:lnTo>
                  <a:lnTo>
                    <a:pt x="784479" y="251968"/>
                  </a:lnTo>
                  <a:lnTo>
                    <a:pt x="709930" y="210819"/>
                  </a:lnTo>
                  <a:close/>
                </a:path>
                <a:path w="784860" h="287020">
                  <a:moveTo>
                    <a:pt x="708820" y="238506"/>
                  </a:moveTo>
                  <a:lnTo>
                    <a:pt x="708028" y="258267"/>
                  </a:lnTo>
                  <a:lnTo>
                    <a:pt x="720344" y="259206"/>
                  </a:lnTo>
                  <a:lnTo>
                    <a:pt x="721868" y="239522"/>
                  </a:lnTo>
                  <a:lnTo>
                    <a:pt x="708820" y="238506"/>
                  </a:lnTo>
                  <a:close/>
                </a:path>
                <a:path w="784860" h="287020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8" y="145034"/>
                  </a:lnTo>
                  <a:lnTo>
                    <a:pt x="389255" y="145542"/>
                  </a:lnTo>
                  <a:lnTo>
                    <a:pt x="416052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552" y="245744"/>
                  </a:lnTo>
                  <a:lnTo>
                    <a:pt x="675386" y="255778"/>
                  </a:lnTo>
                  <a:lnTo>
                    <a:pt x="708028" y="258267"/>
                  </a:lnTo>
                  <a:lnTo>
                    <a:pt x="708820" y="238506"/>
                  </a:lnTo>
                  <a:lnTo>
                    <a:pt x="677799" y="236093"/>
                  </a:lnTo>
                  <a:lnTo>
                    <a:pt x="643636" y="231775"/>
                  </a:lnTo>
                  <a:lnTo>
                    <a:pt x="578866" y="219963"/>
                  </a:lnTo>
                  <a:lnTo>
                    <a:pt x="520700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8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7" y="133985"/>
                  </a:lnTo>
                  <a:lnTo>
                    <a:pt x="406724" y="133985"/>
                  </a:lnTo>
                  <a:lnTo>
                    <a:pt x="406273" y="129920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8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8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7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7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7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5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2" y="115697"/>
                  </a:lnTo>
                  <a:lnTo>
                    <a:pt x="403098" y="115316"/>
                  </a:lnTo>
                  <a:lnTo>
                    <a:pt x="399669" y="108457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4" y="51943"/>
                  </a:lnTo>
                  <a:lnTo>
                    <a:pt x="275336" y="38226"/>
                  </a:lnTo>
                  <a:lnTo>
                    <a:pt x="214503" y="22606"/>
                  </a:lnTo>
                  <a:lnTo>
                    <a:pt x="146939" y="10413"/>
                  </a:lnTo>
                  <a:lnTo>
                    <a:pt x="74549" y="2793"/>
                  </a:lnTo>
                  <a:lnTo>
                    <a:pt x="37465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82440" y="29077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82440" y="29077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413884" y="2907792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83866" y="2678938"/>
            <a:ext cx="494665" cy="709295"/>
            <a:chOff x="2483866" y="2678938"/>
            <a:chExt cx="494665" cy="709295"/>
          </a:xfrm>
        </p:grpSpPr>
        <p:sp>
          <p:nvSpPr>
            <p:cNvPr id="21" name="object 21" descr=""/>
            <p:cNvSpPr/>
            <p:nvPr/>
          </p:nvSpPr>
          <p:spPr>
            <a:xfrm>
              <a:off x="2490216" y="26852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1583" y="696468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90216" y="26852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550414" y="2772282"/>
            <a:ext cx="421640" cy="6096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017266" y="3317494"/>
            <a:ext cx="494665" cy="709295"/>
            <a:chOff x="3017266" y="3317494"/>
            <a:chExt cx="494665" cy="709295"/>
          </a:xfrm>
        </p:grpSpPr>
        <p:sp>
          <p:nvSpPr>
            <p:cNvPr id="25" name="object 25" descr=""/>
            <p:cNvSpPr/>
            <p:nvPr/>
          </p:nvSpPr>
          <p:spPr>
            <a:xfrm>
              <a:off x="3023616" y="33238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23616" y="33238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7"/>
                  </a:lnTo>
                </a:path>
                <a:path w="481964" h="696595">
                  <a:moveTo>
                    <a:pt x="0" y="86994"/>
                  </a:moveTo>
                  <a:lnTo>
                    <a:pt x="481583" y="86994"/>
                  </a:lnTo>
                </a:path>
                <a:path w="481964" h="696595">
                  <a:moveTo>
                    <a:pt x="0" y="696467"/>
                  </a:moveTo>
                  <a:lnTo>
                    <a:pt x="481583" y="696467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064510" y="3315080"/>
            <a:ext cx="466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017266" y="4932934"/>
            <a:ext cx="494665" cy="709295"/>
            <a:chOff x="3017266" y="4932934"/>
            <a:chExt cx="494665" cy="709295"/>
          </a:xfrm>
        </p:grpSpPr>
        <p:sp>
          <p:nvSpPr>
            <p:cNvPr id="29" name="object 29" descr=""/>
            <p:cNvSpPr/>
            <p:nvPr/>
          </p:nvSpPr>
          <p:spPr>
            <a:xfrm>
              <a:off x="3023616" y="49392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23616" y="49392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083814" y="5026278"/>
            <a:ext cx="42164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288282" y="3744214"/>
            <a:ext cx="1064260" cy="320675"/>
            <a:chOff x="4288282" y="3744214"/>
            <a:chExt cx="1064260" cy="320675"/>
          </a:xfrm>
        </p:grpSpPr>
        <p:sp>
          <p:nvSpPr>
            <p:cNvPr id="33" name="object 33" descr=""/>
            <p:cNvSpPr/>
            <p:nvPr/>
          </p:nvSpPr>
          <p:spPr>
            <a:xfrm>
              <a:off x="4294632" y="37505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294632" y="37505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426077" y="375056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321809" y="5324602"/>
            <a:ext cx="1066165" cy="320675"/>
            <a:chOff x="4321809" y="5324602"/>
            <a:chExt cx="1066165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4328159" y="53309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328159" y="53309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459732" y="5330952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97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64451" y="3786632"/>
            <a:ext cx="122682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326507" y="3052317"/>
            <a:ext cx="875665" cy="2402205"/>
          </a:xfrm>
          <a:custGeom>
            <a:avLst/>
            <a:gdLst/>
            <a:ahLst/>
            <a:cxnLst/>
            <a:rect l="l" t="t" r="r" b="b"/>
            <a:pathLst>
              <a:path w="875664" h="2402204">
                <a:moveTo>
                  <a:pt x="873887" y="1280287"/>
                </a:moveTo>
                <a:lnTo>
                  <a:pt x="801116" y="1235964"/>
                </a:lnTo>
                <a:lnTo>
                  <a:pt x="798753" y="1264094"/>
                </a:lnTo>
                <a:lnTo>
                  <a:pt x="798068" y="1264031"/>
                </a:lnTo>
                <a:lnTo>
                  <a:pt x="796544" y="1264031"/>
                </a:lnTo>
                <a:lnTo>
                  <a:pt x="782701" y="1266317"/>
                </a:lnTo>
                <a:lnTo>
                  <a:pt x="769620" y="1269873"/>
                </a:lnTo>
                <a:lnTo>
                  <a:pt x="758190" y="1274699"/>
                </a:lnTo>
                <a:lnTo>
                  <a:pt x="757809" y="1274826"/>
                </a:lnTo>
                <a:lnTo>
                  <a:pt x="757047" y="1275334"/>
                </a:lnTo>
                <a:lnTo>
                  <a:pt x="744855" y="1282700"/>
                </a:lnTo>
                <a:lnTo>
                  <a:pt x="733425" y="1291844"/>
                </a:lnTo>
                <a:lnTo>
                  <a:pt x="707517" y="1324991"/>
                </a:lnTo>
                <a:lnTo>
                  <a:pt x="690118" y="1362837"/>
                </a:lnTo>
                <a:lnTo>
                  <a:pt x="679450" y="1401191"/>
                </a:lnTo>
                <a:lnTo>
                  <a:pt x="672592" y="1451991"/>
                </a:lnTo>
                <a:lnTo>
                  <a:pt x="669544" y="1491488"/>
                </a:lnTo>
                <a:lnTo>
                  <a:pt x="666851" y="1558163"/>
                </a:lnTo>
                <a:lnTo>
                  <a:pt x="665721" y="1605026"/>
                </a:lnTo>
                <a:lnTo>
                  <a:pt x="664197" y="1702435"/>
                </a:lnTo>
                <a:lnTo>
                  <a:pt x="663168" y="1751076"/>
                </a:lnTo>
                <a:lnTo>
                  <a:pt x="661797" y="1797558"/>
                </a:lnTo>
                <a:lnTo>
                  <a:pt x="659511" y="1842389"/>
                </a:lnTo>
                <a:lnTo>
                  <a:pt x="656209" y="1883791"/>
                </a:lnTo>
                <a:lnTo>
                  <a:pt x="648970" y="1937639"/>
                </a:lnTo>
                <a:lnTo>
                  <a:pt x="638302" y="1978279"/>
                </a:lnTo>
                <a:lnTo>
                  <a:pt x="614692" y="2008695"/>
                </a:lnTo>
                <a:lnTo>
                  <a:pt x="603986" y="2010029"/>
                </a:lnTo>
                <a:lnTo>
                  <a:pt x="598297" y="2009267"/>
                </a:lnTo>
                <a:lnTo>
                  <a:pt x="556895" y="1988312"/>
                </a:lnTo>
                <a:lnTo>
                  <a:pt x="485902" y="1932178"/>
                </a:lnTo>
                <a:lnTo>
                  <a:pt x="464439" y="1915668"/>
                </a:lnTo>
                <a:lnTo>
                  <a:pt x="453517" y="1907921"/>
                </a:lnTo>
                <a:lnTo>
                  <a:pt x="442468" y="1900682"/>
                </a:lnTo>
                <a:lnTo>
                  <a:pt x="434060" y="1895602"/>
                </a:lnTo>
                <a:lnTo>
                  <a:pt x="431546" y="1894078"/>
                </a:lnTo>
                <a:lnTo>
                  <a:pt x="386588" y="1876933"/>
                </a:lnTo>
                <a:lnTo>
                  <a:pt x="375285" y="1875790"/>
                </a:lnTo>
                <a:lnTo>
                  <a:pt x="365379" y="1876171"/>
                </a:lnTo>
                <a:lnTo>
                  <a:pt x="364363" y="1876171"/>
                </a:lnTo>
                <a:lnTo>
                  <a:pt x="363855" y="1876298"/>
                </a:lnTo>
                <a:lnTo>
                  <a:pt x="354330" y="1878076"/>
                </a:lnTo>
                <a:lnTo>
                  <a:pt x="353314" y="1878330"/>
                </a:lnTo>
                <a:lnTo>
                  <a:pt x="352679" y="1878584"/>
                </a:lnTo>
                <a:lnTo>
                  <a:pt x="343281" y="1882013"/>
                </a:lnTo>
                <a:lnTo>
                  <a:pt x="341757" y="1882775"/>
                </a:lnTo>
                <a:lnTo>
                  <a:pt x="303784" y="1912239"/>
                </a:lnTo>
                <a:lnTo>
                  <a:pt x="276733" y="1942719"/>
                </a:lnTo>
                <a:lnTo>
                  <a:pt x="250063" y="1979549"/>
                </a:lnTo>
                <a:lnTo>
                  <a:pt x="223774" y="2022094"/>
                </a:lnTo>
                <a:lnTo>
                  <a:pt x="189357" y="2085975"/>
                </a:lnTo>
                <a:lnTo>
                  <a:pt x="172212" y="2120773"/>
                </a:lnTo>
                <a:lnTo>
                  <a:pt x="155067" y="2156968"/>
                </a:lnTo>
                <a:lnTo>
                  <a:pt x="138176" y="2194560"/>
                </a:lnTo>
                <a:lnTo>
                  <a:pt x="121285" y="2233295"/>
                </a:lnTo>
                <a:lnTo>
                  <a:pt x="104394" y="2272792"/>
                </a:lnTo>
                <a:lnTo>
                  <a:pt x="87503" y="2313051"/>
                </a:lnTo>
                <a:lnTo>
                  <a:pt x="53975" y="2394458"/>
                </a:lnTo>
                <a:lnTo>
                  <a:pt x="72263" y="2402078"/>
                </a:lnTo>
                <a:lnTo>
                  <a:pt x="105791" y="2320544"/>
                </a:lnTo>
                <a:lnTo>
                  <a:pt x="122682" y="2280412"/>
                </a:lnTo>
                <a:lnTo>
                  <a:pt x="139446" y="2241042"/>
                </a:lnTo>
                <a:lnTo>
                  <a:pt x="156337" y="2202434"/>
                </a:lnTo>
                <a:lnTo>
                  <a:pt x="173101" y="2165235"/>
                </a:lnTo>
                <a:lnTo>
                  <a:pt x="190119" y="2129282"/>
                </a:lnTo>
                <a:lnTo>
                  <a:pt x="207010" y="2094738"/>
                </a:lnTo>
                <a:lnTo>
                  <a:pt x="241173" y="2031746"/>
                </a:lnTo>
                <a:lnTo>
                  <a:pt x="266700" y="1990217"/>
                </a:lnTo>
                <a:lnTo>
                  <a:pt x="292354" y="1954784"/>
                </a:lnTo>
                <a:lnTo>
                  <a:pt x="318135" y="1925955"/>
                </a:lnTo>
                <a:lnTo>
                  <a:pt x="350431" y="1900682"/>
                </a:lnTo>
                <a:lnTo>
                  <a:pt x="375793" y="1895602"/>
                </a:lnTo>
                <a:lnTo>
                  <a:pt x="384556" y="1896618"/>
                </a:lnTo>
                <a:lnTo>
                  <a:pt x="422275" y="1911604"/>
                </a:lnTo>
                <a:lnTo>
                  <a:pt x="473964" y="1947926"/>
                </a:lnTo>
                <a:lnTo>
                  <a:pt x="515239" y="1981454"/>
                </a:lnTo>
                <a:lnTo>
                  <a:pt x="535305" y="1997075"/>
                </a:lnTo>
                <a:lnTo>
                  <a:pt x="574167" y="2021586"/>
                </a:lnTo>
                <a:lnTo>
                  <a:pt x="602107" y="2029714"/>
                </a:lnTo>
                <a:lnTo>
                  <a:pt x="602742" y="2029841"/>
                </a:lnTo>
                <a:lnTo>
                  <a:pt x="603758" y="2029841"/>
                </a:lnTo>
                <a:lnTo>
                  <a:pt x="611378" y="2029587"/>
                </a:lnTo>
                <a:lnTo>
                  <a:pt x="612775" y="2029587"/>
                </a:lnTo>
                <a:lnTo>
                  <a:pt x="613537" y="2029333"/>
                </a:lnTo>
                <a:lnTo>
                  <a:pt x="620776" y="2027555"/>
                </a:lnTo>
                <a:lnTo>
                  <a:pt x="621411" y="2027301"/>
                </a:lnTo>
                <a:lnTo>
                  <a:pt x="637667" y="2016887"/>
                </a:lnTo>
                <a:lnTo>
                  <a:pt x="638175" y="2016506"/>
                </a:lnTo>
                <a:lnTo>
                  <a:pt x="639064" y="2015617"/>
                </a:lnTo>
                <a:lnTo>
                  <a:pt x="643470" y="2010156"/>
                </a:lnTo>
                <a:lnTo>
                  <a:pt x="643674" y="2009902"/>
                </a:lnTo>
                <a:lnTo>
                  <a:pt x="644283" y="2009140"/>
                </a:lnTo>
                <a:lnTo>
                  <a:pt x="644906" y="2008378"/>
                </a:lnTo>
                <a:lnTo>
                  <a:pt x="645287" y="2007997"/>
                </a:lnTo>
                <a:lnTo>
                  <a:pt x="645541" y="2007616"/>
                </a:lnTo>
                <a:lnTo>
                  <a:pt x="645795" y="2007108"/>
                </a:lnTo>
                <a:lnTo>
                  <a:pt x="645934" y="2006854"/>
                </a:lnTo>
                <a:lnTo>
                  <a:pt x="646620" y="2005711"/>
                </a:lnTo>
                <a:lnTo>
                  <a:pt x="648271" y="2002917"/>
                </a:lnTo>
                <a:lnTo>
                  <a:pt x="649020" y="2001647"/>
                </a:lnTo>
                <a:lnTo>
                  <a:pt x="651129" y="1998091"/>
                </a:lnTo>
                <a:lnTo>
                  <a:pt x="651573" y="1997075"/>
                </a:lnTo>
                <a:lnTo>
                  <a:pt x="664845" y="1957832"/>
                </a:lnTo>
                <a:lnTo>
                  <a:pt x="673735" y="1905635"/>
                </a:lnTo>
                <a:lnTo>
                  <a:pt x="677672" y="1865249"/>
                </a:lnTo>
                <a:lnTo>
                  <a:pt x="680516" y="1820291"/>
                </a:lnTo>
                <a:lnTo>
                  <a:pt x="683018" y="1750441"/>
                </a:lnTo>
                <a:lnTo>
                  <a:pt x="684022" y="1701927"/>
                </a:lnTo>
                <a:lnTo>
                  <a:pt x="685546" y="1604645"/>
                </a:lnTo>
                <a:lnTo>
                  <a:pt x="686574" y="1557655"/>
                </a:lnTo>
                <a:lnTo>
                  <a:pt x="688251" y="1512824"/>
                </a:lnTo>
                <a:lnTo>
                  <a:pt x="690753" y="1472565"/>
                </a:lnTo>
                <a:lnTo>
                  <a:pt x="696341" y="1419479"/>
                </a:lnTo>
                <a:lnTo>
                  <a:pt x="705231" y="1379728"/>
                </a:lnTo>
                <a:lnTo>
                  <a:pt x="720598" y="1342263"/>
                </a:lnTo>
                <a:lnTo>
                  <a:pt x="742696" y="1310640"/>
                </a:lnTo>
                <a:lnTo>
                  <a:pt x="766000" y="1292987"/>
                </a:lnTo>
                <a:lnTo>
                  <a:pt x="766165" y="1292885"/>
                </a:lnTo>
                <a:lnTo>
                  <a:pt x="767422" y="1292352"/>
                </a:lnTo>
                <a:lnTo>
                  <a:pt x="777240" y="1288161"/>
                </a:lnTo>
                <a:lnTo>
                  <a:pt x="787908" y="1285367"/>
                </a:lnTo>
                <a:lnTo>
                  <a:pt x="797090" y="1283982"/>
                </a:lnTo>
                <a:lnTo>
                  <a:pt x="794766" y="1311910"/>
                </a:lnTo>
                <a:lnTo>
                  <a:pt x="862444" y="1284859"/>
                </a:lnTo>
                <a:lnTo>
                  <a:pt x="873887" y="1280287"/>
                </a:lnTo>
                <a:close/>
              </a:path>
              <a:path w="875664" h="2402204">
                <a:moveTo>
                  <a:pt x="875157" y="866394"/>
                </a:moveTo>
                <a:lnTo>
                  <a:pt x="861758" y="851154"/>
                </a:lnTo>
                <a:lnTo>
                  <a:pt x="818896" y="802386"/>
                </a:lnTo>
                <a:lnTo>
                  <a:pt x="808367" y="828395"/>
                </a:lnTo>
                <a:lnTo>
                  <a:pt x="761746" y="805688"/>
                </a:lnTo>
                <a:lnTo>
                  <a:pt x="718312" y="776097"/>
                </a:lnTo>
                <a:lnTo>
                  <a:pt x="681355" y="738632"/>
                </a:lnTo>
                <a:lnTo>
                  <a:pt x="652526" y="690753"/>
                </a:lnTo>
                <a:lnTo>
                  <a:pt x="641477" y="649859"/>
                </a:lnTo>
                <a:lnTo>
                  <a:pt x="638302" y="598424"/>
                </a:lnTo>
                <a:lnTo>
                  <a:pt x="638937" y="569722"/>
                </a:lnTo>
                <a:lnTo>
                  <a:pt x="640334" y="539889"/>
                </a:lnTo>
                <a:lnTo>
                  <a:pt x="642315" y="507873"/>
                </a:lnTo>
                <a:lnTo>
                  <a:pt x="644271" y="478040"/>
                </a:lnTo>
                <a:lnTo>
                  <a:pt x="645934" y="446278"/>
                </a:lnTo>
                <a:lnTo>
                  <a:pt x="646925" y="416179"/>
                </a:lnTo>
                <a:lnTo>
                  <a:pt x="646938" y="386080"/>
                </a:lnTo>
                <a:lnTo>
                  <a:pt x="645287" y="357124"/>
                </a:lnTo>
                <a:lnTo>
                  <a:pt x="639064" y="316992"/>
                </a:lnTo>
                <a:lnTo>
                  <a:pt x="620903" y="270764"/>
                </a:lnTo>
                <a:lnTo>
                  <a:pt x="589026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736" y="178562"/>
                </a:lnTo>
                <a:lnTo>
                  <a:pt x="317373" y="160020"/>
                </a:lnTo>
                <a:lnTo>
                  <a:pt x="291973" y="155194"/>
                </a:lnTo>
                <a:lnTo>
                  <a:pt x="246507" y="143510"/>
                </a:lnTo>
                <a:lnTo>
                  <a:pt x="209169" y="128397"/>
                </a:lnTo>
                <a:lnTo>
                  <a:pt x="160147" y="103632"/>
                </a:lnTo>
                <a:lnTo>
                  <a:pt x="117729" y="78359"/>
                </a:lnTo>
                <a:lnTo>
                  <a:pt x="80010" y="52578"/>
                </a:lnTo>
                <a:lnTo>
                  <a:pt x="34036" y="17526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688" y="197231"/>
                </a:lnTo>
                <a:lnTo>
                  <a:pt x="452120" y="202692"/>
                </a:lnTo>
                <a:lnTo>
                  <a:pt x="504317" y="216027"/>
                </a:lnTo>
                <a:lnTo>
                  <a:pt x="550037" y="234061"/>
                </a:lnTo>
                <a:lnTo>
                  <a:pt x="585978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33" y="446913"/>
                </a:lnTo>
                <a:lnTo>
                  <a:pt x="625221" y="476885"/>
                </a:lnTo>
                <a:lnTo>
                  <a:pt x="623100" y="509143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252" y="598043"/>
                </a:lnTo>
                <a:lnTo>
                  <a:pt x="620014" y="625856"/>
                </a:lnTo>
                <a:lnTo>
                  <a:pt x="624713" y="664337"/>
                </a:lnTo>
                <a:lnTo>
                  <a:pt x="644144" y="716534"/>
                </a:lnTo>
                <a:lnTo>
                  <a:pt x="665988" y="749808"/>
                </a:lnTo>
                <a:lnTo>
                  <a:pt x="691642" y="778002"/>
                </a:lnTo>
                <a:lnTo>
                  <a:pt x="735965" y="812165"/>
                </a:lnTo>
                <a:lnTo>
                  <a:pt x="801230" y="846023"/>
                </a:lnTo>
                <a:lnTo>
                  <a:pt x="790321" y="872998"/>
                </a:lnTo>
                <a:lnTo>
                  <a:pt x="875157" y="866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026911" y="4529709"/>
            <a:ext cx="947419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337816" y="1901951"/>
            <a:ext cx="2895600" cy="30480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Switching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2711323" y="2212593"/>
            <a:ext cx="1082040" cy="2726690"/>
          </a:xfrm>
          <a:custGeom>
            <a:avLst/>
            <a:gdLst/>
            <a:ahLst/>
            <a:cxnLst/>
            <a:rect l="l" t="t" r="r" b="b"/>
            <a:pathLst>
              <a:path w="1082039" h="2726690">
                <a:moveTo>
                  <a:pt x="1081913" y="6477"/>
                </a:moveTo>
                <a:lnTo>
                  <a:pt x="1081519" y="6477"/>
                </a:lnTo>
                <a:lnTo>
                  <a:pt x="1081532" y="6350"/>
                </a:lnTo>
                <a:lnTo>
                  <a:pt x="1075486" y="6350"/>
                </a:lnTo>
                <a:lnTo>
                  <a:pt x="1075436" y="0"/>
                </a:lnTo>
                <a:lnTo>
                  <a:pt x="1026033" y="635"/>
                </a:lnTo>
                <a:lnTo>
                  <a:pt x="976376" y="2667"/>
                </a:lnTo>
                <a:lnTo>
                  <a:pt x="927100" y="5969"/>
                </a:lnTo>
                <a:lnTo>
                  <a:pt x="878078" y="10541"/>
                </a:lnTo>
                <a:lnTo>
                  <a:pt x="829310" y="16256"/>
                </a:lnTo>
                <a:lnTo>
                  <a:pt x="781177" y="23114"/>
                </a:lnTo>
                <a:lnTo>
                  <a:pt x="733552" y="31115"/>
                </a:lnTo>
                <a:lnTo>
                  <a:pt x="686689" y="40259"/>
                </a:lnTo>
                <a:lnTo>
                  <a:pt x="640461" y="50292"/>
                </a:lnTo>
                <a:lnTo>
                  <a:pt x="595249" y="61341"/>
                </a:lnTo>
                <a:lnTo>
                  <a:pt x="550926" y="73406"/>
                </a:lnTo>
                <a:lnTo>
                  <a:pt x="507619" y="86360"/>
                </a:lnTo>
                <a:lnTo>
                  <a:pt x="465582" y="100076"/>
                </a:lnTo>
                <a:lnTo>
                  <a:pt x="424688" y="114808"/>
                </a:lnTo>
                <a:lnTo>
                  <a:pt x="385191" y="130048"/>
                </a:lnTo>
                <a:lnTo>
                  <a:pt x="347091" y="146177"/>
                </a:lnTo>
                <a:lnTo>
                  <a:pt x="310642" y="162941"/>
                </a:lnTo>
                <a:lnTo>
                  <a:pt x="275844" y="180467"/>
                </a:lnTo>
                <a:lnTo>
                  <a:pt x="211328" y="217170"/>
                </a:lnTo>
                <a:lnTo>
                  <a:pt x="154559" y="256032"/>
                </a:lnTo>
                <a:lnTo>
                  <a:pt x="117348" y="286512"/>
                </a:lnTo>
                <a:lnTo>
                  <a:pt x="85344" y="317754"/>
                </a:lnTo>
                <a:lnTo>
                  <a:pt x="58801" y="349631"/>
                </a:lnTo>
                <a:lnTo>
                  <a:pt x="37846" y="382524"/>
                </a:lnTo>
                <a:lnTo>
                  <a:pt x="31267" y="397103"/>
                </a:lnTo>
                <a:lnTo>
                  <a:pt x="0" y="389763"/>
                </a:lnTo>
                <a:lnTo>
                  <a:pt x="19685" y="472567"/>
                </a:lnTo>
                <a:lnTo>
                  <a:pt x="69824" y="412369"/>
                </a:lnTo>
                <a:lnTo>
                  <a:pt x="74168" y="407162"/>
                </a:lnTo>
                <a:lnTo>
                  <a:pt x="43561" y="399986"/>
                </a:lnTo>
                <a:lnTo>
                  <a:pt x="43688" y="399288"/>
                </a:lnTo>
                <a:lnTo>
                  <a:pt x="43802" y="399059"/>
                </a:lnTo>
                <a:lnTo>
                  <a:pt x="68834" y="357378"/>
                </a:lnTo>
                <a:lnTo>
                  <a:pt x="94615" y="326517"/>
                </a:lnTo>
                <a:lnTo>
                  <a:pt x="125730" y="296037"/>
                </a:lnTo>
                <a:lnTo>
                  <a:pt x="161925" y="266319"/>
                </a:lnTo>
                <a:lnTo>
                  <a:pt x="217805" y="228092"/>
                </a:lnTo>
                <a:lnTo>
                  <a:pt x="281559" y="191897"/>
                </a:lnTo>
                <a:lnTo>
                  <a:pt x="315976" y="174498"/>
                </a:lnTo>
                <a:lnTo>
                  <a:pt x="352171" y="157988"/>
                </a:lnTo>
                <a:lnTo>
                  <a:pt x="389890" y="141859"/>
                </a:lnTo>
                <a:lnTo>
                  <a:pt x="429006" y="126746"/>
                </a:lnTo>
                <a:lnTo>
                  <a:pt x="469519" y="112268"/>
                </a:lnTo>
                <a:lnTo>
                  <a:pt x="511302" y="98552"/>
                </a:lnTo>
                <a:lnTo>
                  <a:pt x="554228" y="85598"/>
                </a:lnTo>
                <a:lnTo>
                  <a:pt x="598157" y="73660"/>
                </a:lnTo>
                <a:lnTo>
                  <a:pt x="643255" y="62611"/>
                </a:lnTo>
                <a:lnTo>
                  <a:pt x="689102" y="52705"/>
                </a:lnTo>
                <a:lnTo>
                  <a:pt x="735711" y="43688"/>
                </a:lnTo>
                <a:lnTo>
                  <a:pt x="782955" y="35687"/>
                </a:lnTo>
                <a:lnTo>
                  <a:pt x="830834" y="28829"/>
                </a:lnTo>
                <a:lnTo>
                  <a:pt x="879221" y="23114"/>
                </a:lnTo>
                <a:lnTo>
                  <a:pt x="927989" y="18669"/>
                </a:lnTo>
                <a:lnTo>
                  <a:pt x="976884" y="15367"/>
                </a:lnTo>
                <a:lnTo>
                  <a:pt x="1026160" y="13335"/>
                </a:lnTo>
                <a:lnTo>
                  <a:pt x="1068781" y="12801"/>
                </a:lnTo>
                <a:lnTo>
                  <a:pt x="1068603" y="37160"/>
                </a:lnTo>
                <a:lnTo>
                  <a:pt x="1065911" y="83312"/>
                </a:lnTo>
                <a:lnTo>
                  <a:pt x="1060196" y="133985"/>
                </a:lnTo>
                <a:lnTo>
                  <a:pt x="1051941" y="183515"/>
                </a:lnTo>
                <a:lnTo>
                  <a:pt x="1041273" y="231775"/>
                </a:lnTo>
                <a:lnTo>
                  <a:pt x="1028446" y="278130"/>
                </a:lnTo>
                <a:lnTo>
                  <a:pt x="1013587" y="322326"/>
                </a:lnTo>
                <a:lnTo>
                  <a:pt x="996950" y="363728"/>
                </a:lnTo>
                <a:lnTo>
                  <a:pt x="978916" y="402209"/>
                </a:lnTo>
                <a:lnTo>
                  <a:pt x="959231" y="437134"/>
                </a:lnTo>
                <a:lnTo>
                  <a:pt x="927735" y="482219"/>
                </a:lnTo>
                <a:lnTo>
                  <a:pt x="894334" y="517144"/>
                </a:lnTo>
                <a:lnTo>
                  <a:pt x="859917" y="540639"/>
                </a:lnTo>
                <a:lnTo>
                  <a:pt x="801751" y="553085"/>
                </a:lnTo>
                <a:lnTo>
                  <a:pt x="788670" y="555498"/>
                </a:lnTo>
                <a:lnTo>
                  <a:pt x="750570" y="572262"/>
                </a:lnTo>
                <a:lnTo>
                  <a:pt x="714121" y="601345"/>
                </a:lnTo>
                <a:lnTo>
                  <a:pt x="679958" y="641477"/>
                </a:lnTo>
                <a:lnTo>
                  <a:pt x="658622" y="673354"/>
                </a:lnTo>
                <a:lnTo>
                  <a:pt x="638556" y="709168"/>
                </a:lnTo>
                <a:lnTo>
                  <a:pt x="620014" y="748411"/>
                </a:lnTo>
                <a:lnTo>
                  <a:pt x="603123" y="790575"/>
                </a:lnTo>
                <a:lnTo>
                  <a:pt x="588137" y="835406"/>
                </a:lnTo>
                <a:lnTo>
                  <a:pt x="575043" y="882396"/>
                </a:lnTo>
                <a:lnTo>
                  <a:pt x="564261" y="931291"/>
                </a:lnTo>
                <a:lnTo>
                  <a:pt x="555879" y="981583"/>
                </a:lnTo>
                <a:lnTo>
                  <a:pt x="550037" y="1032764"/>
                </a:lnTo>
                <a:lnTo>
                  <a:pt x="549960" y="1034478"/>
                </a:lnTo>
                <a:lnTo>
                  <a:pt x="518287" y="1033145"/>
                </a:lnTo>
                <a:lnTo>
                  <a:pt x="553085" y="1110869"/>
                </a:lnTo>
                <a:lnTo>
                  <a:pt x="588022" y="1047750"/>
                </a:lnTo>
                <a:lnTo>
                  <a:pt x="594360" y="1036320"/>
                </a:lnTo>
                <a:lnTo>
                  <a:pt x="562686" y="1034999"/>
                </a:lnTo>
                <a:lnTo>
                  <a:pt x="562737" y="1034034"/>
                </a:lnTo>
                <a:lnTo>
                  <a:pt x="565150" y="1008634"/>
                </a:lnTo>
                <a:lnTo>
                  <a:pt x="572135" y="958469"/>
                </a:lnTo>
                <a:lnTo>
                  <a:pt x="581787" y="909574"/>
                </a:lnTo>
                <a:lnTo>
                  <a:pt x="593471" y="862203"/>
                </a:lnTo>
                <a:lnTo>
                  <a:pt x="607314" y="816864"/>
                </a:lnTo>
                <a:lnTo>
                  <a:pt x="623062" y="774065"/>
                </a:lnTo>
                <a:lnTo>
                  <a:pt x="640461" y="734060"/>
                </a:lnTo>
                <a:lnTo>
                  <a:pt x="659384" y="697230"/>
                </a:lnTo>
                <a:lnTo>
                  <a:pt x="679577" y="664210"/>
                </a:lnTo>
                <a:lnTo>
                  <a:pt x="711708" y="622300"/>
                </a:lnTo>
                <a:lnTo>
                  <a:pt x="745363" y="591185"/>
                </a:lnTo>
                <a:lnTo>
                  <a:pt x="779780" y="571754"/>
                </a:lnTo>
                <a:lnTo>
                  <a:pt x="827786" y="564007"/>
                </a:lnTo>
                <a:lnTo>
                  <a:pt x="840613" y="561467"/>
                </a:lnTo>
                <a:lnTo>
                  <a:pt x="878586" y="544703"/>
                </a:lnTo>
                <a:lnTo>
                  <a:pt x="914908" y="515493"/>
                </a:lnTo>
                <a:lnTo>
                  <a:pt x="948944" y="475615"/>
                </a:lnTo>
                <a:lnTo>
                  <a:pt x="970280" y="443611"/>
                </a:lnTo>
                <a:lnTo>
                  <a:pt x="990219" y="407797"/>
                </a:lnTo>
                <a:lnTo>
                  <a:pt x="1008761" y="368681"/>
                </a:lnTo>
                <a:lnTo>
                  <a:pt x="1025652" y="326517"/>
                </a:lnTo>
                <a:lnTo>
                  <a:pt x="1040638" y="281686"/>
                </a:lnTo>
                <a:lnTo>
                  <a:pt x="1053592" y="234696"/>
                </a:lnTo>
                <a:lnTo>
                  <a:pt x="1064387" y="185801"/>
                </a:lnTo>
                <a:lnTo>
                  <a:pt x="1067638" y="167601"/>
                </a:lnTo>
                <a:lnTo>
                  <a:pt x="1067295" y="213995"/>
                </a:lnTo>
                <a:lnTo>
                  <a:pt x="1062837" y="420116"/>
                </a:lnTo>
                <a:lnTo>
                  <a:pt x="1055979" y="622808"/>
                </a:lnTo>
                <a:lnTo>
                  <a:pt x="1051394" y="722503"/>
                </a:lnTo>
                <a:lnTo>
                  <a:pt x="1046441" y="820801"/>
                </a:lnTo>
                <a:lnTo>
                  <a:pt x="1040714" y="917448"/>
                </a:lnTo>
                <a:lnTo>
                  <a:pt x="1034478" y="1012190"/>
                </a:lnTo>
                <a:lnTo>
                  <a:pt x="1027734" y="1105027"/>
                </a:lnTo>
                <a:lnTo>
                  <a:pt x="1020483" y="1195578"/>
                </a:lnTo>
                <a:lnTo>
                  <a:pt x="1012837" y="1283716"/>
                </a:lnTo>
                <a:lnTo>
                  <a:pt x="1004697" y="1369187"/>
                </a:lnTo>
                <a:lnTo>
                  <a:pt x="996315" y="1450594"/>
                </a:lnTo>
                <a:lnTo>
                  <a:pt x="987298" y="1529969"/>
                </a:lnTo>
                <a:lnTo>
                  <a:pt x="977900" y="1606296"/>
                </a:lnTo>
                <a:lnTo>
                  <a:pt x="968121" y="1678940"/>
                </a:lnTo>
                <a:lnTo>
                  <a:pt x="958215" y="1748155"/>
                </a:lnTo>
                <a:lnTo>
                  <a:pt x="947801" y="1813433"/>
                </a:lnTo>
                <a:lnTo>
                  <a:pt x="937133" y="1874520"/>
                </a:lnTo>
                <a:lnTo>
                  <a:pt x="926338" y="1931416"/>
                </a:lnTo>
                <a:lnTo>
                  <a:pt x="915162" y="1983867"/>
                </a:lnTo>
                <a:lnTo>
                  <a:pt x="903859" y="2031619"/>
                </a:lnTo>
                <a:lnTo>
                  <a:pt x="892302" y="2074418"/>
                </a:lnTo>
                <a:lnTo>
                  <a:pt x="880618" y="2112010"/>
                </a:lnTo>
                <a:lnTo>
                  <a:pt x="856996" y="2171192"/>
                </a:lnTo>
                <a:lnTo>
                  <a:pt x="833831" y="2206625"/>
                </a:lnTo>
                <a:lnTo>
                  <a:pt x="833539" y="2206879"/>
                </a:lnTo>
                <a:lnTo>
                  <a:pt x="828840" y="2211082"/>
                </a:lnTo>
                <a:lnTo>
                  <a:pt x="823341" y="2214753"/>
                </a:lnTo>
                <a:lnTo>
                  <a:pt x="818515" y="2216658"/>
                </a:lnTo>
                <a:lnTo>
                  <a:pt x="813435" y="2217293"/>
                </a:lnTo>
                <a:lnTo>
                  <a:pt x="801624" y="2218055"/>
                </a:lnTo>
                <a:lnTo>
                  <a:pt x="788670" y="2220214"/>
                </a:lnTo>
                <a:lnTo>
                  <a:pt x="750570" y="2235327"/>
                </a:lnTo>
                <a:lnTo>
                  <a:pt x="714248" y="2261997"/>
                </a:lnTo>
                <a:lnTo>
                  <a:pt x="680085" y="2298446"/>
                </a:lnTo>
                <a:lnTo>
                  <a:pt x="648462" y="2343531"/>
                </a:lnTo>
                <a:lnTo>
                  <a:pt x="629158" y="2377694"/>
                </a:lnTo>
                <a:lnTo>
                  <a:pt x="611378" y="2414905"/>
                </a:lnTo>
                <a:lnTo>
                  <a:pt x="595376" y="2454656"/>
                </a:lnTo>
                <a:lnTo>
                  <a:pt x="581393" y="2496439"/>
                </a:lnTo>
                <a:lnTo>
                  <a:pt x="569455" y="2540381"/>
                </a:lnTo>
                <a:lnTo>
                  <a:pt x="559816" y="2585593"/>
                </a:lnTo>
                <a:lnTo>
                  <a:pt x="552704" y="2631948"/>
                </a:lnTo>
                <a:lnTo>
                  <a:pt x="551116" y="2650172"/>
                </a:lnTo>
                <a:lnTo>
                  <a:pt x="519049" y="2648458"/>
                </a:lnTo>
                <a:lnTo>
                  <a:pt x="553085" y="2726563"/>
                </a:lnTo>
                <a:lnTo>
                  <a:pt x="588772" y="2663698"/>
                </a:lnTo>
                <a:lnTo>
                  <a:pt x="595122" y="2652522"/>
                </a:lnTo>
                <a:lnTo>
                  <a:pt x="563816" y="2650858"/>
                </a:lnTo>
                <a:lnTo>
                  <a:pt x="565277" y="2633599"/>
                </a:lnTo>
                <a:lnTo>
                  <a:pt x="568452" y="2610739"/>
                </a:lnTo>
                <a:lnTo>
                  <a:pt x="576580" y="2565654"/>
                </a:lnTo>
                <a:lnTo>
                  <a:pt x="587248" y="2521712"/>
                </a:lnTo>
                <a:lnTo>
                  <a:pt x="607187" y="2459228"/>
                </a:lnTo>
                <a:lnTo>
                  <a:pt x="622808" y="2420239"/>
                </a:lnTo>
                <a:lnTo>
                  <a:pt x="640334" y="2383790"/>
                </a:lnTo>
                <a:lnTo>
                  <a:pt x="659130" y="2350389"/>
                </a:lnTo>
                <a:lnTo>
                  <a:pt x="689737" y="2306574"/>
                </a:lnTo>
                <a:lnTo>
                  <a:pt x="722503" y="2271649"/>
                </a:lnTo>
                <a:lnTo>
                  <a:pt x="756412" y="2246630"/>
                </a:lnTo>
                <a:lnTo>
                  <a:pt x="802386" y="2230628"/>
                </a:lnTo>
                <a:lnTo>
                  <a:pt x="814959" y="2229866"/>
                </a:lnTo>
                <a:lnTo>
                  <a:pt x="821055" y="2229104"/>
                </a:lnTo>
                <a:lnTo>
                  <a:pt x="821563" y="2229104"/>
                </a:lnTo>
                <a:lnTo>
                  <a:pt x="822198" y="2228850"/>
                </a:lnTo>
                <a:lnTo>
                  <a:pt x="822706" y="2228723"/>
                </a:lnTo>
                <a:lnTo>
                  <a:pt x="828802" y="2226183"/>
                </a:lnTo>
                <a:lnTo>
                  <a:pt x="829056" y="2226056"/>
                </a:lnTo>
                <a:lnTo>
                  <a:pt x="829437" y="2225929"/>
                </a:lnTo>
                <a:lnTo>
                  <a:pt x="836041" y="2221611"/>
                </a:lnTo>
                <a:lnTo>
                  <a:pt x="836295" y="2221484"/>
                </a:lnTo>
                <a:lnTo>
                  <a:pt x="836549" y="2221230"/>
                </a:lnTo>
                <a:lnTo>
                  <a:pt x="836803" y="2221103"/>
                </a:lnTo>
                <a:lnTo>
                  <a:pt x="841375" y="2216912"/>
                </a:lnTo>
                <a:lnTo>
                  <a:pt x="841781" y="2216531"/>
                </a:lnTo>
                <a:lnTo>
                  <a:pt x="842899" y="2215515"/>
                </a:lnTo>
                <a:lnTo>
                  <a:pt x="843407" y="2215007"/>
                </a:lnTo>
                <a:lnTo>
                  <a:pt x="843661" y="2214753"/>
                </a:lnTo>
                <a:lnTo>
                  <a:pt x="843851" y="2214499"/>
                </a:lnTo>
                <a:lnTo>
                  <a:pt x="846112" y="2211578"/>
                </a:lnTo>
                <a:lnTo>
                  <a:pt x="846594" y="2210943"/>
                </a:lnTo>
                <a:lnTo>
                  <a:pt x="850328" y="2206117"/>
                </a:lnTo>
                <a:lnTo>
                  <a:pt x="855726" y="2199132"/>
                </a:lnTo>
                <a:lnTo>
                  <a:pt x="855980" y="2198878"/>
                </a:lnTo>
                <a:lnTo>
                  <a:pt x="856234" y="2198370"/>
                </a:lnTo>
                <a:lnTo>
                  <a:pt x="860158" y="2191385"/>
                </a:lnTo>
                <a:lnTo>
                  <a:pt x="868680" y="2176272"/>
                </a:lnTo>
                <a:lnTo>
                  <a:pt x="880745" y="2148840"/>
                </a:lnTo>
                <a:lnTo>
                  <a:pt x="904621" y="2077720"/>
                </a:lnTo>
                <a:lnTo>
                  <a:pt x="916178" y="2034540"/>
                </a:lnTo>
                <a:lnTo>
                  <a:pt x="927481" y="1986534"/>
                </a:lnTo>
                <a:lnTo>
                  <a:pt x="938784" y="1933829"/>
                </a:lnTo>
                <a:lnTo>
                  <a:pt x="949706" y="1876679"/>
                </a:lnTo>
                <a:lnTo>
                  <a:pt x="960374" y="1815338"/>
                </a:lnTo>
                <a:lnTo>
                  <a:pt x="970788" y="1749933"/>
                </a:lnTo>
                <a:lnTo>
                  <a:pt x="980821" y="1680591"/>
                </a:lnTo>
                <a:lnTo>
                  <a:pt x="990473" y="1607820"/>
                </a:lnTo>
                <a:lnTo>
                  <a:pt x="999871" y="1531493"/>
                </a:lnTo>
                <a:lnTo>
                  <a:pt x="1008888" y="1451864"/>
                </a:lnTo>
                <a:lnTo>
                  <a:pt x="1017625" y="1368044"/>
                </a:lnTo>
                <a:lnTo>
                  <a:pt x="1025740" y="1282573"/>
                </a:lnTo>
                <a:lnTo>
                  <a:pt x="1033348" y="1194562"/>
                </a:lnTo>
                <a:lnTo>
                  <a:pt x="1040574" y="1104138"/>
                </a:lnTo>
                <a:lnTo>
                  <a:pt x="1047280" y="1011428"/>
                </a:lnTo>
                <a:lnTo>
                  <a:pt x="1053376" y="916686"/>
                </a:lnTo>
                <a:lnTo>
                  <a:pt x="1059078" y="820166"/>
                </a:lnTo>
                <a:lnTo>
                  <a:pt x="1064145" y="721995"/>
                </a:lnTo>
                <a:lnTo>
                  <a:pt x="1068590" y="622427"/>
                </a:lnTo>
                <a:lnTo>
                  <a:pt x="1075563" y="419735"/>
                </a:lnTo>
                <a:lnTo>
                  <a:pt x="1080008" y="213868"/>
                </a:lnTo>
                <a:lnTo>
                  <a:pt x="1081303" y="37350"/>
                </a:lnTo>
                <a:lnTo>
                  <a:pt x="1081532" y="32131"/>
                </a:lnTo>
                <a:lnTo>
                  <a:pt x="1081913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963167" y="2511551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725" rIns="0" bIns="0" rtlCol="0" vert="vert270">
            <a:spAutoFit/>
          </a:bodyPr>
          <a:lstStyle/>
          <a:p>
            <a:pPr marL="102235">
              <a:lnSpc>
                <a:spcPct val="100000"/>
              </a:lnSpc>
              <a:spcBef>
                <a:spcPts val="67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5695" y="1209243"/>
            <a:ext cx="79203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G.</a:t>
            </a:r>
            <a:r>
              <a:rPr dirty="0" sz="1800" spc="4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Mart´ınez-</a:t>
            </a:r>
            <a:r>
              <a:rPr dirty="0" sz="1800">
                <a:latin typeface="Arial"/>
                <a:cs typeface="Arial"/>
              </a:rPr>
              <a:t>Mu˜noz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A.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Su´arez,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“Switching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class</a:t>
            </a:r>
            <a:r>
              <a:rPr dirty="0" sz="1800" spc="47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labels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generate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classification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ensembles,”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Pattern</a:t>
            </a:r>
            <a:r>
              <a:rPr dirty="0" sz="1800" spc="-4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Recognition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38,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1483–1494,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2005.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648969"/>
            <a:ext cx="4032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dirty="0" spc="-60"/>
              <a:t> </a:t>
            </a:r>
            <a:r>
              <a:rPr dirty="0"/>
              <a:t>Smearing</a:t>
            </a:r>
            <a:r>
              <a:rPr dirty="0" spc="-35"/>
              <a:t> </a:t>
            </a:r>
            <a:r>
              <a:rPr dirty="0" sz="2000"/>
              <a:t>(Breiman,</a:t>
            </a:r>
            <a:r>
              <a:rPr dirty="0" sz="2000" spc="-85"/>
              <a:t> </a:t>
            </a:r>
            <a:r>
              <a:rPr dirty="0" sz="2000" spc="-10"/>
              <a:t>2000)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705350" y="4421885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66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364107" y="3192017"/>
            <a:ext cx="5253355" cy="2547620"/>
            <a:chOff x="1364107" y="3192017"/>
            <a:chExt cx="5253355" cy="2547620"/>
          </a:xfrm>
        </p:grpSpPr>
        <p:sp>
          <p:nvSpPr>
            <p:cNvPr id="6" name="object 6" descr=""/>
            <p:cNvSpPr/>
            <p:nvPr/>
          </p:nvSpPr>
          <p:spPr>
            <a:xfrm>
              <a:off x="1364107" y="3192017"/>
              <a:ext cx="1677035" cy="2376805"/>
            </a:xfrm>
            <a:custGeom>
              <a:avLst/>
              <a:gdLst/>
              <a:ahLst/>
              <a:cxnLst/>
              <a:rect l="l" t="t" r="r" b="b"/>
              <a:pathLst>
                <a:path w="1677035" h="2376804">
                  <a:moveTo>
                    <a:pt x="1117727" y="61976"/>
                  </a:moveTo>
                  <a:lnTo>
                    <a:pt x="1026160" y="0"/>
                  </a:lnTo>
                  <a:lnTo>
                    <a:pt x="1019937" y="1143"/>
                  </a:lnTo>
                  <a:lnTo>
                    <a:pt x="1013841" y="10287"/>
                  </a:lnTo>
                  <a:lnTo>
                    <a:pt x="1014984" y="16383"/>
                  </a:lnTo>
                  <a:lnTo>
                    <a:pt x="1019556" y="19431"/>
                  </a:lnTo>
                  <a:lnTo>
                    <a:pt x="1063066" y="48958"/>
                  </a:lnTo>
                  <a:lnTo>
                    <a:pt x="1047115" y="48260"/>
                  </a:lnTo>
                  <a:lnTo>
                    <a:pt x="1029716" y="48133"/>
                  </a:lnTo>
                  <a:lnTo>
                    <a:pt x="1012317" y="48514"/>
                  </a:lnTo>
                  <a:lnTo>
                    <a:pt x="962406" y="54356"/>
                  </a:lnTo>
                  <a:lnTo>
                    <a:pt x="916559" y="69596"/>
                  </a:lnTo>
                  <a:lnTo>
                    <a:pt x="877062" y="97790"/>
                  </a:lnTo>
                  <a:lnTo>
                    <a:pt x="852043" y="136144"/>
                  </a:lnTo>
                  <a:lnTo>
                    <a:pt x="841883" y="179578"/>
                  </a:lnTo>
                  <a:lnTo>
                    <a:pt x="836510" y="244348"/>
                  </a:lnTo>
                  <a:lnTo>
                    <a:pt x="834517" y="298069"/>
                  </a:lnTo>
                  <a:lnTo>
                    <a:pt x="832993" y="324993"/>
                  </a:lnTo>
                  <a:lnTo>
                    <a:pt x="828040" y="375793"/>
                  </a:lnTo>
                  <a:lnTo>
                    <a:pt x="817880" y="418338"/>
                  </a:lnTo>
                  <a:lnTo>
                    <a:pt x="795401" y="453517"/>
                  </a:lnTo>
                  <a:lnTo>
                    <a:pt x="757936" y="466598"/>
                  </a:lnTo>
                  <a:lnTo>
                    <a:pt x="748411" y="466852"/>
                  </a:lnTo>
                  <a:lnTo>
                    <a:pt x="738124" y="466217"/>
                  </a:lnTo>
                  <a:lnTo>
                    <a:pt x="691642" y="457454"/>
                  </a:lnTo>
                  <a:lnTo>
                    <a:pt x="638683" y="441452"/>
                  </a:lnTo>
                  <a:lnTo>
                    <a:pt x="581533" y="422402"/>
                  </a:lnTo>
                  <a:lnTo>
                    <a:pt x="552323" y="413131"/>
                  </a:lnTo>
                  <a:lnTo>
                    <a:pt x="545871" y="411365"/>
                  </a:lnTo>
                  <a:lnTo>
                    <a:pt x="522859" y="405015"/>
                  </a:lnTo>
                  <a:lnTo>
                    <a:pt x="493522" y="398145"/>
                  </a:lnTo>
                  <a:lnTo>
                    <a:pt x="478790" y="395605"/>
                  </a:lnTo>
                  <a:lnTo>
                    <a:pt x="464312" y="393573"/>
                  </a:lnTo>
                  <a:lnTo>
                    <a:pt x="449834" y="392188"/>
                  </a:lnTo>
                  <a:lnTo>
                    <a:pt x="435737" y="391553"/>
                  </a:lnTo>
                  <a:lnTo>
                    <a:pt x="421640" y="391668"/>
                  </a:lnTo>
                  <a:lnTo>
                    <a:pt x="381000" y="398145"/>
                  </a:lnTo>
                  <a:lnTo>
                    <a:pt x="331089" y="416306"/>
                  </a:lnTo>
                  <a:lnTo>
                    <a:pt x="282194" y="441579"/>
                  </a:lnTo>
                  <a:lnTo>
                    <a:pt x="234061" y="472694"/>
                  </a:lnTo>
                  <a:lnTo>
                    <a:pt x="186563" y="508635"/>
                  </a:lnTo>
                  <a:lnTo>
                    <a:pt x="139700" y="548513"/>
                  </a:lnTo>
                  <a:lnTo>
                    <a:pt x="93218" y="591439"/>
                  </a:lnTo>
                  <a:lnTo>
                    <a:pt x="47117" y="636143"/>
                  </a:lnTo>
                  <a:lnTo>
                    <a:pt x="1270" y="681863"/>
                  </a:lnTo>
                  <a:lnTo>
                    <a:pt x="15240" y="695833"/>
                  </a:lnTo>
                  <a:lnTo>
                    <a:pt x="61214" y="650113"/>
                  </a:lnTo>
                  <a:lnTo>
                    <a:pt x="107061" y="605663"/>
                  </a:lnTo>
                  <a:lnTo>
                    <a:pt x="153035" y="563245"/>
                  </a:lnTo>
                  <a:lnTo>
                    <a:pt x="199263" y="523875"/>
                  </a:lnTo>
                  <a:lnTo>
                    <a:pt x="245745" y="488569"/>
                  </a:lnTo>
                  <a:lnTo>
                    <a:pt x="292481" y="458343"/>
                  </a:lnTo>
                  <a:lnTo>
                    <a:pt x="339598" y="434213"/>
                  </a:lnTo>
                  <a:lnTo>
                    <a:pt x="387096" y="416941"/>
                  </a:lnTo>
                  <a:lnTo>
                    <a:pt x="437984" y="411467"/>
                  </a:lnTo>
                  <a:lnTo>
                    <a:pt x="449072" y="411988"/>
                  </a:lnTo>
                  <a:lnTo>
                    <a:pt x="489966" y="417703"/>
                  </a:lnTo>
                  <a:lnTo>
                    <a:pt x="546989" y="432308"/>
                  </a:lnTo>
                  <a:lnTo>
                    <a:pt x="632333" y="460248"/>
                  </a:lnTo>
                  <a:lnTo>
                    <a:pt x="659765" y="468884"/>
                  </a:lnTo>
                  <a:lnTo>
                    <a:pt x="699135" y="479679"/>
                  </a:lnTo>
                  <a:lnTo>
                    <a:pt x="747141" y="486664"/>
                  </a:lnTo>
                  <a:lnTo>
                    <a:pt x="758317" y="486410"/>
                  </a:lnTo>
                  <a:lnTo>
                    <a:pt x="768985" y="485394"/>
                  </a:lnTo>
                  <a:lnTo>
                    <a:pt x="779272" y="483235"/>
                  </a:lnTo>
                  <a:lnTo>
                    <a:pt x="788924" y="480187"/>
                  </a:lnTo>
                  <a:lnTo>
                    <a:pt x="789432" y="479933"/>
                  </a:lnTo>
                  <a:lnTo>
                    <a:pt x="789940" y="479806"/>
                  </a:lnTo>
                  <a:lnTo>
                    <a:pt x="790321" y="479552"/>
                  </a:lnTo>
                  <a:lnTo>
                    <a:pt x="798322" y="475615"/>
                  </a:lnTo>
                  <a:lnTo>
                    <a:pt x="798703" y="475361"/>
                  </a:lnTo>
                  <a:lnTo>
                    <a:pt x="799211" y="475107"/>
                  </a:lnTo>
                  <a:lnTo>
                    <a:pt x="806831" y="469773"/>
                  </a:lnTo>
                  <a:lnTo>
                    <a:pt x="810006" y="466852"/>
                  </a:lnTo>
                  <a:lnTo>
                    <a:pt x="814451" y="462788"/>
                  </a:lnTo>
                  <a:lnTo>
                    <a:pt x="814832" y="462534"/>
                  </a:lnTo>
                  <a:lnTo>
                    <a:pt x="815086" y="462153"/>
                  </a:lnTo>
                  <a:lnTo>
                    <a:pt x="815327" y="461899"/>
                  </a:lnTo>
                  <a:lnTo>
                    <a:pt x="815467" y="461772"/>
                  </a:lnTo>
                  <a:lnTo>
                    <a:pt x="815873" y="461264"/>
                  </a:lnTo>
                  <a:lnTo>
                    <a:pt x="818007" y="458597"/>
                  </a:lnTo>
                  <a:lnTo>
                    <a:pt x="818629" y="457835"/>
                  </a:lnTo>
                  <a:lnTo>
                    <a:pt x="821182" y="454660"/>
                  </a:lnTo>
                  <a:lnTo>
                    <a:pt x="824572" y="449453"/>
                  </a:lnTo>
                  <a:lnTo>
                    <a:pt x="825322" y="448310"/>
                  </a:lnTo>
                  <a:lnTo>
                    <a:pt x="842899" y="403606"/>
                  </a:lnTo>
                  <a:lnTo>
                    <a:pt x="850773" y="353568"/>
                  </a:lnTo>
                  <a:lnTo>
                    <a:pt x="854202" y="299085"/>
                  </a:lnTo>
                  <a:lnTo>
                    <a:pt x="855243" y="270764"/>
                  </a:lnTo>
                  <a:lnTo>
                    <a:pt x="856399" y="243459"/>
                  </a:lnTo>
                  <a:lnTo>
                    <a:pt x="860044" y="193548"/>
                  </a:lnTo>
                  <a:lnTo>
                    <a:pt x="867918" y="151130"/>
                  </a:lnTo>
                  <a:lnTo>
                    <a:pt x="891794" y="110998"/>
                  </a:lnTo>
                  <a:lnTo>
                    <a:pt x="926084" y="86995"/>
                  </a:lnTo>
                  <a:lnTo>
                    <a:pt x="967105" y="73660"/>
                  </a:lnTo>
                  <a:lnTo>
                    <a:pt x="1013587" y="68326"/>
                  </a:lnTo>
                  <a:lnTo>
                    <a:pt x="1030097" y="67945"/>
                  </a:lnTo>
                  <a:lnTo>
                    <a:pt x="1046988" y="67945"/>
                  </a:lnTo>
                  <a:lnTo>
                    <a:pt x="1060094" y="68529"/>
                  </a:lnTo>
                  <a:lnTo>
                    <a:pt x="1061250" y="67945"/>
                  </a:lnTo>
                  <a:lnTo>
                    <a:pt x="1078471" y="59397"/>
                  </a:lnTo>
                  <a:lnTo>
                    <a:pt x="1060094" y="68529"/>
                  </a:lnTo>
                  <a:lnTo>
                    <a:pt x="1009904" y="93472"/>
                  </a:lnTo>
                  <a:lnTo>
                    <a:pt x="1007872" y="99441"/>
                  </a:lnTo>
                  <a:lnTo>
                    <a:pt x="1010285" y="104394"/>
                  </a:lnTo>
                  <a:lnTo>
                    <a:pt x="1012698" y="109220"/>
                  </a:lnTo>
                  <a:lnTo>
                    <a:pt x="1018667" y="111252"/>
                  </a:lnTo>
                  <a:lnTo>
                    <a:pt x="1023620" y="108839"/>
                  </a:lnTo>
                  <a:lnTo>
                    <a:pt x="1100378" y="70612"/>
                  </a:lnTo>
                  <a:lnTo>
                    <a:pt x="1117727" y="61976"/>
                  </a:lnTo>
                  <a:close/>
                </a:path>
                <a:path w="1677035" h="2376804">
                  <a:moveTo>
                    <a:pt x="1660271" y="2311527"/>
                  </a:moveTo>
                  <a:lnTo>
                    <a:pt x="1643024" y="2303653"/>
                  </a:lnTo>
                  <a:lnTo>
                    <a:pt x="1564640" y="2267839"/>
                  </a:lnTo>
                  <a:lnTo>
                    <a:pt x="1559560" y="2265680"/>
                  </a:lnTo>
                  <a:lnTo>
                    <a:pt x="1553718" y="2267839"/>
                  </a:lnTo>
                  <a:lnTo>
                    <a:pt x="1549146" y="2277745"/>
                  </a:lnTo>
                  <a:lnTo>
                    <a:pt x="1551432" y="2283587"/>
                  </a:lnTo>
                  <a:lnTo>
                    <a:pt x="1603209" y="2307221"/>
                  </a:lnTo>
                  <a:lnTo>
                    <a:pt x="1580515" y="2308987"/>
                  </a:lnTo>
                  <a:lnTo>
                    <a:pt x="1554988" y="2310257"/>
                  </a:lnTo>
                  <a:lnTo>
                    <a:pt x="1529842" y="2310638"/>
                  </a:lnTo>
                  <a:lnTo>
                    <a:pt x="1505204" y="2309622"/>
                  </a:lnTo>
                  <a:lnTo>
                    <a:pt x="1458087" y="2303526"/>
                  </a:lnTo>
                  <a:lnTo>
                    <a:pt x="1414145" y="2289937"/>
                  </a:lnTo>
                  <a:lnTo>
                    <a:pt x="1373886" y="2267458"/>
                  </a:lnTo>
                  <a:lnTo>
                    <a:pt x="1337691" y="2233549"/>
                  </a:lnTo>
                  <a:lnTo>
                    <a:pt x="1313434" y="2199513"/>
                  </a:lnTo>
                  <a:lnTo>
                    <a:pt x="1293114" y="2156079"/>
                  </a:lnTo>
                  <a:lnTo>
                    <a:pt x="1283462" y="2117217"/>
                  </a:lnTo>
                  <a:lnTo>
                    <a:pt x="1276350" y="2071624"/>
                  </a:lnTo>
                  <a:lnTo>
                    <a:pt x="1271397" y="2020443"/>
                  </a:lnTo>
                  <a:lnTo>
                    <a:pt x="1268222" y="1965071"/>
                  </a:lnTo>
                  <a:lnTo>
                    <a:pt x="1266063" y="1906651"/>
                  </a:lnTo>
                  <a:lnTo>
                    <a:pt x="1263015" y="1785112"/>
                  </a:lnTo>
                  <a:lnTo>
                    <a:pt x="1260983" y="1724406"/>
                  </a:lnTo>
                  <a:lnTo>
                    <a:pt x="1257935" y="1665351"/>
                  </a:lnTo>
                  <a:lnTo>
                    <a:pt x="1253236" y="1608709"/>
                  </a:lnTo>
                  <a:lnTo>
                    <a:pt x="1246505" y="1556004"/>
                  </a:lnTo>
                  <a:lnTo>
                    <a:pt x="1236853" y="1507998"/>
                  </a:lnTo>
                  <a:lnTo>
                    <a:pt x="1223899" y="1465834"/>
                  </a:lnTo>
                  <a:lnTo>
                    <a:pt x="1206627" y="1430655"/>
                  </a:lnTo>
                  <a:lnTo>
                    <a:pt x="1181582" y="1401572"/>
                  </a:lnTo>
                  <a:lnTo>
                    <a:pt x="1181265" y="1401318"/>
                  </a:lnTo>
                  <a:lnTo>
                    <a:pt x="1178420" y="1399032"/>
                  </a:lnTo>
                  <a:lnTo>
                    <a:pt x="1142365" y="1382395"/>
                  </a:lnTo>
                  <a:lnTo>
                    <a:pt x="1141984" y="1382141"/>
                  </a:lnTo>
                  <a:lnTo>
                    <a:pt x="1141476" y="1382141"/>
                  </a:lnTo>
                  <a:lnTo>
                    <a:pt x="1140968" y="1382014"/>
                  </a:lnTo>
                  <a:lnTo>
                    <a:pt x="1125093" y="1379601"/>
                  </a:lnTo>
                  <a:lnTo>
                    <a:pt x="1073912" y="1384046"/>
                  </a:lnTo>
                  <a:lnTo>
                    <a:pt x="1037082" y="1394587"/>
                  </a:lnTo>
                  <a:lnTo>
                    <a:pt x="998474" y="1409700"/>
                  </a:lnTo>
                  <a:lnTo>
                    <a:pt x="958342" y="1427988"/>
                  </a:lnTo>
                  <a:lnTo>
                    <a:pt x="853313" y="1480058"/>
                  </a:lnTo>
                  <a:lnTo>
                    <a:pt x="810260" y="1500251"/>
                  </a:lnTo>
                  <a:lnTo>
                    <a:pt x="767588" y="1518158"/>
                  </a:lnTo>
                  <a:lnTo>
                    <a:pt x="725551" y="1532636"/>
                  </a:lnTo>
                  <a:lnTo>
                    <a:pt x="684530" y="1542542"/>
                  </a:lnTo>
                  <a:lnTo>
                    <a:pt x="645033" y="1546860"/>
                  </a:lnTo>
                  <a:lnTo>
                    <a:pt x="626110" y="1546606"/>
                  </a:lnTo>
                  <a:lnTo>
                    <a:pt x="580644" y="1537589"/>
                  </a:lnTo>
                  <a:lnTo>
                    <a:pt x="536321" y="1516888"/>
                  </a:lnTo>
                  <a:lnTo>
                    <a:pt x="500888" y="1495552"/>
                  </a:lnTo>
                  <a:lnTo>
                    <a:pt x="465582" y="1470279"/>
                  </a:lnTo>
                  <a:lnTo>
                    <a:pt x="430403" y="1441450"/>
                  </a:lnTo>
                  <a:lnTo>
                    <a:pt x="395351" y="1409192"/>
                  </a:lnTo>
                  <a:lnTo>
                    <a:pt x="360426" y="1373886"/>
                  </a:lnTo>
                  <a:lnTo>
                    <a:pt x="325628" y="1335786"/>
                  </a:lnTo>
                  <a:lnTo>
                    <a:pt x="291084" y="1295146"/>
                  </a:lnTo>
                  <a:lnTo>
                    <a:pt x="256413" y="1252220"/>
                  </a:lnTo>
                  <a:lnTo>
                    <a:pt x="221996" y="1207262"/>
                  </a:lnTo>
                  <a:lnTo>
                    <a:pt x="187579" y="1160780"/>
                  </a:lnTo>
                  <a:lnTo>
                    <a:pt x="153289" y="1112774"/>
                  </a:lnTo>
                  <a:lnTo>
                    <a:pt x="118999" y="1063625"/>
                  </a:lnTo>
                  <a:lnTo>
                    <a:pt x="84836" y="1013587"/>
                  </a:lnTo>
                  <a:lnTo>
                    <a:pt x="16510" y="911860"/>
                  </a:lnTo>
                  <a:lnTo>
                    <a:pt x="0" y="923036"/>
                  </a:lnTo>
                  <a:lnTo>
                    <a:pt x="68453" y="1024636"/>
                  </a:lnTo>
                  <a:lnTo>
                    <a:pt x="102616" y="1074801"/>
                  </a:lnTo>
                  <a:lnTo>
                    <a:pt x="137033" y="1124077"/>
                  </a:lnTo>
                  <a:lnTo>
                    <a:pt x="171450" y="1172337"/>
                  </a:lnTo>
                  <a:lnTo>
                    <a:pt x="205994" y="1219073"/>
                  </a:lnTo>
                  <a:lnTo>
                    <a:pt x="240665" y="1264285"/>
                  </a:lnTo>
                  <a:lnTo>
                    <a:pt x="275590" y="1307592"/>
                  </a:lnTo>
                  <a:lnTo>
                    <a:pt x="310769" y="1348740"/>
                  </a:lnTo>
                  <a:lnTo>
                    <a:pt x="345948" y="1387348"/>
                  </a:lnTo>
                  <a:lnTo>
                    <a:pt x="381381" y="1423289"/>
                  </a:lnTo>
                  <a:lnTo>
                    <a:pt x="417195" y="1456182"/>
                  </a:lnTo>
                  <a:lnTo>
                    <a:pt x="453263" y="1485900"/>
                  </a:lnTo>
                  <a:lnTo>
                    <a:pt x="489585" y="1511808"/>
                  </a:lnTo>
                  <a:lnTo>
                    <a:pt x="526415" y="1534160"/>
                  </a:lnTo>
                  <a:lnTo>
                    <a:pt x="563626" y="1552194"/>
                  </a:lnTo>
                  <a:lnTo>
                    <a:pt x="603123" y="1563751"/>
                  </a:lnTo>
                  <a:lnTo>
                    <a:pt x="644779" y="1566672"/>
                  </a:lnTo>
                  <a:lnTo>
                    <a:pt x="665988" y="1565275"/>
                  </a:lnTo>
                  <a:lnTo>
                    <a:pt x="687324" y="1562227"/>
                  </a:lnTo>
                  <a:lnTo>
                    <a:pt x="709041" y="1557655"/>
                  </a:lnTo>
                  <a:lnTo>
                    <a:pt x="730758" y="1551813"/>
                  </a:lnTo>
                  <a:lnTo>
                    <a:pt x="746150" y="1546860"/>
                  </a:lnTo>
                  <a:lnTo>
                    <a:pt x="752475" y="1544828"/>
                  </a:lnTo>
                  <a:lnTo>
                    <a:pt x="796290" y="1527937"/>
                  </a:lnTo>
                  <a:lnTo>
                    <a:pt x="861695" y="1497965"/>
                  </a:lnTo>
                  <a:lnTo>
                    <a:pt x="966978" y="1445895"/>
                  </a:lnTo>
                  <a:lnTo>
                    <a:pt x="986917" y="1436497"/>
                  </a:lnTo>
                  <a:lnTo>
                    <a:pt x="1025525" y="1419987"/>
                  </a:lnTo>
                  <a:lnTo>
                    <a:pt x="1061593" y="1407668"/>
                  </a:lnTo>
                  <a:lnTo>
                    <a:pt x="1110234" y="1399032"/>
                  </a:lnTo>
                  <a:lnTo>
                    <a:pt x="1124712" y="1399413"/>
                  </a:lnTo>
                  <a:lnTo>
                    <a:pt x="1161288" y="1411224"/>
                  </a:lnTo>
                  <a:lnTo>
                    <a:pt x="1190371" y="1442085"/>
                  </a:lnTo>
                  <a:lnTo>
                    <a:pt x="1212088" y="1492504"/>
                  </a:lnTo>
                  <a:lnTo>
                    <a:pt x="1222756" y="1535557"/>
                  </a:lnTo>
                  <a:lnTo>
                    <a:pt x="1230503" y="1584579"/>
                  </a:lnTo>
                  <a:lnTo>
                    <a:pt x="1236091" y="1638427"/>
                  </a:lnTo>
                  <a:lnTo>
                    <a:pt x="1239901" y="1695704"/>
                  </a:lnTo>
                  <a:lnTo>
                    <a:pt x="1243203" y="1785747"/>
                  </a:lnTo>
                  <a:lnTo>
                    <a:pt x="1246251" y="1907159"/>
                  </a:lnTo>
                  <a:lnTo>
                    <a:pt x="1247267" y="1936877"/>
                  </a:lnTo>
                  <a:lnTo>
                    <a:pt x="1249807" y="1994281"/>
                  </a:lnTo>
                  <a:lnTo>
                    <a:pt x="1253998" y="2048383"/>
                  </a:lnTo>
                  <a:lnTo>
                    <a:pt x="1260094" y="2097786"/>
                  </a:lnTo>
                  <a:lnTo>
                    <a:pt x="1268603" y="2141855"/>
                  </a:lnTo>
                  <a:lnTo>
                    <a:pt x="1280287" y="2179193"/>
                  </a:lnTo>
                  <a:lnTo>
                    <a:pt x="1304544" y="2222500"/>
                  </a:lnTo>
                  <a:lnTo>
                    <a:pt x="1331722" y="2256536"/>
                  </a:lnTo>
                  <a:lnTo>
                    <a:pt x="1361821" y="2283079"/>
                  </a:lnTo>
                  <a:lnTo>
                    <a:pt x="1394460" y="2302764"/>
                  </a:lnTo>
                  <a:lnTo>
                    <a:pt x="1453134" y="2322703"/>
                  </a:lnTo>
                  <a:lnTo>
                    <a:pt x="1503426" y="2329434"/>
                  </a:lnTo>
                  <a:lnTo>
                    <a:pt x="1529080" y="2330323"/>
                  </a:lnTo>
                  <a:lnTo>
                    <a:pt x="1555242" y="2330069"/>
                  </a:lnTo>
                  <a:lnTo>
                    <a:pt x="1581531" y="2328799"/>
                  </a:lnTo>
                  <a:lnTo>
                    <a:pt x="1605305" y="2326983"/>
                  </a:lnTo>
                  <a:lnTo>
                    <a:pt x="1563624" y="2357374"/>
                  </a:lnTo>
                  <a:lnTo>
                    <a:pt x="1559179" y="2360549"/>
                  </a:lnTo>
                  <a:lnTo>
                    <a:pt x="1558163" y="2366772"/>
                  </a:lnTo>
                  <a:lnTo>
                    <a:pt x="1561338" y="2371217"/>
                  </a:lnTo>
                  <a:lnTo>
                    <a:pt x="1564640" y="2375662"/>
                  </a:lnTo>
                  <a:lnTo>
                    <a:pt x="1570736" y="2376551"/>
                  </a:lnTo>
                  <a:lnTo>
                    <a:pt x="1575181" y="2373376"/>
                  </a:lnTo>
                  <a:lnTo>
                    <a:pt x="1660271" y="2311527"/>
                  </a:lnTo>
                  <a:close/>
                </a:path>
                <a:path w="1677035" h="2376804">
                  <a:moveTo>
                    <a:pt x="1677035" y="711327"/>
                  </a:moveTo>
                  <a:lnTo>
                    <a:pt x="1659763" y="701167"/>
                  </a:lnTo>
                  <a:lnTo>
                    <a:pt x="1581658" y="655193"/>
                  </a:lnTo>
                  <a:lnTo>
                    <a:pt x="1575562" y="656844"/>
                  </a:lnTo>
                  <a:lnTo>
                    <a:pt x="1572895" y="661543"/>
                  </a:lnTo>
                  <a:lnTo>
                    <a:pt x="1570101" y="666242"/>
                  </a:lnTo>
                  <a:lnTo>
                    <a:pt x="1571625" y="672338"/>
                  </a:lnTo>
                  <a:lnTo>
                    <a:pt x="1620608" y="701167"/>
                  </a:lnTo>
                  <a:lnTo>
                    <a:pt x="1494536" y="701167"/>
                  </a:lnTo>
                  <a:lnTo>
                    <a:pt x="1470279" y="701294"/>
                  </a:lnTo>
                  <a:lnTo>
                    <a:pt x="1381379" y="702818"/>
                  </a:lnTo>
                  <a:lnTo>
                    <a:pt x="1342898" y="704215"/>
                  </a:lnTo>
                  <a:lnTo>
                    <a:pt x="1302004" y="706755"/>
                  </a:lnTo>
                  <a:lnTo>
                    <a:pt x="1279779" y="710184"/>
                  </a:lnTo>
                  <a:lnTo>
                    <a:pt x="1279779" y="731012"/>
                  </a:lnTo>
                  <a:lnTo>
                    <a:pt x="1278115" y="731786"/>
                  </a:lnTo>
                  <a:lnTo>
                    <a:pt x="1278674" y="731520"/>
                  </a:lnTo>
                  <a:lnTo>
                    <a:pt x="1279779" y="731012"/>
                  </a:lnTo>
                  <a:lnTo>
                    <a:pt x="1279779" y="710184"/>
                  </a:lnTo>
                  <a:lnTo>
                    <a:pt x="1275969" y="711327"/>
                  </a:lnTo>
                  <a:lnTo>
                    <a:pt x="1270254" y="713613"/>
                  </a:lnTo>
                  <a:lnTo>
                    <a:pt x="1269238" y="714121"/>
                  </a:lnTo>
                  <a:lnTo>
                    <a:pt x="1265936" y="716280"/>
                  </a:lnTo>
                  <a:lnTo>
                    <a:pt x="1265174" y="716661"/>
                  </a:lnTo>
                  <a:lnTo>
                    <a:pt x="1264539" y="717169"/>
                  </a:lnTo>
                  <a:lnTo>
                    <a:pt x="1264031" y="717804"/>
                  </a:lnTo>
                  <a:lnTo>
                    <a:pt x="1261872" y="720090"/>
                  </a:lnTo>
                  <a:lnTo>
                    <a:pt x="1261491" y="720471"/>
                  </a:lnTo>
                  <a:lnTo>
                    <a:pt x="1261110" y="720979"/>
                  </a:lnTo>
                  <a:lnTo>
                    <a:pt x="1260729" y="721360"/>
                  </a:lnTo>
                  <a:lnTo>
                    <a:pt x="1259078" y="723773"/>
                  </a:lnTo>
                  <a:lnTo>
                    <a:pt x="1258443" y="725043"/>
                  </a:lnTo>
                  <a:lnTo>
                    <a:pt x="1256969" y="726694"/>
                  </a:lnTo>
                  <a:lnTo>
                    <a:pt x="1256550" y="727011"/>
                  </a:lnTo>
                  <a:lnTo>
                    <a:pt x="1256550" y="727202"/>
                  </a:lnTo>
                  <a:lnTo>
                    <a:pt x="1256360" y="727392"/>
                  </a:lnTo>
                  <a:lnTo>
                    <a:pt x="1256550" y="727202"/>
                  </a:lnTo>
                  <a:lnTo>
                    <a:pt x="1256550" y="727011"/>
                  </a:lnTo>
                  <a:lnTo>
                    <a:pt x="1255649" y="727684"/>
                  </a:lnTo>
                  <a:lnTo>
                    <a:pt x="1210183" y="735203"/>
                  </a:lnTo>
                  <a:lnTo>
                    <a:pt x="1150874" y="736981"/>
                  </a:lnTo>
                  <a:lnTo>
                    <a:pt x="1104265" y="736981"/>
                  </a:lnTo>
                  <a:lnTo>
                    <a:pt x="692785" y="730631"/>
                  </a:lnTo>
                  <a:lnTo>
                    <a:pt x="651256" y="730504"/>
                  </a:lnTo>
                  <a:lnTo>
                    <a:pt x="591947" y="730758"/>
                  </a:lnTo>
                  <a:lnTo>
                    <a:pt x="499872" y="732536"/>
                  </a:lnTo>
                  <a:lnTo>
                    <a:pt x="356235" y="737362"/>
                  </a:lnTo>
                  <a:lnTo>
                    <a:pt x="7747" y="755142"/>
                  </a:lnTo>
                  <a:lnTo>
                    <a:pt x="8763" y="774954"/>
                  </a:lnTo>
                  <a:lnTo>
                    <a:pt x="357124" y="757174"/>
                  </a:lnTo>
                  <a:lnTo>
                    <a:pt x="500380" y="752348"/>
                  </a:lnTo>
                  <a:lnTo>
                    <a:pt x="592328" y="750570"/>
                  </a:lnTo>
                  <a:lnTo>
                    <a:pt x="698360" y="750531"/>
                  </a:lnTo>
                  <a:lnTo>
                    <a:pt x="1104138" y="756793"/>
                  </a:lnTo>
                  <a:lnTo>
                    <a:pt x="1151001" y="756793"/>
                  </a:lnTo>
                  <a:lnTo>
                    <a:pt x="1190244" y="756031"/>
                  </a:lnTo>
                  <a:lnTo>
                    <a:pt x="1234948" y="752856"/>
                  </a:lnTo>
                  <a:lnTo>
                    <a:pt x="1250442" y="750316"/>
                  </a:lnTo>
                  <a:lnTo>
                    <a:pt x="1251077" y="750189"/>
                  </a:lnTo>
                  <a:lnTo>
                    <a:pt x="1271244" y="740410"/>
                  </a:lnTo>
                  <a:lnTo>
                    <a:pt x="1273302" y="738124"/>
                  </a:lnTo>
                  <a:lnTo>
                    <a:pt x="1274089" y="736981"/>
                  </a:lnTo>
                  <a:lnTo>
                    <a:pt x="1276261" y="733806"/>
                  </a:lnTo>
                  <a:lnTo>
                    <a:pt x="1276604" y="733298"/>
                  </a:lnTo>
                  <a:lnTo>
                    <a:pt x="1277467" y="732434"/>
                  </a:lnTo>
                  <a:lnTo>
                    <a:pt x="1279296" y="731304"/>
                  </a:lnTo>
                  <a:lnTo>
                    <a:pt x="1280033" y="731012"/>
                  </a:lnTo>
                  <a:lnTo>
                    <a:pt x="1283208" y="729742"/>
                  </a:lnTo>
                  <a:lnTo>
                    <a:pt x="1308277" y="726059"/>
                  </a:lnTo>
                  <a:lnTo>
                    <a:pt x="1311021" y="725805"/>
                  </a:lnTo>
                  <a:lnTo>
                    <a:pt x="1326769" y="724789"/>
                  </a:lnTo>
                  <a:lnTo>
                    <a:pt x="1362329" y="723265"/>
                  </a:lnTo>
                  <a:lnTo>
                    <a:pt x="1402715" y="722122"/>
                  </a:lnTo>
                  <a:lnTo>
                    <a:pt x="1494663" y="720979"/>
                  </a:lnTo>
                  <a:lnTo>
                    <a:pt x="1620812" y="720979"/>
                  </a:lnTo>
                  <a:lnTo>
                    <a:pt x="1576070" y="746887"/>
                  </a:lnTo>
                  <a:lnTo>
                    <a:pt x="1571371" y="749554"/>
                  </a:lnTo>
                  <a:lnTo>
                    <a:pt x="1569720" y="755650"/>
                  </a:lnTo>
                  <a:lnTo>
                    <a:pt x="1572514" y="760349"/>
                  </a:lnTo>
                  <a:lnTo>
                    <a:pt x="1575181" y="765175"/>
                  </a:lnTo>
                  <a:lnTo>
                    <a:pt x="1581277" y="766699"/>
                  </a:lnTo>
                  <a:lnTo>
                    <a:pt x="1585976" y="764032"/>
                  </a:lnTo>
                  <a:lnTo>
                    <a:pt x="1660131" y="721106"/>
                  </a:lnTo>
                  <a:lnTo>
                    <a:pt x="1677035" y="711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67406" y="4429505"/>
              <a:ext cx="1270" cy="613410"/>
            </a:xfrm>
            <a:custGeom>
              <a:avLst/>
              <a:gdLst/>
              <a:ahLst/>
              <a:cxnLst/>
              <a:rect l="l" t="t" r="r" b="b"/>
              <a:pathLst>
                <a:path w="1269" h="613410">
                  <a:moveTo>
                    <a:pt x="0" y="0"/>
                  </a:moveTo>
                  <a:lnTo>
                    <a:pt x="762" y="613029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71978" y="3253739"/>
              <a:ext cx="1457960" cy="2486025"/>
            </a:xfrm>
            <a:custGeom>
              <a:avLst/>
              <a:gdLst/>
              <a:ahLst/>
              <a:cxnLst/>
              <a:rect l="l" t="t" r="r" b="b"/>
              <a:pathLst>
                <a:path w="1457960" h="2486025">
                  <a:moveTo>
                    <a:pt x="1423416" y="850265"/>
                  </a:moveTo>
                  <a:lnTo>
                    <a:pt x="1328547" y="793496"/>
                  </a:lnTo>
                  <a:lnTo>
                    <a:pt x="1322451" y="795020"/>
                  </a:lnTo>
                  <a:lnTo>
                    <a:pt x="1316863" y="804418"/>
                  </a:lnTo>
                  <a:lnTo>
                    <a:pt x="1318387" y="810387"/>
                  </a:lnTo>
                  <a:lnTo>
                    <a:pt x="1323086" y="813308"/>
                  </a:lnTo>
                  <a:lnTo>
                    <a:pt x="1366710" y="839419"/>
                  </a:lnTo>
                  <a:lnTo>
                    <a:pt x="1340739" y="838454"/>
                  </a:lnTo>
                  <a:lnTo>
                    <a:pt x="1300099" y="836168"/>
                  </a:lnTo>
                  <a:lnTo>
                    <a:pt x="1260475" y="833120"/>
                  </a:lnTo>
                  <a:lnTo>
                    <a:pt x="1222121" y="829183"/>
                  </a:lnTo>
                  <a:lnTo>
                    <a:pt x="1150747" y="819531"/>
                  </a:lnTo>
                  <a:lnTo>
                    <a:pt x="1103249" y="810768"/>
                  </a:lnTo>
                  <a:lnTo>
                    <a:pt x="1061974" y="801116"/>
                  </a:lnTo>
                  <a:lnTo>
                    <a:pt x="1019302" y="787019"/>
                  </a:lnTo>
                  <a:lnTo>
                    <a:pt x="988669" y="768350"/>
                  </a:lnTo>
                  <a:lnTo>
                    <a:pt x="988047" y="767549"/>
                  </a:lnTo>
                  <a:lnTo>
                    <a:pt x="987577" y="766572"/>
                  </a:lnTo>
                  <a:lnTo>
                    <a:pt x="987031" y="765467"/>
                  </a:lnTo>
                  <a:lnTo>
                    <a:pt x="986866" y="764413"/>
                  </a:lnTo>
                  <a:lnTo>
                    <a:pt x="986523" y="762254"/>
                  </a:lnTo>
                  <a:lnTo>
                    <a:pt x="986320" y="760984"/>
                  </a:lnTo>
                  <a:lnTo>
                    <a:pt x="986167" y="759968"/>
                  </a:lnTo>
                  <a:lnTo>
                    <a:pt x="986028" y="759079"/>
                  </a:lnTo>
                  <a:lnTo>
                    <a:pt x="985926" y="758698"/>
                  </a:lnTo>
                  <a:lnTo>
                    <a:pt x="985774" y="758063"/>
                  </a:lnTo>
                  <a:lnTo>
                    <a:pt x="978789" y="746252"/>
                  </a:lnTo>
                  <a:lnTo>
                    <a:pt x="978408" y="745744"/>
                  </a:lnTo>
                  <a:lnTo>
                    <a:pt x="977900" y="745363"/>
                  </a:lnTo>
                  <a:lnTo>
                    <a:pt x="972693" y="740664"/>
                  </a:lnTo>
                  <a:lnTo>
                    <a:pt x="966597" y="736219"/>
                  </a:lnTo>
                  <a:lnTo>
                    <a:pt x="921639" y="716407"/>
                  </a:lnTo>
                  <a:lnTo>
                    <a:pt x="870204" y="702310"/>
                  </a:lnTo>
                  <a:lnTo>
                    <a:pt x="823976" y="693039"/>
                  </a:lnTo>
                  <a:lnTo>
                    <a:pt x="772414" y="684911"/>
                  </a:lnTo>
                  <a:lnTo>
                    <a:pt x="697103" y="676402"/>
                  </a:lnTo>
                  <a:lnTo>
                    <a:pt x="657225" y="673227"/>
                  </a:lnTo>
                  <a:lnTo>
                    <a:pt x="616458" y="670941"/>
                  </a:lnTo>
                  <a:lnTo>
                    <a:pt x="575056" y="669544"/>
                  </a:lnTo>
                  <a:lnTo>
                    <a:pt x="533527" y="669036"/>
                  </a:lnTo>
                  <a:lnTo>
                    <a:pt x="533273" y="688848"/>
                  </a:lnTo>
                  <a:lnTo>
                    <a:pt x="574802" y="689356"/>
                  </a:lnTo>
                  <a:lnTo>
                    <a:pt x="615696" y="690753"/>
                  </a:lnTo>
                  <a:lnTo>
                    <a:pt x="656082" y="693039"/>
                  </a:lnTo>
                  <a:lnTo>
                    <a:pt x="695452" y="696214"/>
                  </a:lnTo>
                  <a:lnTo>
                    <a:pt x="733425" y="700024"/>
                  </a:lnTo>
                  <a:lnTo>
                    <a:pt x="804418" y="709803"/>
                  </a:lnTo>
                  <a:lnTo>
                    <a:pt x="866013" y="721614"/>
                  </a:lnTo>
                  <a:lnTo>
                    <a:pt x="904494" y="731647"/>
                  </a:lnTo>
                  <a:lnTo>
                    <a:pt x="943356" y="745998"/>
                  </a:lnTo>
                  <a:lnTo>
                    <a:pt x="967740" y="770255"/>
                  </a:lnTo>
                  <a:lnTo>
                    <a:pt x="968248" y="772033"/>
                  </a:lnTo>
                  <a:lnTo>
                    <a:pt x="968629" y="772922"/>
                  </a:lnTo>
                  <a:lnTo>
                    <a:pt x="970534" y="776986"/>
                  </a:lnTo>
                  <a:lnTo>
                    <a:pt x="970788" y="777621"/>
                  </a:lnTo>
                  <a:lnTo>
                    <a:pt x="971169" y="778256"/>
                  </a:lnTo>
                  <a:lnTo>
                    <a:pt x="971677" y="778764"/>
                  </a:lnTo>
                  <a:lnTo>
                    <a:pt x="974852" y="782828"/>
                  </a:lnTo>
                  <a:lnTo>
                    <a:pt x="1011301" y="805180"/>
                  </a:lnTo>
                  <a:lnTo>
                    <a:pt x="1056513" y="820039"/>
                  </a:lnTo>
                  <a:lnTo>
                    <a:pt x="1098931" y="830199"/>
                  </a:lnTo>
                  <a:lnTo>
                    <a:pt x="1164717" y="841756"/>
                  </a:lnTo>
                  <a:lnTo>
                    <a:pt x="1219708" y="848868"/>
                  </a:lnTo>
                  <a:lnTo>
                    <a:pt x="1258443" y="852805"/>
                  </a:lnTo>
                  <a:lnTo>
                    <a:pt x="1298575" y="855853"/>
                  </a:lnTo>
                  <a:lnTo>
                    <a:pt x="1339596" y="858266"/>
                  </a:lnTo>
                  <a:lnTo>
                    <a:pt x="1367713" y="859218"/>
                  </a:lnTo>
                  <a:lnTo>
                    <a:pt x="1317498" y="887730"/>
                  </a:lnTo>
                  <a:lnTo>
                    <a:pt x="1315847" y="893826"/>
                  </a:lnTo>
                  <a:lnTo>
                    <a:pt x="1318514" y="898525"/>
                  </a:lnTo>
                  <a:lnTo>
                    <a:pt x="1321181" y="903351"/>
                  </a:lnTo>
                  <a:lnTo>
                    <a:pt x="1327277" y="905002"/>
                  </a:lnTo>
                  <a:lnTo>
                    <a:pt x="1331976" y="902208"/>
                  </a:lnTo>
                  <a:lnTo>
                    <a:pt x="1406423" y="859917"/>
                  </a:lnTo>
                  <a:lnTo>
                    <a:pt x="1423416" y="850265"/>
                  </a:lnTo>
                  <a:close/>
                </a:path>
                <a:path w="1457960" h="2486025">
                  <a:moveTo>
                    <a:pt x="1447800" y="69977"/>
                  </a:moveTo>
                  <a:lnTo>
                    <a:pt x="1385620" y="33489"/>
                  </a:lnTo>
                  <a:lnTo>
                    <a:pt x="1352423" y="13970"/>
                  </a:lnTo>
                  <a:lnTo>
                    <a:pt x="1346327" y="15494"/>
                  </a:lnTo>
                  <a:lnTo>
                    <a:pt x="1343456" y="20447"/>
                  </a:lnTo>
                  <a:lnTo>
                    <a:pt x="1340739" y="25019"/>
                  </a:lnTo>
                  <a:lnTo>
                    <a:pt x="1342390" y="31115"/>
                  </a:lnTo>
                  <a:lnTo>
                    <a:pt x="1347089" y="33782"/>
                  </a:lnTo>
                  <a:lnTo>
                    <a:pt x="1391653" y="59982"/>
                  </a:lnTo>
                  <a:lnTo>
                    <a:pt x="1119505" y="56261"/>
                  </a:lnTo>
                  <a:lnTo>
                    <a:pt x="950214" y="50800"/>
                  </a:lnTo>
                  <a:lnTo>
                    <a:pt x="881456" y="47625"/>
                  </a:lnTo>
                  <a:lnTo>
                    <a:pt x="830199" y="44450"/>
                  </a:lnTo>
                  <a:lnTo>
                    <a:pt x="772541" y="39878"/>
                  </a:lnTo>
                  <a:lnTo>
                    <a:pt x="739609" y="35560"/>
                  </a:lnTo>
                  <a:lnTo>
                    <a:pt x="735076" y="34671"/>
                  </a:lnTo>
                  <a:lnTo>
                    <a:pt x="731837" y="33782"/>
                  </a:lnTo>
                  <a:lnTo>
                    <a:pt x="731316" y="33642"/>
                  </a:lnTo>
                  <a:lnTo>
                    <a:pt x="730669" y="33362"/>
                  </a:lnTo>
                  <a:lnTo>
                    <a:pt x="729970" y="32385"/>
                  </a:lnTo>
                  <a:lnTo>
                    <a:pt x="729234" y="31369"/>
                  </a:lnTo>
                  <a:lnTo>
                    <a:pt x="727964" y="30226"/>
                  </a:lnTo>
                  <a:lnTo>
                    <a:pt x="726440" y="29591"/>
                  </a:lnTo>
                  <a:lnTo>
                    <a:pt x="723265" y="28067"/>
                  </a:lnTo>
                  <a:lnTo>
                    <a:pt x="722757" y="27940"/>
                  </a:lnTo>
                  <a:lnTo>
                    <a:pt x="722249" y="27686"/>
                  </a:lnTo>
                  <a:lnTo>
                    <a:pt x="721614" y="27559"/>
                  </a:lnTo>
                  <a:lnTo>
                    <a:pt x="661924" y="19050"/>
                  </a:lnTo>
                  <a:lnTo>
                    <a:pt x="610362" y="15113"/>
                  </a:lnTo>
                  <a:lnTo>
                    <a:pt x="497713" y="9398"/>
                  </a:lnTo>
                  <a:lnTo>
                    <a:pt x="328295" y="3937"/>
                  </a:lnTo>
                  <a:lnTo>
                    <a:pt x="67691" y="127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134747" y="20447"/>
                  </a:lnTo>
                  <a:lnTo>
                    <a:pt x="387464" y="25273"/>
                  </a:lnTo>
                  <a:lnTo>
                    <a:pt x="521716" y="30226"/>
                  </a:lnTo>
                  <a:lnTo>
                    <a:pt x="609219" y="34925"/>
                  </a:lnTo>
                  <a:lnTo>
                    <a:pt x="674243" y="40132"/>
                  </a:lnTo>
                  <a:lnTo>
                    <a:pt x="712089" y="45466"/>
                  </a:lnTo>
                  <a:lnTo>
                    <a:pt x="717423" y="48641"/>
                  </a:lnTo>
                  <a:lnTo>
                    <a:pt x="718693" y="49784"/>
                  </a:lnTo>
                  <a:lnTo>
                    <a:pt x="720217" y="50419"/>
                  </a:lnTo>
                  <a:lnTo>
                    <a:pt x="723392" y="51943"/>
                  </a:lnTo>
                  <a:lnTo>
                    <a:pt x="723900" y="52070"/>
                  </a:lnTo>
                  <a:lnTo>
                    <a:pt x="724408" y="52324"/>
                  </a:lnTo>
                  <a:lnTo>
                    <a:pt x="725043" y="52451"/>
                  </a:lnTo>
                  <a:lnTo>
                    <a:pt x="729996" y="53721"/>
                  </a:lnTo>
                  <a:lnTo>
                    <a:pt x="770509" y="59563"/>
                  </a:lnTo>
                  <a:lnTo>
                    <a:pt x="856488" y="66040"/>
                  </a:lnTo>
                  <a:lnTo>
                    <a:pt x="949325" y="70612"/>
                  </a:lnTo>
                  <a:lnTo>
                    <a:pt x="1149985" y="76708"/>
                  </a:lnTo>
                  <a:lnTo>
                    <a:pt x="1391386" y="79794"/>
                  </a:lnTo>
                  <a:lnTo>
                    <a:pt x="1346835" y="105664"/>
                  </a:lnTo>
                  <a:lnTo>
                    <a:pt x="1342136" y="108331"/>
                  </a:lnTo>
                  <a:lnTo>
                    <a:pt x="1340485" y="114427"/>
                  </a:lnTo>
                  <a:lnTo>
                    <a:pt x="1343279" y="119126"/>
                  </a:lnTo>
                  <a:lnTo>
                    <a:pt x="1346073" y="123952"/>
                  </a:lnTo>
                  <a:lnTo>
                    <a:pt x="1352042" y="125476"/>
                  </a:lnTo>
                  <a:lnTo>
                    <a:pt x="1356868" y="122809"/>
                  </a:lnTo>
                  <a:lnTo>
                    <a:pt x="1430743" y="79883"/>
                  </a:lnTo>
                  <a:lnTo>
                    <a:pt x="1447800" y="69977"/>
                  </a:lnTo>
                  <a:close/>
                </a:path>
                <a:path w="1457960" h="2486025">
                  <a:moveTo>
                    <a:pt x="1457452" y="2431161"/>
                  </a:moveTo>
                  <a:lnTo>
                    <a:pt x="1362456" y="2374328"/>
                  </a:lnTo>
                  <a:lnTo>
                    <a:pt x="1356360" y="2375865"/>
                  </a:lnTo>
                  <a:lnTo>
                    <a:pt x="1350772" y="2385250"/>
                  </a:lnTo>
                  <a:lnTo>
                    <a:pt x="1352296" y="2391333"/>
                  </a:lnTo>
                  <a:lnTo>
                    <a:pt x="1400695" y="2420302"/>
                  </a:lnTo>
                  <a:lnTo>
                    <a:pt x="1372997" y="2419362"/>
                  </a:lnTo>
                  <a:lnTo>
                    <a:pt x="1331468" y="2417089"/>
                  </a:lnTo>
                  <a:lnTo>
                    <a:pt x="1291082" y="2414054"/>
                  </a:lnTo>
                  <a:lnTo>
                    <a:pt x="1251966" y="2410371"/>
                  </a:lnTo>
                  <a:lnTo>
                    <a:pt x="1179068" y="2400909"/>
                  </a:lnTo>
                  <a:lnTo>
                    <a:pt x="1130554" y="2392324"/>
                  </a:lnTo>
                  <a:lnTo>
                    <a:pt x="1088517" y="2382837"/>
                  </a:lnTo>
                  <a:lnTo>
                    <a:pt x="1044829" y="2369070"/>
                  </a:lnTo>
                  <a:lnTo>
                    <a:pt x="1014361" y="2351849"/>
                  </a:lnTo>
                  <a:lnTo>
                    <a:pt x="1013663" y="2350998"/>
                  </a:lnTo>
                  <a:lnTo>
                    <a:pt x="1012825" y="2349970"/>
                  </a:lnTo>
                  <a:lnTo>
                    <a:pt x="1012202" y="2348687"/>
                  </a:lnTo>
                  <a:lnTo>
                    <a:pt x="1012202" y="2349195"/>
                  </a:lnTo>
                  <a:lnTo>
                    <a:pt x="1012063" y="2349055"/>
                  </a:lnTo>
                  <a:lnTo>
                    <a:pt x="1012202" y="2349195"/>
                  </a:lnTo>
                  <a:lnTo>
                    <a:pt x="1012202" y="2348687"/>
                  </a:lnTo>
                  <a:lnTo>
                    <a:pt x="1011123" y="2343213"/>
                  </a:lnTo>
                  <a:lnTo>
                    <a:pt x="1010945" y="2342134"/>
                  </a:lnTo>
                  <a:lnTo>
                    <a:pt x="1010793" y="2341029"/>
                  </a:lnTo>
                  <a:lnTo>
                    <a:pt x="1010526" y="2340114"/>
                  </a:lnTo>
                  <a:lnTo>
                    <a:pt x="1010031" y="2339276"/>
                  </a:lnTo>
                  <a:lnTo>
                    <a:pt x="1008126" y="2335377"/>
                  </a:lnTo>
                  <a:lnTo>
                    <a:pt x="991603" y="2319947"/>
                  </a:lnTo>
                  <a:lnTo>
                    <a:pt x="991603" y="2346033"/>
                  </a:lnTo>
                  <a:lnTo>
                    <a:pt x="991489" y="2345880"/>
                  </a:lnTo>
                  <a:lnTo>
                    <a:pt x="991489" y="2346020"/>
                  </a:lnTo>
                  <a:lnTo>
                    <a:pt x="991412" y="2345829"/>
                  </a:lnTo>
                  <a:lnTo>
                    <a:pt x="991489" y="2346020"/>
                  </a:lnTo>
                  <a:lnTo>
                    <a:pt x="991489" y="2345880"/>
                  </a:lnTo>
                  <a:lnTo>
                    <a:pt x="991603" y="2346033"/>
                  </a:lnTo>
                  <a:lnTo>
                    <a:pt x="991603" y="2319947"/>
                  </a:lnTo>
                  <a:lnTo>
                    <a:pt x="956056" y="2303780"/>
                  </a:lnTo>
                  <a:lnTo>
                    <a:pt x="906653" y="2289683"/>
                  </a:lnTo>
                  <a:lnTo>
                    <a:pt x="861441" y="2280285"/>
                  </a:lnTo>
                  <a:lnTo>
                    <a:pt x="791972" y="2269490"/>
                  </a:lnTo>
                  <a:lnTo>
                    <a:pt x="714883" y="2261108"/>
                  </a:lnTo>
                  <a:lnTo>
                    <a:pt x="673989" y="2258060"/>
                  </a:lnTo>
                  <a:lnTo>
                    <a:pt x="632206" y="2255901"/>
                  </a:lnTo>
                  <a:lnTo>
                    <a:pt x="589788" y="2254504"/>
                  </a:lnTo>
                  <a:lnTo>
                    <a:pt x="547243" y="2253996"/>
                  </a:lnTo>
                  <a:lnTo>
                    <a:pt x="546989" y="2273808"/>
                  </a:lnTo>
                  <a:lnTo>
                    <a:pt x="589534" y="2274316"/>
                  </a:lnTo>
                  <a:lnTo>
                    <a:pt x="631571" y="2275713"/>
                  </a:lnTo>
                  <a:lnTo>
                    <a:pt x="672973" y="2277872"/>
                  </a:lnTo>
                  <a:lnTo>
                    <a:pt x="713359" y="2280920"/>
                  </a:lnTo>
                  <a:lnTo>
                    <a:pt x="752348" y="2284730"/>
                  </a:lnTo>
                  <a:lnTo>
                    <a:pt x="807593" y="2291588"/>
                  </a:lnTo>
                  <a:lnTo>
                    <a:pt x="858012" y="2299716"/>
                  </a:lnTo>
                  <a:lnTo>
                    <a:pt x="902335" y="2308987"/>
                  </a:lnTo>
                  <a:lnTo>
                    <a:pt x="939419" y="2319147"/>
                  </a:lnTo>
                  <a:lnTo>
                    <a:pt x="974979" y="2333244"/>
                  </a:lnTo>
                  <a:lnTo>
                    <a:pt x="992886" y="2354034"/>
                  </a:lnTo>
                  <a:lnTo>
                    <a:pt x="993140" y="2354935"/>
                  </a:lnTo>
                  <a:lnTo>
                    <a:pt x="993648" y="2355773"/>
                  </a:lnTo>
                  <a:lnTo>
                    <a:pt x="995553" y="2359685"/>
                  </a:lnTo>
                  <a:lnTo>
                    <a:pt x="995807" y="2360396"/>
                  </a:lnTo>
                  <a:lnTo>
                    <a:pt x="996315" y="2361057"/>
                  </a:lnTo>
                  <a:lnTo>
                    <a:pt x="999998" y="2365565"/>
                  </a:lnTo>
                  <a:lnTo>
                    <a:pt x="1000379" y="2365946"/>
                  </a:lnTo>
                  <a:lnTo>
                    <a:pt x="1000633" y="2366314"/>
                  </a:lnTo>
                  <a:lnTo>
                    <a:pt x="1037209" y="2387333"/>
                  </a:lnTo>
                  <a:lnTo>
                    <a:pt x="1083310" y="2401951"/>
                  </a:lnTo>
                  <a:lnTo>
                    <a:pt x="1126490" y="2411704"/>
                  </a:lnTo>
                  <a:lnTo>
                    <a:pt x="1175893" y="2420455"/>
                  </a:lnTo>
                  <a:lnTo>
                    <a:pt x="1249680" y="2430043"/>
                  </a:lnTo>
                  <a:lnTo>
                    <a:pt x="1289177" y="2433777"/>
                  </a:lnTo>
                  <a:lnTo>
                    <a:pt x="1329944" y="2436850"/>
                  </a:lnTo>
                  <a:lnTo>
                    <a:pt x="1371854" y="2439149"/>
                  </a:lnTo>
                  <a:lnTo>
                    <a:pt x="1401572" y="2440152"/>
                  </a:lnTo>
                  <a:lnTo>
                    <a:pt x="1351407" y="2468626"/>
                  </a:lnTo>
                  <a:lnTo>
                    <a:pt x="1349756" y="2474684"/>
                  </a:lnTo>
                  <a:lnTo>
                    <a:pt x="1352550" y="2479433"/>
                  </a:lnTo>
                  <a:lnTo>
                    <a:pt x="1355217" y="2484196"/>
                  </a:lnTo>
                  <a:lnTo>
                    <a:pt x="1361313" y="2485860"/>
                  </a:lnTo>
                  <a:lnTo>
                    <a:pt x="1440408" y="2440851"/>
                  </a:lnTo>
                  <a:lnTo>
                    <a:pt x="1457452" y="2431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54673" y="4039361"/>
              <a:ext cx="452755" cy="614680"/>
            </a:xfrm>
            <a:custGeom>
              <a:avLst/>
              <a:gdLst/>
              <a:ahLst/>
              <a:cxnLst/>
              <a:rect l="l" t="t" r="r" b="b"/>
              <a:pathLst>
                <a:path w="452754" h="614679">
                  <a:moveTo>
                    <a:pt x="0" y="307086"/>
                  </a:moveTo>
                  <a:lnTo>
                    <a:pt x="3646" y="251901"/>
                  </a:lnTo>
                  <a:lnTo>
                    <a:pt x="14161" y="199955"/>
                  </a:lnTo>
                  <a:lnTo>
                    <a:pt x="30903" y="152117"/>
                  </a:lnTo>
                  <a:lnTo>
                    <a:pt x="53233" y="109256"/>
                  </a:lnTo>
                  <a:lnTo>
                    <a:pt x="80511" y="72240"/>
                  </a:lnTo>
                  <a:lnTo>
                    <a:pt x="112098" y="41938"/>
                  </a:lnTo>
                  <a:lnTo>
                    <a:pt x="147354" y="19218"/>
                  </a:lnTo>
                  <a:lnTo>
                    <a:pt x="185639" y="4949"/>
                  </a:lnTo>
                  <a:lnTo>
                    <a:pt x="226313" y="0"/>
                  </a:lnTo>
                  <a:lnTo>
                    <a:pt x="266988" y="4949"/>
                  </a:lnTo>
                  <a:lnTo>
                    <a:pt x="305273" y="19218"/>
                  </a:lnTo>
                  <a:lnTo>
                    <a:pt x="340529" y="41938"/>
                  </a:lnTo>
                  <a:lnTo>
                    <a:pt x="372116" y="72240"/>
                  </a:lnTo>
                  <a:lnTo>
                    <a:pt x="399394" y="109256"/>
                  </a:lnTo>
                  <a:lnTo>
                    <a:pt x="421724" y="152117"/>
                  </a:lnTo>
                  <a:lnTo>
                    <a:pt x="438466" y="199955"/>
                  </a:lnTo>
                  <a:lnTo>
                    <a:pt x="448981" y="251901"/>
                  </a:lnTo>
                  <a:lnTo>
                    <a:pt x="452627" y="307086"/>
                  </a:lnTo>
                  <a:lnTo>
                    <a:pt x="448981" y="362270"/>
                  </a:lnTo>
                  <a:lnTo>
                    <a:pt x="438466" y="414216"/>
                  </a:lnTo>
                  <a:lnTo>
                    <a:pt x="421724" y="462054"/>
                  </a:lnTo>
                  <a:lnTo>
                    <a:pt x="399394" y="504915"/>
                  </a:lnTo>
                  <a:lnTo>
                    <a:pt x="372116" y="541931"/>
                  </a:lnTo>
                  <a:lnTo>
                    <a:pt x="340529" y="572233"/>
                  </a:lnTo>
                  <a:lnTo>
                    <a:pt x="305273" y="594953"/>
                  </a:lnTo>
                  <a:lnTo>
                    <a:pt x="266988" y="609222"/>
                  </a:lnTo>
                  <a:lnTo>
                    <a:pt x="226313" y="614171"/>
                  </a:lnTo>
                  <a:lnTo>
                    <a:pt x="185639" y="609222"/>
                  </a:lnTo>
                  <a:lnTo>
                    <a:pt x="147354" y="594953"/>
                  </a:lnTo>
                  <a:lnTo>
                    <a:pt x="112098" y="572233"/>
                  </a:lnTo>
                  <a:lnTo>
                    <a:pt x="80511" y="541931"/>
                  </a:lnTo>
                  <a:lnTo>
                    <a:pt x="53233" y="504915"/>
                  </a:lnTo>
                  <a:lnTo>
                    <a:pt x="30903" y="462054"/>
                  </a:lnTo>
                  <a:lnTo>
                    <a:pt x="14161" y="414216"/>
                  </a:lnTo>
                  <a:lnTo>
                    <a:pt x="3646" y="362270"/>
                  </a:lnTo>
                  <a:lnTo>
                    <a:pt x="0" y="3070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277736" y="4108144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39128" y="4248911"/>
            <a:ext cx="295910" cy="208915"/>
            <a:chOff x="6739128" y="4248911"/>
            <a:chExt cx="295910" cy="208915"/>
          </a:xfrm>
        </p:grpSpPr>
        <p:sp>
          <p:nvSpPr>
            <p:cNvPr id="12" name="object 12" descr=""/>
            <p:cNvSpPr/>
            <p:nvPr/>
          </p:nvSpPr>
          <p:spPr>
            <a:xfrm>
              <a:off x="6749034" y="42588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3" y="0"/>
                  </a:moveTo>
                  <a:lnTo>
                    <a:pt x="206883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3" y="141731"/>
                  </a:lnTo>
                  <a:lnTo>
                    <a:pt x="206883" y="188975"/>
                  </a:lnTo>
                  <a:lnTo>
                    <a:pt x="275844" y="94487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49034" y="42588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3" y="47243"/>
                  </a:lnTo>
                  <a:lnTo>
                    <a:pt x="206883" y="0"/>
                  </a:lnTo>
                  <a:lnTo>
                    <a:pt x="275844" y="94487"/>
                  </a:lnTo>
                  <a:lnTo>
                    <a:pt x="206883" y="188975"/>
                  </a:lnTo>
                  <a:lnTo>
                    <a:pt x="206883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4276090" y="3130042"/>
            <a:ext cx="1869439" cy="1252220"/>
            <a:chOff x="4276090" y="3130042"/>
            <a:chExt cx="1869439" cy="1252220"/>
          </a:xfrm>
        </p:grpSpPr>
        <p:sp>
          <p:nvSpPr>
            <p:cNvPr id="15" name="object 15" descr=""/>
            <p:cNvSpPr/>
            <p:nvPr/>
          </p:nvSpPr>
          <p:spPr>
            <a:xfrm>
              <a:off x="5360543" y="409498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09930" y="210819"/>
                  </a:moveTo>
                  <a:lnTo>
                    <a:pt x="708820" y="238506"/>
                  </a:lnTo>
                  <a:lnTo>
                    <a:pt x="721868" y="239522"/>
                  </a:lnTo>
                  <a:lnTo>
                    <a:pt x="720344" y="259206"/>
                  </a:lnTo>
                  <a:lnTo>
                    <a:pt x="707991" y="259206"/>
                  </a:lnTo>
                  <a:lnTo>
                    <a:pt x="706882" y="286893"/>
                  </a:lnTo>
                  <a:lnTo>
                    <a:pt x="768395" y="259206"/>
                  </a:lnTo>
                  <a:lnTo>
                    <a:pt x="720344" y="259206"/>
                  </a:lnTo>
                  <a:lnTo>
                    <a:pt x="708028" y="258267"/>
                  </a:lnTo>
                  <a:lnTo>
                    <a:pt x="770482" y="258267"/>
                  </a:lnTo>
                  <a:lnTo>
                    <a:pt x="784479" y="251968"/>
                  </a:lnTo>
                  <a:lnTo>
                    <a:pt x="709930" y="210819"/>
                  </a:lnTo>
                  <a:close/>
                </a:path>
                <a:path w="784860" h="287020">
                  <a:moveTo>
                    <a:pt x="708820" y="238506"/>
                  </a:moveTo>
                  <a:lnTo>
                    <a:pt x="708028" y="258267"/>
                  </a:lnTo>
                  <a:lnTo>
                    <a:pt x="720344" y="259206"/>
                  </a:lnTo>
                  <a:lnTo>
                    <a:pt x="721868" y="239522"/>
                  </a:lnTo>
                  <a:lnTo>
                    <a:pt x="708820" y="238506"/>
                  </a:lnTo>
                  <a:close/>
                </a:path>
                <a:path w="784860" h="287020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8" y="145034"/>
                  </a:lnTo>
                  <a:lnTo>
                    <a:pt x="389255" y="145542"/>
                  </a:lnTo>
                  <a:lnTo>
                    <a:pt x="416052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552" y="245744"/>
                  </a:lnTo>
                  <a:lnTo>
                    <a:pt x="675386" y="255778"/>
                  </a:lnTo>
                  <a:lnTo>
                    <a:pt x="708028" y="258267"/>
                  </a:lnTo>
                  <a:lnTo>
                    <a:pt x="708820" y="238506"/>
                  </a:lnTo>
                  <a:lnTo>
                    <a:pt x="677799" y="236093"/>
                  </a:lnTo>
                  <a:lnTo>
                    <a:pt x="643636" y="231775"/>
                  </a:lnTo>
                  <a:lnTo>
                    <a:pt x="578866" y="219963"/>
                  </a:lnTo>
                  <a:lnTo>
                    <a:pt x="520700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8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7" y="133985"/>
                  </a:lnTo>
                  <a:lnTo>
                    <a:pt x="406724" y="133985"/>
                  </a:lnTo>
                  <a:lnTo>
                    <a:pt x="406273" y="129920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8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8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7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7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7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5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2" y="115697"/>
                  </a:lnTo>
                  <a:lnTo>
                    <a:pt x="403098" y="115316"/>
                  </a:lnTo>
                  <a:lnTo>
                    <a:pt x="399669" y="108457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4" y="51943"/>
                  </a:lnTo>
                  <a:lnTo>
                    <a:pt x="275336" y="38226"/>
                  </a:lnTo>
                  <a:lnTo>
                    <a:pt x="214503" y="22606"/>
                  </a:lnTo>
                  <a:lnTo>
                    <a:pt x="146939" y="10413"/>
                  </a:lnTo>
                  <a:lnTo>
                    <a:pt x="74549" y="2793"/>
                  </a:lnTo>
                  <a:lnTo>
                    <a:pt x="37465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82440" y="31363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82440" y="31363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413884" y="3136392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483866" y="2907538"/>
            <a:ext cx="494665" cy="709295"/>
            <a:chOff x="2483866" y="2907538"/>
            <a:chExt cx="494665" cy="709295"/>
          </a:xfrm>
        </p:grpSpPr>
        <p:sp>
          <p:nvSpPr>
            <p:cNvPr id="20" name="object 20" descr=""/>
            <p:cNvSpPr/>
            <p:nvPr/>
          </p:nvSpPr>
          <p:spPr>
            <a:xfrm>
              <a:off x="2490216" y="29138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1583" y="696468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90216" y="29138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550414" y="3000882"/>
            <a:ext cx="421640" cy="6096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017266" y="3546094"/>
            <a:ext cx="494665" cy="709295"/>
            <a:chOff x="3017266" y="3546094"/>
            <a:chExt cx="494665" cy="709295"/>
          </a:xfrm>
        </p:grpSpPr>
        <p:sp>
          <p:nvSpPr>
            <p:cNvPr id="24" name="object 24" descr=""/>
            <p:cNvSpPr/>
            <p:nvPr/>
          </p:nvSpPr>
          <p:spPr>
            <a:xfrm>
              <a:off x="3023616" y="35524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023616" y="35524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7"/>
                  </a:lnTo>
                </a:path>
                <a:path w="481964" h="696595">
                  <a:moveTo>
                    <a:pt x="0" y="86994"/>
                  </a:moveTo>
                  <a:lnTo>
                    <a:pt x="481583" y="86994"/>
                  </a:lnTo>
                </a:path>
                <a:path w="481964" h="696595">
                  <a:moveTo>
                    <a:pt x="0" y="696467"/>
                  </a:moveTo>
                  <a:lnTo>
                    <a:pt x="481583" y="696467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064510" y="3543680"/>
            <a:ext cx="466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017266" y="5161534"/>
            <a:ext cx="494665" cy="709295"/>
            <a:chOff x="3017266" y="5161534"/>
            <a:chExt cx="494665" cy="709295"/>
          </a:xfrm>
        </p:grpSpPr>
        <p:sp>
          <p:nvSpPr>
            <p:cNvPr id="28" name="object 28" descr=""/>
            <p:cNvSpPr/>
            <p:nvPr/>
          </p:nvSpPr>
          <p:spPr>
            <a:xfrm>
              <a:off x="3023616" y="51678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023616" y="51678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083814" y="5254878"/>
            <a:ext cx="42164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288282" y="3972814"/>
            <a:ext cx="1064260" cy="320675"/>
            <a:chOff x="4288282" y="3972814"/>
            <a:chExt cx="1064260" cy="320675"/>
          </a:xfrm>
        </p:grpSpPr>
        <p:sp>
          <p:nvSpPr>
            <p:cNvPr id="32" name="object 32" descr=""/>
            <p:cNvSpPr/>
            <p:nvPr/>
          </p:nvSpPr>
          <p:spPr>
            <a:xfrm>
              <a:off x="4294632" y="39791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294632" y="39791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426077" y="397916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4321809" y="5553202"/>
            <a:ext cx="1066165" cy="320675"/>
            <a:chOff x="4321809" y="5553202"/>
            <a:chExt cx="1066165" cy="320675"/>
          </a:xfrm>
        </p:grpSpPr>
        <p:sp>
          <p:nvSpPr>
            <p:cNvPr id="36" name="object 36" descr=""/>
            <p:cNvSpPr/>
            <p:nvPr/>
          </p:nvSpPr>
          <p:spPr>
            <a:xfrm>
              <a:off x="4328159" y="55595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328159" y="55595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459732" y="5559552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97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164451" y="4014927"/>
            <a:ext cx="12268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5326507" y="3280917"/>
            <a:ext cx="875665" cy="2402205"/>
          </a:xfrm>
          <a:custGeom>
            <a:avLst/>
            <a:gdLst/>
            <a:ahLst/>
            <a:cxnLst/>
            <a:rect l="l" t="t" r="r" b="b"/>
            <a:pathLst>
              <a:path w="875664" h="2402204">
                <a:moveTo>
                  <a:pt x="873887" y="1280287"/>
                </a:moveTo>
                <a:lnTo>
                  <a:pt x="801116" y="1235964"/>
                </a:lnTo>
                <a:lnTo>
                  <a:pt x="798753" y="1264094"/>
                </a:lnTo>
                <a:lnTo>
                  <a:pt x="798068" y="1264031"/>
                </a:lnTo>
                <a:lnTo>
                  <a:pt x="796544" y="1264031"/>
                </a:lnTo>
                <a:lnTo>
                  <a:pt x="782701" y="1266317"/>
                </a:lnTo>
                <a:lnTo>
                  <a:pt x="769620" y="1269873"/>
                </a:lnTo>
                <a:lnTo>
                  <a:pt x="758190" y="1274699"/>
                </a:lnTo>
                <a:lnTo>
                  <a:pt x="757809" y="1274826"/>
                </a:lnTo>
                <a:lnTo>
                  <a:pt x="757047" y="1275334"/>
                </a:lnTo>
                <a:lnTo>
                  <a:pt x="744855" y="1282700"/>
                </a:lnTo>
                <a:lnTo>
                  <a:pt x="733425" y="1291844"/>
                </a:lnTo>
                <a:lnTo>
                  <a:pt x="707517" y="1324991"/>
                </a:lnTo>
                <a:lnTo>
                  <a:pt x="690118" y="1362837"/>
                </a:lnTo>
                <a:lnTo>
                  <a:pt x="679450" y="1401191"/>
                </a:lnTo>
                <a:lnTo>
                  <a:pt x="672592" y="1451991"/>
                </a:lnTo>
                <a:lnTo>
                  <a:pt x="669544" y="1491488"/>
                </a:lnTo>
                <a:lnTo>
                  <a:pt x="666851" y="1558163"/>
                </a:lnTo>
                <a:lnTo>
                  <a:pt x="665721" y="1605026"/>
                </a:lnTo>
                <a:lnTo>
                  <a:pt x="664197" y="1702435"/>
                </a:lnTo>
                <a:lnTo>
                  <a:pt x="663168" y="1751076"/>
                </a:lnTo>
                <a:lnTo>
                  <a:pt x="661797" y="1797558"/>
                </a:lnTo>
                <a:lnTo>
                  <a:pt x="659511" y="1842389"/>
                </a:lnTo>
                <a:lnTo>
                  <a:pt x="656209" y="1883791"/>
                </a:lnTo>
                <a:lnTo>
                  <a:pt x="648970" y="1937639"/>
                </a:lnTo>
                <a:lnTo>
                  <a:pt x="638302" y="1978279"/>
                </a:lnTo>
                <a:lnTo>
                  <a:pt x="614692" y="2008695"/>
                </a:lnTo>
                <a:lnTo>
                  <a:pt x="603986" y="2010029"/>
                </a:lnTo>
                <a:lnTo>
                  <a:pt x="598297" y="2009267"/>
                </a:lnTo>
                <a:lnTo>
                  <a:pt x="556895" y="1988312"/>
                </a:lnTo>
                <a:lnTo>
                  <a:pt x="485902" y="1932178"/>
                </a:lnTo>
                <a:lnTo>
                  <a:pt x="464439" y="1915668"/>
                </a:lnTo>
                <a:lnTo>
                  <a:pt x="453517" y="1907921"/>
                </a:lnTo>
                <a:lnTo>
                  <a:pt x="442468" y="1900682"/>
                </a:lnTo>
                <a:lnTo>
                  <a:pt x="434060" y="1895602"/>
                </a:lnTo>
                <a:lnTo>
                  <a:pt x="431546" y="1894078"/>
                </a:lnTo>
                <a:lnTo>
                  <a:pt x="386588" y="1876933"/>
                </a:lnTo>
                <a:lnTo>
                  <a:pt x="375285" y="1875790"/>
                </a:lnTo>
                <a:lnTo>
                  <a:pt x="365379" y="1876171"/>
                </a:lnTo>
                <a:lnTo>
                  <a:pt x="364363" y="1876171"/>
                </a:lnTo>
                <a:lnTo>
                  <a:pt x="363855" y="1876298"/>
                </a:lnTo>
                <a:lnTo>
                  <a:pt x="354330" y="1878076"/>
                </a:lnTo>
                <a:lnTo>
                  <a:pt x="353314" y="1878330"/>
                </a:lnTo>
                <a:lnTo>
                  <a:pt x="352679" y="1878584"/>
                </a:lnTo>
                <a:lnTo>
                  <a:pt x="343281" y="1882013"/>
                </a:lnTo>
                <a:lnTo>
                  <a:pt x="341757" y="1882775"/>
                </a:lnTo>
                <a:lnTo>
                  <a:pt x="303784" y="1912239"/>
                </a:lnTo>
                <a:lnTo>
                  <a:pt x="276733" y="1942719"/>
                </a:lnTo>
                <a:lnTo>
                  <a:pt x="250063" y="1979549"/>
                </a:lnTo>
                <a:lnTo>
                  <a:pt x="223774" y="2022094"/>
                </a:lnTo>
                <a:lnTo>
                  <a:pt x="189357" y="2085975"/>
                </a:lnTo>
                <a:lnTo>
                  <a:pt x="172212" y="2120773"/>
                </a:lnTo>
                <a:lnTo>
                  <a:pt x="155067" y="2156968"/>
                </a:lnTo>
                <a:lnTo>
                  <a:pt x="138176" y="2194560"/>
                </a:lnTo>
                <a:lnTo>
                  <a:pt x="121285" y="2233295"/>
                </a:lnTo>
                <a:lnTo>
                  <a:pt x="104394" y="2272792"/>
                </a:lnTo>
                <a:lnTo>
                  <a:pt x="87503" y="2313051"/>
                </a:lnTo>
                <a:lnTo>
                  <a:pt x="53975" y="2394496"/>
                </a:lnTo>
                <a:lnTo>
                  <a:pt x="72263" y="2402040"/>
                </a:lnTo>
                <a:lnTo>
                  <a:pt x="105791" y="2320594"/>
                </a:lnTo>
                <a:lnTo>
                  <a:pt x="122682" y="2280412"/>
                </a:lnTo>
                <a:lnTo>
                  <a:pt x="139446" y="2241042"/>
                </a:lnTo>
                <a:lnTo>
                  <a:pt x="156337" y="2202434"/>
                </a:lnTo>
                <a:lnTo>
                  <a:pt x="173101" y="2165223"/>
                </a:lnTo>
                <a:lnTo>
                  <a:pt x="190119" y="2129282"/>
                </a:lnTo>
                <a:lnTo>
                  <a:pt x="207010" y="2094738"/>
                </a:lnTo>
                <a:lnTo>
                  <a:pt x="241173" y="2031746"/>
                </a:lnTo>
                <a:lnTo>
                  <a:pt x="266700" y="1990217"/>
                </a:lnTo>
                <a:lnTo>
                  <a:pt x="292354" y="1954784"/>
                </a:lnTo>
                <a:lnTo>
                  <a:pt x="318135" y="1925967"/>
                </a:lnTo>
                <a:lnTo>
                  <a:pt x="350431" y="1900682"/>
                </a:lnTo>
                <a:lnTo>
                  <a:pt x="375793" y="1895602"/>
                </a:lnTo>
                <a:lnTo>
                  <a:pt x="384556" y="1896618"/>
                </a:lnTo>
                <a:lnTo>
                  <a:pt x="422275" y="1911604"/>
                </a:lnTo>
                <a:lnTo>
                  <a:pt x="473964" y="1947926"/>
                </a:lnTo>
                <a:lnTo>
                  <a:pt x="515239" y="1981454"/>
                </a:lnTo>
                <a:lnTo>
                  <a:pt x="535305" y="1997075"/>
                </a:lnTo>
                <a:lnTo>
                  <a:pt x="574167" y="2021586"/>
                </a:lnTo>
                <a:lnTo>
                  <a:pt x="602107" y="2029714"/>
                </a:lnTo>
                <a:lnTo>
                  <a:pt x="602742" y="2029841"/>
                </a:lnTo>
                <a:lnTo>
                  <a:pt x="603758" y="2029841"/>
                </a:lnTo>
                <a:lnTo>
                  <a:pt x="611378" y="2029587"/>
                </a:lnTo>
                <a:lnTo>
                  <a:pt x="612775" y="2029587"/>
                </a:lnTo>
                <a:lnTo>
                  <a:pt x="613537" y="2029333"/>
                </a:lnTo>
                <a:lnTo>
                  <a:pt x="620776" y="2027555"/>
                </a:lnTo>
                <a:lnTo>
                  <a:pt x="621411" y="2027301"/>
                </a:lnTo>
                <a:lnTo>
                  <a:pt x="637667" y="2016887"/>
                </a:lnTo>
                <a:lnTo>
                  <a:pt x="638175" y="2016506"/>
                </a:lnTo>
                <a:lnTo>
                  <a:pt x="639064" y="2015617"/>
                </a:lnTo>
                <a:lnTo>
                  <a:pt x="643470" y="2010156"/>
                </a:lnTo>
                <a:lnTo>
                  <a:pt x="643674" y="2009902"/>
                </a:lnTo>
                <a:lnTo>
                  <a:pt x="644283" y="2009140"/>
                </a:lnTo>
                <a:lnTo>
                  <a:pt x="644906" y="2008378"/>
                </a:lnTo>
                <a:lnTo>
                  <a:pt x="645287" y="2007997"/>
                </a:lnTo>
                <a:lnTo>
                  <a:pt x="645541" y="2007616"/>
                </a:lnTo>
                <a:lnTo>
                  <a:pt x="645795" y="2007108"/>
                </a:lnTo>
                <a:lnTo>
                  <a:pt x="645934" y="2006854"/>
                </a:lnTo>
                <a:lnTo>
                  <a:pt x="646620" y="2005711"/>
                </a:lnTo>
                <a:lnTo>
                  <a:pt x="648271" y="2002917"/>
                </a:lnTo>
                <a:lnTo>
                  <a:pt x="649020" y="2001647"/>
                </a:lnTo>
                <a:lnTo>
                  <a:pt x="651129" y="1998091"/>
                </a:lnTo>
                <a:lnTo>
                  <a:pt x="651573" y="1997075"/>
                </a:lnTo>
                <a:lnTo>
                  <a:pt x="664845" y="1957832"/>
                </a:lnTo>
                <a:lnTo>
                  <a:pt x="673735" y="1905635"/>
                </a:lnTo>
                <a:lnTo>
                  <a:pt x="677672" y="1865249"/>
                </a:lnTo>
                <a:lnTo>
                  <a:pt x="680516" y="1820291"/>
                </a:lnTo>
                <a:lnTo>
                  <a:pt x="683018" y="1750441"/>
                </a:lnTo>
                <a:lnTo>
                  <a:pt x="684022" y="1701927"/>
                </a:lnTo>
                <a:lnTo>
                  <a:pt x="685546" y="1604645"/>
                </a:lnTo>
                <a:lnTo>
                  <a:pt x="686574" y="1557655"/>
                </a:lnTo>
                <a:lnTo>
                  <a:pt x="688251" y="1512824"/>
                </a:lnTo>
                <a:lnTo>
                  <a:pt x="690753" y="1472565"/>
                </a:lnTo>
                <a:lnTo>
                  <a:pt x="696341" y="1419479"/>
                </a:lnTo>
                <a:lnTo>
                  <a:pt x="705231" y="1379728"/>
                </a:lnTo>
                <a:lnTo>
                  <a:pt x="720598" y="1342263"/>
                </a:lnTo>
                <a:lnTo>
                  <a:pt x="742696" y="1310640"/>
                </a:lnTo>
                <a:lnTo>
                  <a:pt x="766000" y="1292987"/>
                </a:lnTo>
                <a:lnTo>
                  <a:pt x="766165" y="1292885"/>
                </a:lnTo>
                <a:lnTo>
                  <a:pt x="767422" y="1292352"/>
                </a:lnTo>
                <a:lnTo>
                  <a:pt x="777240" y="1288161"/>
                </a:lnTo>
                <a:lnTo>
                  <a:pt x="787908" y="1285367"/>
                </a:lnTo>
                <a:lnTo>
                  <a:pt x="797090" y="1283982"/>
                </a:lnTo>
                <a:lnTo>
                  <a:pt x="794766" y="1311910"/>
                </a:lnTo>
                <a:lnTo>
                  <a:pt x="862444" y="1284859"/>
                </a:lnTo>
                <a:lnTo>
                  <a:pt x="873887" y="1280287"/>
                </a:lnTo>
                <a:close/>
              </a:path>
              <a:path w="875664" h="2402204">
                <a:moveTo>
                  <a:pt x="875157" y="866394"/>
                </a:moveTo>
                <a:lnTo>
                  <a:pt x="861758" y="851154"/>
                </a:lnTo>
                <a:lnTo>
                  <a:pt x="818896" y="802386"/>
                </a:lnTo>
                <a:lnTo>
                  <a:pt x="808367" y="828395"/>
                </a:lnTo>
                <a:lnTo>
                  <a:pt x="761746" y="805688"/>
                </a:lnTo>
                <a:lnTo>
                  <a:pt x="718312" y="776097"/>
                </a:lnTo>
                <a:lnTo>
                  <a:pt x="681355" y="738632"/>
                </a:lnTo>
                <a:lnTo>
                  <a:pt x="652526" y="690753"/>
                </a:lnTo>
                <a:lnTo>
                  <a:pt x="641477" y="649859"/>
                </a:lnTo>
                <a:lnTo>
                  <a:pt x="638302" y="598424"/>
                </a:lnTo>
                <a:lnTo>
                  <a:pt x="638937" y="569722"/>
                </a:lnTo>
                <a:lnTo>
                  <a:pt x="640334" y="539877"/>
                </a:lnTo>
                <a:lnTo>
                  <a:pt x="642315" y="507873"/>
                </a:lnTo>
                <a:lnTo>
                  <a:pt x="644271" y="478028"/>
                </a:lnTo>
                <a:lnTo>
                  <a:pt x="645934" y="446278"/>
                </a:lnTo>
                <a:lnTo>
                  <a:pt x="646925" y="416179"/>
                </a:lnTo>
                <a:lnTo>
                  <a:pt x="646938" y="386080"/>
                </a:lnTo>
                <a:lnTo>
                  <a:pt x="645287" y="357124"/>
                </a:lnTo>
                <a:lnTo>
                  <a:pt x="639064" y="316992"/>
                </a:lnTo>
                <a:lnTo>
                  <a:pt x="620903" y="270776"/>
                </a:lnTo>
                <a:lnTo>
                  <a:pt x="589026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736" y="178562"/>
                </a:lnTo>
                <a:lnTo>
                  <a:pt x="317373" y="160020"/>
                </a:lnTo>
                <a:lnTo>
                  <a:pt x="291973" y="155194"/>
                </a:lnTo>
                <a:lnTo>
                  <a:pt x="246507" y="143510"/>
                </a:lnTo>
                <a:lnTo>
                  <a:pt x="209169" y="128397"/>
                </a:lnTo>
                <a:lnTo>
                  <a:pt x="160147" y="103632"/>
                </a:lnTo>
                <a:lnTo>
                  <a:pt x="117729" y="78359"/>
                </a:lnTo>
                <a:lnTo>
                  <a:pt x="80010" y="52578"/>
                </a:lnTo>
                <a:lnTo>
                  <a:pt x="34036" y="17526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688" y="197231"/>
                </a:lnTo>
                <a:lnTo>
                  <a:pt x="452120" y="202692"/>
                </a:lnTo>
                <a:lnTo>
                  <a:pt x="504317" y="216027"/>
                </a:lnTo>
                <a:lnTo>
                  <a:pt x="550037" y="234061"/>
                </a:lnTo>
                <a:lnTo>
                  <a:pt x="585978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33" y="446913"/>
                </a:lnTo>
                <a:lnTo>
                  <a:pt x="625221" y="476885"/>
                </a:lnTo>
                <a:lnTo>
                  <a:pt x="623100" y="509143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252" y="598043"/>
                </a:lnTo>
                <a:lnTo>
                  <a:pt x="620014" y="625856"/>
                </a:lnTo>
                <a:lnTo>
                  <a:pt x="624713" y="664337"/>
                </a:lnTo>
                <a:lnTo>
                  <a:pt x="644144" y="716534"/>
                </a:lnTo>
                <a:lnTo>
                  <a:pt x="665988" y="749808"/>
                </a:lnTo>
                <a:lnTo>
                  <a:pt x="691642" y="778002"/>
                </a:lnTo>
                <a:lnTo>
                  <a:pt x="735965" y="812165"/>
                </a:lnTo>
                <a:lnTo>
                  <a:pt x="801230" y="846023"/>
                </a:lnTo>
                <a:lnTo>
                  <a:pt x="790321" y="872998"/>
                </a:lnTo>
                <a:lnTo>
                  <a:pt x="875157" y="866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6026911" y="4758004"/>
            <a:ext cx="947419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37816" y="2130551"/>
            <a:ext cx="2895600" cy="30480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Noise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Desired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2711323" y="2441193"/>
            <a:ext cx="1082040" cy="2726690"/>
          </a:xfrm>
          <a:custGeom>
            <a:avLst/>
            <a:gdLst/>
            <a:ahLst/>
            <a:cxnLst/>
            <a:rect l="l" t="t" r="r" b="b"/>
            <a:pathLst>
              <a:path w="1082039" h="2726690">
                <a:moveTo>
                  <a:pt x="1081913" y="6477"/>
                </a:moveTo>
                <a:lnTo>
                  <a:pt x="1081519" y="6477"/>
                </a:lnTo>
                <a:lnTo>
                  <a:pt x="1081532" y="6350"/>
                </a:lnTo>
                <a:lnTo>
                  <a:pt x="1075486" y="6350"/>
                </a:lnTo>
                <a:lnTo>
                  <a:pt x="1075436" y="0"/>
                </a:lnTo>
                <a:lnTo>
                  <a:pt x="1026033" y="635"/>
                </a:lnTo>
                <a:lnTo>
                  <a:pt x="976376" y="2667"/>
                </a:lnTo>
                <a:lnTo>
                  <a:pt x="927100" y="5969"/>
                </a:lnTo>
                <a:lnTo>
                  <a:pt x="878078" y="10541"/>
                </a:lnTo>
                <a:lnTo>
                  <a:pt x="829310" y="16256"/>
                </a:lnTo>
                <a:lnTo>
                  <a:pt x="781177" y="23114"/>
                </a:lnTo>
                <a:lnTo>
                  <a:pt x="733552" y="31115"/>
                </a:lnTo>
                <a:lnTo>
                  <a:pt x="686689" y="40259"/>
                </a:lnTo>
                <a:lnTo>
                  <a:pt x="640461" y="50292"/>
                </a:lnTo>
                <a:lnTo>
                  <a:pt x="595249" y="61341"/>
                </a:lnTo>
                <a:lnTo>
                  <a:pt x="550926" y="73406"/>
                </a:lnTo>
                <a:lnTo>
                  <a:pt x="507619" y="86360"/>
                </a:lnTo>
                <a:lnTo>
                  <a:pt x="465582" y="100076"/>
                </a:lnTo>
                <a:lnTo>
                  <a:pt x="424688" y="114808"/>
                </a:lnTo>
                <a:lnTo>
                  <a:pt x="385191" y="130048"/>
                </a:lnTo>
                <a:lnTo>
                  <a:pt x="347091" y="146177"/>
                </a:lnTo>
                <a:lnTo>
                  <a:pt x="310642" y="162941"/>
                </a:lnTo>
                <a:lnTo>
                  <a:pt x="275844" y="180467"/>
                </a:lnTo>
                <a:lnTo>
                  <a:pt x="211328" y="217170"/>
                </a:lnTo>
                <a:lnTo>
                  <a:pt x="154559" y="256032"/>
                </a:lnTo>
                <a:lnTo>
                  <a:pt x="117348" y="286512"/>
                </a:lnTo>
                <a:lnTo>
                  <a:pt x="85344" y="317754"/>
                </a:lnTo>
                <a:lnTo>
                  <a:pt x="58801" y="349631"/>
                </a:lnTo>
                <a:lnTo>
                  <a:pt x="37846" y="382524"/>
                </a:lnTo>
                <a:lnTo>
                  <a:pt x="31267" y="397103"/>
                </a:lnTo>
                <a:lnTo>
                  <a:pt x="0" y="389763"/>
                </a:lnTo>
                <a:lnTo>
                  <a:pt x="19685" y="472567"/>
                </a:lnTo>
                <a:lnTo>
                  <a:pt x="69824" y="412369"/>
                </a:lnTo>
                <a:lnTo>
                  <a:pt x="74168" y="407162"/>
                </a:lnTo>
                <a:lnTo>
                  <a:pt x="43561" y="399986"/>
                </a:lnTo>
                <a:lnTo>
                  <a:pt x="43688" y="399288"/>
                </a:lnTo>
                <a:lnTo>
                  <a:pt x="43802" y="399059"/>
                </a:lnTo>
                <a:lnTo>
                  <a:pt x="68834" y="357378"/>
                </a:lnTo>
                <a:lnTo>
                  <a:pt x="94615" y="326517"/>
                </a:lnTo>
                <a:lnTo>
                  <a:pt x="125730" y="296037"/>
                </a:lnTo>
                <a:lnTo>
                  <a:pt x="161925" y="266319"/>
                </a:lnTo>
                <a:lnTo>
                  <a:pt x="217805" y="228092"/>
                </a:lnTo>
                <a:lnTo>
                  <a:pt x="281559" y="191897"/>
                </a:lnTo>
                <a:lnTo>
                  <a:pt x="315976" y="174498"/>
                </a:lnTo>
                <a:lnTo>
                  <a:pt x="352171" y="157988"/>
                </a:lnTo>
                <a:lnTo>
                  <a:pt x="389890" y="141859"/>
                </a:lnTo>
                <a:lnTo>
                  <a:pt x="429006" y="126746"/>
                </a:lnTo>
                <a:lnTo>
                  <a:pt x="469519" y="112268"/>
                </a:lnTo>
                <a:lnTo>
                  <a:pt x="511302" y="98552"/>
                </a:lnTo>
                <a:lnTo>
                  <a:pt x="554228" y="85598"/>
                </a:lnTo>
                <a:lnTo>
                  <a:pt x="598157" y="73660"/>
                </a:lnTo>
                <a:lnTo>
                  <a:pt x="643255" y="62611"/>
                </a:lnTo>
                <a:lnTo>
                  <a:pt x="689102" y="52705"/>
                </a:lnTo>
                <a:lnTo>
                  <a:pt x="735711" y="43688"/>
                </a:lnTo>
                <a:lnTo>
                  <a:pt x="782955" y="35687"/>
                </a:lnTo>
                <a:lnTo>
                  <a:pt x="830834" y="28829"/>
                </a:lnTo>
                <a:lnTo>
                  <a:pt x="879221" y="23114"/>
                </a:lnTo>
                <a:lnTo>
                  <a:pt x="927989" y="18669"/>
                </a:lnTo>
                <a:lnTo>
                  <a:pt x="976884" y="15367"/>
                </a:lnTo>
                <a:lnTo>
                  <a:pt x="1026160" y="13335"/>
                </a:lnTo>
                <a:lnTo>
                  <a:pt x="1068768" y="12801"/>
                </a:lnTo>
                <a:lnTo>
                  <a:pt x="1068578" y="37617"/>
                </a:lnTo>
                <a:lnTo>
                  <a:pt x="1065911" y="83312"/>
                </a:lnTo>
                <a:lnTo>
                  <a:pt x="1060196" y="133985"/>
                </a:lnTo>
                <a:lnTo>
                  <a:pt x="1051941" y="183515"/>
                </a:lnTo>
                <a:lnTo>
                  <a:pt x="1041273" y="231775"/>
                </a:lnTo>
                <a:lnTo>
                  <a:pt x="1028446" y="278130"/>
                </a:lnTo>
                <a:lnTo>
                  <a:pt x="1013587" y="322326"/>
                </a:lnTo>
                <a:lnTo>
                  <a:pt x="996950" y="363728"/>
                </a:lnTo>
                <a:lnTo>
                  <a:pt x="978916" y="402209"/>
                </a:lnTo>
                <a:lnTo>
                  <a:pt x="959231" y="437134"/>
                </a:lnTo>
                <a:lnTo>
                  <a:pt x="927735" y="482219"/>
                </a:lnTo>
                <a:lnTo>
                  <a:pt x="894334" y="517144"/>
                </a:lnTo>
                <a:lnTo>
                  <a:pt x="859917" y="540639"/>
                </a:lnTo>
                <a:lnTo>
                  <a:pt x="801751" y="553085"/>
                </a:lnTo>
                <a:lnTo>
                  <a:pt x="788670" y="555498"/>
                </a:lnTo>
                <a:lnTo>
                  <a:pt x="750570" y="572262"/>
                </a:lnTo>
                <a:lnTo>
                  <a:pt x="714121" y="601345"/>
                </a:lnTo>
                <a:lnTo>
                  <a:pt x="679958" y="641477"/>
                </a:lnTo>
                <a:lnTo>
                  <a:pt x="658622" y="673354"/>
                </a:lnTo>
                <a:lnTo>
                  <a:pt x="638556" y="709168"/>
                </a:lnTo>
                <a:lnTo>
                  <a:pt x="620014" y="748411"/>
                </a:lnTo>
                <a:lnTo>
                  <a:pt x="603123" y="790575"/>
                </a:lnTo>
                <a:lnTo>
                  <a:pt x="588137" y="835406"/>
                </a:lnTo>
                <a:lnTo>
                  <a:pt x="575043" y="882396"/>
                </a:lnTo>
                <a:lnTo>
                  <a:pt x="564261" y="931291"/>
                </a:lnTo>
                <a:lnTo>
                  <a:pt x="555879" y="981583"/>
                </a:lnTo>
                <a:lnTo>
                  <a:pt x="550037" y="1032764"/>
                </a:lnTo>
                <a:lnTo>
                  <a:pt x="549960" y="1034478"/>
                </a:lnTo>
                <a:lnTo>
                  <a:pt x="518287" y="1033145"/>
                </a:lnTo>
                <a:lnTo>
                  <a:pt x="553085" y="1110869"/>
                </a:lnTo>
                <a:lnTo>
                  <a:pt x="588022" y="1047750"/>
                </a:lnTo>
                <a:lnTo>
                  <a:pt x="594360" y="1036320"/>
                </a:lnTo>
                <a:lnTo>
                  <a:pt x="562686" y="1034999"/>
                </a:lnTo>
                <a:lnTo>
                  <a:pt x="562737" y="1034034"/>
                </a:lnTo>
                <a:lnTo>
                  <a:pt x="565150" y="1008634"/>
                </a:lnTo>
                <a:lnTo>
                  <a:pt x="572135" y="958469"/>
                </a:lnTo>
                <a:lnTo>
                  <a:pt x="581787" y="909574"/>
                </a:lnTo>
                <a:lnTo>
                  <a:pt x="593471" y="862203"/>
                </a:lnTo>
                <a:lnTo>
                  <a:pt x="607314" y="816864"/>
                </a:lnTo>
                <a:lnTo>
                  <a:pt x="623062" y="774065"/>
                </a:lnTo>
                <a:lnTo>
                  <a:pt x="640461" y="734060"/>
                </a:lnTo>
                <a:lnTo>
                  <a:pt x="659384" y="697230"/>
                </a:lnTo>
                <a:lnTo>
                  <a:pt x="679577" y="664210"/>
                </a:lnTo>
                <a:lnTo>
                  <a:pt x="711708" y="622300"/>
                </a:lnTo>
                <a:lnTo>
                  <a:pt x="745363" y="591185"/>
                </a:lnTo>
                <a:lnTo>
                  <a:pt x="779780" y="571754"/>
                </a:lnTo>
                <a:lnTo>
                  <a:pt x="827786" y="564007"/>
                </a:lnTo>
                <a:lnTo>
                  <a:pt x="840613" y="561467"/>
                </a:lnTo>
                <a:lnTo>
                  <a:pt x="878586" y="544703"/>
                </a:lnTo>
                <a:lnTo>
                  <a:pt x="914908" y="515493"/>
                </a:lnTo>
                <a:lnTo>
                  <a:pt x="948944" y="475615"/>
                </a:lnTo>
                <a:lnTo>
                  <a:pt x="970280" y="443611"/>
                </a:lnTo>
                <a:lnTo>
                  <a:pt x="990219" y="407797"/>
                </a:lnTo>
                <a:lnTo>
                  <a:pt x="1008761" y="368681"/>
                </a:lnTo>
                <a:lnTo>
                  <a:pt x="1025652" y="326517"/>
                </a:lnTo>
                <a:lnTo>
                  <a:pt x="1040638" y="281686"/>
                </a:lnTo>
                <a:lnTo>
                  <a:pt x="1053592" y="234696"/>
                </a:lnTo>
                <a:lnTo>
                  <a:pt x="1064387" y="185801"/>
                </a:lnTo>
                <a:lnTo>
                  <a:pt x="1067536" y="168109"/>
                </a:lnTo>
                <a:lnTo>
                  <a:pt x="1067295" y="199771"/>
                </a:lnTo>
                <a:lnTo>
                  <a:pt x="1062850" y="391541"/>
                </a:lnTo>
                <a:lnTo>
                  <a:pt x="1055966" y="580517"/>
                </a:lnTo>
                <a:lnTo>
                  <a:pt x="1046429" y="764921"/>
                </a:lnTo>
                <a:lnTo>
                  <a:pt x="1040701" y="854837"/>
                </a:lnTo>
                <a:lnTo>
                  <a:pt x="1034465" y="943229"/>
                </a:lnTo>
                <a:lnTo>
                  <a:pt x="1027722" y="1029589"/>
                </a:lnTo>
                <a:lnTo>
                  <a:pt x="1020457" y="1113917"/>
                </a:lnTo>
                <a:lnTo>
                  <a:pt x="1012825" y="1195959"/>
                </a:lnTo>
                <a:lnTo>
                  <a:pt x="1004824" y="1274318"/>
                </a:lnTo>
                <a:lnTo>
                  <a:pt x="996315" y="1351153"/>
                </a:lnTo>
                <a:lnTo>
                  <a:pt x="987298" y="1425194"/>
                </a:lnTo>
                <a:lnTo>
                  <a:pt x="977900" y="1496187"/>
                </a:lnTo>
                <a:lnTo>
                  <a:pt x="968248" y="1563878"/>
                </a:lnTo>
                <a:lnTo>
                  <a:pt x="958215" y="1628267"/>
                </a:lnTo>
                <a:lnTo>
                  <a:pt x="947801" y="1688973"/>
                </a:lnTo>
                <a:lnTo>
                  <a:pt x="937133" y="1745996"/>
                </a:lnTo>
                <a:lnTo>
                  <a:pt x="926338" y="1798955"/>
                </a:lnTo>
                <a:lnTo>
                  <a:pt x="915162" y="1847723"/>
                </a:lnTo>
                <a:lnTo>
                  <a:pt x="903859" y="1892173"/>
                </a:lnTo>
                <a:lnTo>
                  <a:pt x="892302" y="1931924"/>
                </a:lnTo>
                <a:lnTo>
                  <a:pt x="868934" y="1997202"/>
                </a:lnTo>
                <a:lnTo>
                  <a:pt x="845642" y="2040978"/>
                </a:lnTo>
                <a:lnTo>
                  <a:pt x="845185" y="2041525"/>
                </a:lnTo>
                <a:lnTo>
                  <a:pt x="834390" y="2054593"/>
                </a:lnTo>
                <a:lnTo>
                  <a:pt x="823722" y="2062378"/>
                </a:lnTo>
                <a:lnTo>
                  <a:pt x="812990" y="2064956"/>
                </a:lnTo>
                <a:lnTo>
                  <a:pt x="801497" y="2065782"/>
                </a:lnTo>
                <a:lnTo>
                  <a:pt x="801116" y="2065782"/>
                </a:lnTo>
                <a:lnTo>
                  <a:pt x="800862" y="2065909"/>
                </a:lnTo>
                <a:lnTo>
                  <a:pt x="800608" y="2065909"/>
                </a:lnTo>
                <a:lnTo>
                  <a:pt x="788289" y="2068703"/>
                </a:lnTo>
                <a:lnTo>
                  <a:pt x="788035" y="2068703"/>
                </a:lnTo>
                <a:lnTo>
                  <a:pt x="787654" y="2068830"/>
                </a:lnTo>
                <a:lnTo>
                  <a:pt x="787400" y="2068957"/>
                </a:lnTo>
                <a:lnTo>
                  <a:pt x="775335" y="2073656"/>
                </a:lnTo>
                <a:lnTo>
                  <a:pt x="737616" y="2098675"/>
                </a:lnTo>
                <a:lnTo>
                  <a:pt x="701929" y="2137664"/>
                </a:lnTo>
                <a:lnTo>
                  <a:pt x="679577" y="2170557"/>
                </a:lnTo>
                <a:lnTo>
                  <a:pt x="658241" y="2208530"/>
                </a:lnTo>
                <a:lnTo>
                  <a:pt x="638302" y="2250821"/>
                </a:lnTo>
                <a:lnTo>
                  <a:pt x="619760" y="2297176"/>
                </a:lnTo>
                <a:lnTo>
                  <a:pt x="602996" y="2347214"/>
                </a:lnTo>
                <a:lnTo>
                  <a:pt x="587870" y="2400300"/>
                </a:lnTo>
                <a:lnTo>
                  <a:pt x="574929" y="2456053"/>
                </a:lnTo>
                <a:lnTo>
                  <a:pt x="564134" y="2513838"/>
                </a:lnTo>
                <a:lnTo>
                  <a:pt x="555879" y="2573401"/>
                </a:lnTo>
                <a:lnTo>
                  <a:pt x="550037" y="2634107"/>
                </a:lnTo>
                <a:lnTo>
                  <a:pt x="549313" y="2650236"/>
                </a:lnTo>
                <a:lnTo>
                  <a:pt x="517398" y="2649220"/>
                </a:lnTo>
                <a:lnTo>
                  <a:pt x="553085" y="2726563"/>
                </a:lnTo>
                <a:lnTo>
                  <a:pt x="587209" y="2663444"/>
                </a:lnTo>
                <a:lnTo>
                  <a:pt x="593598" y="2651633"/>
                </a:lnTo>
                <a:lnTo>
                  <a:pt x="562038" y="2650642"/>
                </a:lnTo>
                <a:lnTo>
                  <a:pt x="562737" y="2635250"/>
                </a:lnTo>
                <a:lnTo>
                  <a:pt x="565277" y="2605024"/>
                </a:lnTo>
                <a:lnTo>
                  <a:pt x="572262" y="2545461"/>
                </a:lnTo>
                <a:lnTo>
                  <a:pt x="581787" y="2487168"/>
                </a:lnTo>
                <a:lnTo>
                  <a:pt x="593598" y="2430907"/>
                </a:lnTo>
                <a:lnTo>
                  <a:pt x="607314" y="2377059"/>
                </a:lnTo>
                <a:lnTo>
                  <a:pt x="623062" y="2326132"/>
                </a:lnTo>
                <a:lnTo>
                  <a:pt x="640588" y="2278380"/>
                </a:lnTo>
                <a:lnTo>
                  <a:pt x="659511" y="2234819"/>
                </a:lnTo>
                <a:lnTo>
                  <a:pt x="679704" y="2195322"/>
                </a:lnTo>
                <a:lnTo>
                  <a:pt x="700913" y="2160905"/>
                </a:lnTo>
                <a:lnTo>
                  <a:pt x="734314" y="2119376"/>
                </a:lnTo>
                <a:lnTo>
                  <a:pt x="768477" y="2091563"/>
                </a:lnTo>
                <a:lnTo>
                  <a:pt x="791972" y="2080768"/>
                </a:lnTo>
                <a:lnTo>
                  <a:pt x="791083" y="2081149"/>
                </a:lnTo>
                <a:lnTo>
                  <a:pt x="792759" y="2080768"/>
                </a:lnTo>
                <a:lnTo>
                  <a:pt x="802830" y="2078482"/>
                </a:lnTo>
                <a:lnTo>
                  <a:pt x="803021" y="2078443"/>
                </a:lnTo>
                <a:lnTo>
                  <a:pt x="804037" y="2078355"/>
                </a:lnTo>
                <a:lnTo>
                  <a:pt x="814705" y="2077466"/>
                </a:lnTo>
                <a:lnTo>
                  <a:pt x="815340" y="2077466"/>
                </a:lnTo>
                <a:lnTo>
                  <a:pt x="815721" y="2077339"/>
                </a:lnTo>
                <a:lnTo>
                  <a:pt x="827913" y="2074418"/>
                </a:lnTo>
                <a:lnTo>
                  <a:pt x="829437" y="2073910"/>
                </a:lnTo>
                <a:lnTo>
                  <a:pt x="830072" y="2073402"/>
                </a:lnTo>
                <a:lnTo>
                  <a:pt x="841679" y="2065020"/>
                </a:lnTo>
                <a:lnTo>
                  <a:pt x="841857" y="2064893"/>
                </a:lnTo>
                <a:lnTo>
                  <a:pt x="842772" y="2064258"/>
                </a:lnTo>
                <a:lnTo>
                  <a:pt x="843153" y="2063877"/>
                </a:lnTo>
                <a:lnTo>
                  <a:pt x="843737" y="2063115"/>
                </a:lnTo>
                <a:lnTo>
                  <a:pt x="844588" y="2062099"/>
                </a:lnTo>
                <a:lnTo>
                  <a:pt x="850201" y="2055368"/>
                </a:lnTo>
                <a:lnTo>
                  <a:pt x="851154" y="2054225"/>
                </a:lnTo>
                <a:lnTo>
                  <a:pt x="855599" y="2048891"/>
                </a:lnTo>
                <a:lnTo>
                  <a:pt x="855853" y="2048637"/>
                </a:lnTo>
                <a:lnTo>
                  <a:pt x="855980" y="2048383"/>
                </a:lnTo>
                <a:lnTo>
                  <a:pt x="856234" y="2048129"/>
                </a:lnTo>
                <a:lnTo>
                  <a:pt x="860640" y="2040763"/>
                </a:lnTo>
                <a:lnTo>
                  <a:pt x="880745" y="2001774"/>
                </a:lnTo>
                <a:lnTo>
                  <a:pt x="904621" y="1935480"/>
                </a:lnTo>
                <a:lnTo>
                  <a:pt x="916178" y="1895348"/>
                </a:lnTo>
                <a:lnTo>
                  <a:pt x="927481" y="1850517"/>
                </a:lnTo>
                <a:lnTo>
                  <a:pt x="938784" y="1801495"/>
                </a:lnTo>
                <a:lnTo>
                  <a:pt x="949706" y="1748282"/>
                </a:lnTo>
                <a:lnTo>
                  <a:pt x="960374" y="1691132"/>
                </a:lnTo>
                <a:lnTo>
                  <a:pt x="970788" y="1630172"/>
                </a:lnTo>
                <a:lnTo>
                  <a:pt x="980821" y="1565783"/>
                </a:lnTo>
                <a:lnTo>
                  <a:pt x="990473" y="1497838"/>
                </a:lnTo>
                <a:lnTo>
                  <a:pt x="999871" y="1426718"/>
                </a:lnTo>
                <a:lnTo>
                  <a:pt x="1008888" y="1352550"/>
                </a:lnTo>
                <a:lnTo>
                  <a:pt x="1017397" y="1275588"/>
                </a:lnTo>
                <a:lnTo>
                  <a:pt x="1025753" y="1194816"/>
                </a:lnTo>
                <a:lnTo>
                  <a:pt x="1033360" y="1112774"/>
                </a:lnTo>
                <a:lnTo>
                  <a:pt x="1040587" y="1028573"/>
                </a:lnTo>
                <a:lnTo>
                  <a:pt x="1047292" y="942340"/>
                </a:lnTo>
                <a:lnTo>
                  <a:pt x="1053376" y="854075"/>
                </a:lnTo>
                <a:lnTo>
                  <a:pt x="1059091" y="764159"/>
                </a:lnTo>
                <a:lnTo>
                  <a:pt x="1068590" y="580009"/>
                </a:lnTo>
                <a:lnTo>
                  <a:pt x="1075563" y="391287"/>
                </a:lnTo>
                <a:lnTo>
                  <a:pt x="1080008" y="199644"/>
                </a:lnTo>
                <a:lnTo>
                  <a:pt x="1081278" y="37820"/>
                </a:lnTo>
                <a:lnTo>
                  <a:pt x="1081532" y="32131"/>
                </a:lnTo>
                <a:lnTo>
                  <a:pt x="1081913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963167" y="2660904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725" rIns="0" bIns="0" rtlCol="0" vert="vert270">
            <a:spAutoFit/>
          </a:bodyPr>
          <a:lstStyle/>
          <a:p>
            <a:pPr marL="101600">
              <a:lnSpc>
                <a:spcPct val="100000"/>
              </a:lnSpc>
              <a:spcBef>
                <a:spcPts val="67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69644" y="1246378"/>
            <a:ext cx="7741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L.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Breiman,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“Randomizing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outputs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increase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prediction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accuracy,”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Machine </a:t>
            </a:r>
            <a:r>
              <a:rPr dirty="0" sz="1800">
                <a:latin typeface="Arial"/>
                <a:cs typeface="Arial"/>
              </a:rPr>
              <a:t>Learning, vol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40,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229–242,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9681"/>
            <a:ext cx="710628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Class</a:t>
            </a:r>
            <a:r>
              <a:rPr dirty="0" sz="3200" spc="-45"/>
              <a:t> </a:t>
            </a:r>
            <a:r>
              <a:rPr dirty="0" sz="3200"/>
              <a:t>Label</a:t>
            </a:r>
            <a:r>
              <a:rPr dirty="0" sz="3200" spc="-35"/>
              <a:t> </a:t>
            </a:r>
            <a:r>
              <a:rPr dirty="0" sz="3200"/>
              <a:t>Switching</a:t>
            </a:r>
            <a:r>
              <a:rPr dirty="0" sz="3200" spc="-60"/>
              <a:t> </a:t>
            </a:r>
            <a:r>
              <a:rPr dirty="0" sz="3200"/>
              <a:t>and</a:t>
            </a:r>
            <a:r>
              <a:rPr dirty="0" sz="3200" spc="-35"/>
              <a:t> </a:t>
            </a:r>
            <a:r>
              <a:rPr dirty="0" sz="3200" spc="-10"/>
              <a:t>Smearing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1543695" y="1273329"/>
            <a:ext cx="5790565" cy="2573020"/>
          </a:xfrm>
          <a:custGeom>
            <a:avLst/>
            <a:gdLst/>
            <a:ahLst/>
            <a:cxnLst/>
            <a:rect l="l" t="t" r="r" b="b"/>
            <a:pathLst>
              <a:path w="5790565" h="2573020">
                <a:moveTo>
                  <a:pt x="0" y="2572756"/>
                </a:moveTo>
                <a:lnTo>
                  <a:pt x="5790405" y="2572756"/>
                </a:lnTo>
                <a:lnTo>
                  <a:pt x="5790405" y="0"/>
                </a:lnTo>
                <a:lnTo>
                  <a:pt x="0" y="0"/>
                </a:lnTo>
                <a:lnTo>
                  <a:pt x="0" y="2572756"/>
                </a:lnTo>
                <a:close/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10680" y="1295427"/>
            <a:ext cx="5856605" cy="284607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271145" indent="-135255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271145" algn="l"/>
              </a:tabLst>
            </a:pPr>
            <a:r>
              <a:rPr dirty="0" sz="1050">
                <a:latin typeface="Times New Roman"/>
                <a:cs typeface="Times New Roman"/>
              </a:rPr>
              <a:t>Let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 networks to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trained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for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ensemble</a:t>
            </a:r>
            <a:endParaRPr sz="105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  <a:spcBef>
                <a:spcPts val="475"/>
              </a:spcBef>
            </a:pPr>
            <a:r>
              <a:rPr dirty="0" baseline="2645" sz="1575">
                <a:latin typeface="Times New Roman"/>
                <a:cs typeface="Times New Roman"/>
              </a:rPr>
              <a:t>Take</a:t>
            </a:r>
            <a:r>
              <a:rPr dirty="0" baseline="2645" sz="1575" spc="37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original</a:t>
            </a:r>
            <a:r>
              <a:rPr dirty="0" baseline="2645" sz="1575" spc="44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training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set</a:t>
            </a:r>
            <a:r>
              <a:rPr dirty="0" baseline="2645" sz="1575" spc="-22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T=</a:t>
            </a:r>
            <a:r>
              <a:rPr dirty="0" baseline="2645" sz="1575" spc="37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{(x(1),</a:t>
            </a:r>
            <a:r>
              <a:rPr dirty="0" baseline="2645" sz="1575" spc="44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d(1)),…,</a:t>
            </a:r>
            <a:r>
              <a:rPr dirty="0" baseline="2645" sz="1575" spc="44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(x(N),</a:t>
            </a:r>
            <a:r>
              <a:rPr dirty="0" baseline="2645" sz="1575" spc="52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d(N))}</a:t>
            </a:r>
            <a:r>
              <a:rPr dirty="0" baseline="2645" sz="1575" spc="60" i="1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with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class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label</a:t>
            </a:r>
            <a:r>
              <a:rPr dirty="0" baseline="2645" sz="1575" spc="-15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-155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135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</a:t>
            </a:r>
            <a:r>
              <a:rPr dirty="0" sz="1150" spc="-8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K</a:t>
            </a:r>
            <a:r>
              <a:rPr dirty="0" sz="1150" spc="145" i="1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</a:t>
            </a:r>
            <a:r>
              <a:rPr dirty="0" sz="1150" spc="-10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{1,2,.....,</a:t>
            </a:r>
            <a:r>
              <a:rPr dirty="0" sz="1150" spc="-165">
                <a:latin typeface="Times New Roman"/>
                <a:cs typeface="Times New Roman"/>
              </a:rPr>
              <a:t> </a:t>
            </a:r>
            <a:r>
              <a:rPr dirty="0" sz="1150" spc="-25" i="1">
                <a:latin typeface="Times New Roman"/>
                <a:cs typeface="Times New Roman"/>
              </a:rPr>
              <a:t>k</a:t>
            </a:r>
            <a:r>
              <a:rPr dirty="0" sz="1150" spc="-25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203835" marR="1734185" indent="-3810">
              <a:lnSpc>
                <a:spcPct val="152800"/>
              </a:lnSpc>
              <a:spcBef>
                <a:spcPts val="70"/>
              </a:spcBef>
            </a:pPr>
            <a:r>
              <a:rPr dirty="0" sz="1050">
                <a:latin typeface="Times New Roman"/>
                <a:cs typeface="Times New Roman"/>
              </a:rPr>
              <a:t>Take</a:t>
            </a:r>
            <a:r>
              <a:rPr dirty="0" sz="1050" spc="-7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baseline="-7936" sz="1050" i="1">
                <a:latin typeface="Times New Roman"/>
                <a:cs typeface="Times New Roman"/>
              </a:rPr>
              <a:t>Fraction</a:t>
            </a:r>
            <a:r>
              <a:rPr dirty="0" baseline="-7936" sz="1050" spc="157" i="1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-</a:t>
            </a:r>
            <a:r>
              <a:rPr dirty="0" sz="1050">
                <a:latin typeface="Times New Roman"/>
                <a:cs typeface="Times New Roman"/>
              </a:rPr>
              <a:t>factor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that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determines 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pattern to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alter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 </a:t>
            </a:r>
            <a:r>
              <a:rPr dirty="0" sz="1050" spc="-10">
                <a:latin typeface="Times New Roman"/>
                <a:cs typeface="Times New Roman"/>
              </a:rPr>
              <a:t>label </a:t>
            </a:r>
            <a:r>
              <a:rPr dirty="0" sz="1050">
                <a:latin typeface="Times New Roman"/>
                <a:cs typeface="Times New Roman"/>
              </a:rPr>
              <a:t>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 patters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to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switch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label,</a:t>
            </a:r>
            <a:r>
              <a:rPr dirty="0" sz="1050" spc="10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sz="1050" spc="10" i="1">
                <a:latin typeface="Times New Roman"/>
                <a:cs typeface="Times New Roman"/>
              </a:rPr>
              <a:t> </a:t>
            </a:r>
            <a:r>
              <a:rPr dirty="0" sz="1050" spc="-10" i="1">
                <a:latin typeface="Times New Roman"/>
                <a:cs typeface="Times New Roman"/>
              </a:rPr>
              <a:t>=S</a:t>
            </a:r>
            <a:r>
              <a:rPr dirty="0" baseline="-7936" sz="1050" spc="-15" i="1">
                <a:latin typeface="Times New Roman"/>
                <a:cs typeface="Times New Roman"/>
              </a:rPr>
              <a:t>Fraction</a:t>
            </a:r>
            <a:r>
              <a:rPr dirty="0" sz="1050" spc="-10" i="1">
                <a:latin typeface="Times New Roman"/>
                <a:cs typeface="Times New Roman"/>
              </a:rPr>
              <a:t>*N</a:t>
            </a:r>
            <a:endParaRPr sz="1050">
              <a:latin typeface="Times New Roman"/>
              <a:cs typeface="Times New Roman"/>
            </a:endParaRPr>
          </a:p>
          <a:p>
            <a:pPr marL="305435" indent="-169545">
              <a:lnSpc>
                <a:spcPct val="100000"/>
              </a:lnSpc>
              <a:spcBef>
                <a:spcPts val="660"/>
              </a:spcBef>
              <a:buFont typeface="Times New Roman"/>
              <a:buAutoNum type="arabicPeriod" startAt="2"/>
              <a:tabLst>
                <a:tab pos="305435" algn="l"/>
              </a:tabLst>
            </a:pPr>
            <a:r>
              <a:rPr dirty="0" sz="1050" i="1">
                <a:latin typeface="Times New Roman"/>
                <a:cs typeface="Times New Roman"/>
              </a:rPr>
              <a:t>for i=1</a:t>
            </a:r>
            <a:r>
              <a:rPr dirty="0" sz="1050" spc="1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to</a:t>
            </a:r>
            <a:r>
              <a:rPr dirty="0" sz="1050" spc="5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15" i="1">
                <a:latin typeface="Times New Roman"/>
                <a:cs typeface="Times New Roman"/>
              </a:rPr>
              <a:t> </a:t>
            </a:r>
            <a:r>
              <a:rPr dirty="0" sz="1050" spc="-5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Make a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training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set,</a:t>
            </a:r>
            <a:r>
              <a:rPr dirty="0" sz="1050" spc="3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35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= </a:t>
            </a:r>
            <a:r>
              <a:rPr dirty="0" sz="1050" spc="-50" i="1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Randomly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select</a:t>
            </a:r>
            <a:r>
              <a:rPr dirty="0" sz="1050" spc="7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sz="1050" spc="1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examples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</a:t>
            </a:r>
            <a:r>
              <a:rPr dirty="0" sz="1050" spc="4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42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and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assign different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 label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randomly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Train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network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NN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42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 </a:t>
            </a:r>
            <a:r>
              <a:rPr dirty="0" sz="1050" spc="-25" i="1">
                <a:latin typeface="Times New Roman"/>
                <a:cs typeface="Times New Roman"/>
              </a:rPr>
              <a:t>T</a:t>
            </a:r>
            <a:r>
              <a:rPr dirty="0" baseline="-7936" sz="1050" spc="-37" i="1">
                <a:latin typeface="Times New Roman"/>
                <a:cs typeface="Times New Roman"/>
              </a:rPr>
              <a:t>i</a:t>
            </a:r>
            <a:endParaRPr baseline="-7936" sz="10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660"/>
              </a:spcBef>
            </a:pPr>
            <a:r>
              <a:rPr dirty="0" sz="1050" spc="-5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271780" indent="-135890">
              <a:lnSpc>
                <a:spcPct val="100000"/>
              </a:lnSpc>
              <a:spcBef>
                <a:spcPts val="670"/>
              </a:spcBef>
              <a:buAutoNum type="arabicPeriod" startAt="3"/>
              <a:tabLst>
                <a:tab pos="271780" algn="l"/>
              </a:tabLst>
            </a:pPr>
            <a:r>
              <a:rPr dirty="0" sz="1050">
                <a:latin typeface="Times New Roman"/>
                <a:cs typeface="Times New Roman"/>
              </a:rPr>
              <a:t>Ensemble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decision is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made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 simple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average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way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50" b="1">
                <a:latin typeface="Times New Roman"/>
                <a:cs typeface="Times New Roman"/>
              </a:rPr>
              <a:t>Class</a:t>
            </a:r>
            <a:r>
              <a:rPr dirty="0" sz="1350" spc="5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Label</a:t>
            </a:r>
            <a:r>
              <a:rPr dirty="0" sz="1350" spc="7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Switching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71168" y="6645841"/>
            <a:ext cx="71437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10" b="1">
                <a:latin typeface="Times New Roman"/>
                <a:cs typeface="Times New Roman"/>
              </a:rPr>
              <a:t>Smearing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526" y="4306127"/>
            <a:ext cx="5532755" cy="2237740"/>
          </a:xfrm>
          <a:prstGeom prst="rect">
            <a:avLst/>
          </a:prstGeom>
          <a:ln w="10112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227965" indent="-129539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27965" algn="l"/>
              </a:tabLst>
            </a:pPr>
            <a:r>
              <a:rPr dirty="0" sz="1050">
                <a:latin typeface="Times New Roman"/>
                <a:cs typeface="Times New Roman"/>
              </a:rPr>
              <a:t>Let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number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networks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to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trained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for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ensemble</a:t>
            </a:r>
            <a:endParaRPr sz="1050">
              <a:latin typeface="Times New Roman"/>
              <a:cs typeface="Times New Roman"/>
            </a:endParaRPr>
          </a:p>
          <a:p>
            <a:pPr marL="163195">
              <a:lnSpc>
                <a:spcPct val="100000"/>
              </a:lnSpc>
              <a:spcBef>
                <a:spcPts val="475"/>
              </a:spcBef>
            </a:pPr>
            <a:r>
              <a:rPr dirty="0" baseline="2645" sz="1575" spc="-15">
                <a:latin typeface="Times New Roman"/>
                <a:cs typeface="Times New Roman"/>
              </a:rPr>
              <a:t>Take</a:t>
            </a:r>
            <a:r>
              <a:rPr dirty="0" baseline="2645" sz="1575" spc="-30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original</a:t>
            </a:r>
            <a:r>
              <a:rPr dirty="0" baseline="2645" sz="1575" spc="-22">
                <a:latin typeface="Times New Roman"/>
                <a:cs typeface="Times New Roman"/>
              </a:rPr>
              <a:t> </a:t>
            </a:r>
            <a:r>
              <a:rPr dirty="0" baseline="2645" sz="1575" spc="-30">
                <a:latin typeface="Times New Roman"/>
                <a:cs typeface="Times New Roman"/>
              </a:rPr>
              <a:t>training set</a:t>
            </a:r>
            <a:r>
              <a:rPr dirty="0" baseline="2645" sz="1575" spc="-67">
                <a:latin typeface="Times New Roman"/>
                <a:cs typeface="Times New Roman"/>
              </a:rPr>
              <a:t> </a:t>
            </a:r>
            <a:r>
              <a:rPr dirty="0" baseline="2645" sz="1575" spc="-15" i="1">
                <a:latin typeface="Times New Roman"/>
                <a:cs typeface="Times New Roman"/>
              </a:rPr>
              <a:t>T=</a:t>
            </a:r>
            <a:r>
              <a:rPr dirty="0" baseline="2645" sz="1575" spc="-22" i="1">
                <a:latin typeface="Times New Roman"/>
                <a:cs typeface="Times New Roman"/>
              </a:rPr>
              <a:t> </a:t>
            </a:r>
            <a:r>
              <a:rPr dirty="0" baseline="2645" sz="1575" spc="-15" i="1">
                <a:latin typeface="Times New Roman"/>
                <a:cs typeface="Times New Roman"/>
              </a:rPr>
              <a:t>{(x(1),</a:t>
            </a:r>
            <a:r>
              <a:rPr dirty="0" baseline="2645" sz="1575" spc="-7" i="1">
                <a:latin typeface="Times New Roman"/>
                <a:cs typeface="Times New Roman"/>
              </a:rPr>
              <a:t> </a:t>
            </a:r>
            <a:r>
              <a:rPr dirty="0" baseline="2645" sz="1575" spc="-30" i="1">
                <a:latin typeface="Times New Roman"/>
                <a:cs typeface="Times New Roman"/>
              </a:rPr>
              <a:t>d(1)),…,</a:t>
            </a:r>
            <a:r>
              <a:rPr dirty="0" baseline="2645" sz="1575" spc="-15" i="1">
                <a:latin typeface="Times New Roman"/>
                <a:cs typeface="Times New Roman"/>
              </a:rPr>
              <a:t> (x(N), </a:t>
            </a:r>
            <a:r>
              <a:rPr dirty="0" baseline="2645" sz="1575" spc="-30" i="1">
                <a:latin typeface="Times New Roman"/>
                <a:cs typeface="Times New Roman"/>
              </a:rPr>
              <a:t>d(N))}</a:t>
            </a:r>
            <a:r>
              <a:rPr dirty="0" baseline="2645" sz="1575" i="1">
                <a:latin typeface="Times New Roman"/>
                <a:cs typeface="Times New Roman"/>
              </a:rPr>
              <a:t> </a:t>
            </a:r>
            <a:r>
              <a:rPr dirty="0" baseline="2645" sz="1575" spc="-30">
                <a:latin typeface="Times New Roman"/>
                <a:cs typeface="Times New Roman"/>
              </a:rPr>
              <a:t>with</a:t>
            </a:r>
            <a:r>
              <a:rPr dirty="0" baseline="2645" sz="1575" spc="-37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class</a:t>
            </a:r>
            <a:r>
              <a:rPr dirty="0" baseline="2645" sz="1575" spc="-30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label</a:t>
            </a:r>
            <a:r>
              <a:rPr dirty="0" baseline="2645" sz="1575" spc="-6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150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</a:t>
            </a:r>
            <a:r>
              <a:rPr dirty="0" sz="1150" spc="-11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K</a:t>
            </a:r>
            <a:r>
              <a:rPr dirty="0" sz="1150" spc="85" i="1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</a:t>
            </a:r>
            <a:r>
              <a:rPr dirty="0" sz="1150" spc="-130">
                <a:latin typeface="Times New Roman"/>
                <a:cs typeface="Times New Roman"/>
              </a:rPr>
              <a:t> </a:t>
            </a:r>
            <a:r>
              <a:rPr dirty="0" sz="1150" spc="-30">
                <a:latin typeface="Times New Roman"/>
                <a:cs typeface="Times New Roman"/>
              </a:rPr>
              <a:t>{1,2,.....,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 spc="-25" i="1">
                <a:latin typeface="Times New Roman"/>
                <a:cs typeface="Times New Roman"/>
              </a:rPr>
              <a:t>k</a:t>
            </a:r>
            <a:r>
              <a:rPr dirty="0" sz="1150" spc="-25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360"/>
              </a:spcBef>
            </a:pPr>
            <a:r>
              <a:rPr dirty="0" sz="1050" spc="-25">
                <a:latin typeface="Times New Roman"/>
                <a:cs typeface="Times New Roman"/>
              </a:rPr>
              <a:t>Compute </a:t>
            </a:r>
            <a:r>
              <a:rPr dirty="0" sz="1050" spc="-20">
                <a:latin typeface="Times New Roman"/>
                <a:cs typeface="Times New Roman"/>
              </a:rPr>
              <a:t>standard deviation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measure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sd</a:t>
            </a:r>
            <a:r>
              <a:rPr dirty="0" baseline="-7936" sz="1050" i="1">
                <a:latin typeface="Times New Roman"/>
                <a:cs typeface="Times New Roman"/>
              </a:rPr>
              <a:t>k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is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each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class based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on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Eq.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(2.1)</a:t>
            </a:r>
            <a:endParaRPr sz="1050">
              <a:latin typeface="Times New Roman"/>
              <a:cs typeface="Times New Roman"/>
            </a:endParaRPr>
          </a:p>
          <a:p>
            <a:pPr marL="260985" indent="-162560">
              <a:lnSpc>
                <a:spcPct val="100000"/>
              </a:lnSpc>
              <a:spcBef>
                <a:spcPts val="955"/>
              </a:spcBef>
              <a:buFont typeface="Times New Roman"/>
              <a:buAutoNum type="arabicPeriod" startAt="2"/>
              <a:tabLst>
                <a:tab pos="260985" algn="l"/>
              </a:tabLst>
            </a:pPr>
            <a:r>
              <a:rPr dirty="0" sz="1050" i="1">
                <a:latin typeface="Times New Roman"/>
                <a:cs typeface="Times New Roman"/>
              </a:rPr>
              <a:t>for</a:t>
            </a:r>
            <a:r>
              <a:rPr dirty="0" sz="1050" spc="-50" i="1">
                <a:latin typeface="Times New Roman"/>
                <a:cs typeface="Times New Roman"/>
              </a:rPr>
              <a:t> </a:t>
            </a:r>
            <a:r>
              <a:rPr dirty="0" sz="1050" spc="-10" i="1">
                <a:latin typeface="Times New Roman"/>
                <a:cs typeface="Times New Roman"/>
              </a:rPr>
              <a:t>i=1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to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-35" i="1">
                <a:latin typeface="Times New Roman"/>
                <a:cs typeface="Times New Roman"/>
              </a:rPr>
              <a:t> </a:t>
            </a:r>
            <a:r>
              <a:rPr dirty="0" sz="1050" spc="-5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765175" algn="l"/>
              </a:tabLst>
            </a:pPr>
            <a:r>
              <a:rPr dirty="0" sz="1050" spc="-20">
                <a:latin typeface="Times New Roman"/>
                <a:cs typeface="Times New Roman"/>
              </a:rPr>
              <a:t>Make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training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set,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89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=</a:t>
            </a:r>
            <a:r>
              <a:rPr dirty="0" sz="1050" spc="-30" i="1">
                <a:latin typeface="Times New Roman"/>
                <a:cs typeface="Times New Roman"/>
              </a:rPr>
              <a:t> </a:t>
            </a:r>
            <a:r>
              <a:rPr dirty="0" sz="1050" spc="-50" i="1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0"/>
              </a:spcBef>
              <a:buAutoNum type="alphaLcPeriod"/>
              <a:tabLst>
                <a:tab pos="765175" algn="l"/>
              </a:tabLst>
            </a:pPr>
            <a:r>
              <a:rPr dirty="0" sz="1050" spc="-25">
                <a:latin typeface="Times New Roman"/>
                <a:cs typeface="Times New Roman"/>
              </a:rPr>
              <a:t>Change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desired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output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75" i="1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based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on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Eq.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(2.2)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765175" algn="l"/>
              </a:tabLst>
            </a:pPr>
            <a:r>
              <a:rPr dirty="0" sz="1050" spc="-10">
                <a:latin typeface="Times New Roman"/>
                <a:cs typeface="Times New Roman"/>
              </a:rPr>
              <a:t>Train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network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NN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7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5" i="1">
                <a:latin typeface="Times New Roman"/>
                <a:cs typeface="Times New Roman"/>
              </a:rPr>
              <a:t>T</a:t>
            </a:r>
            <a:r>
              <a:rPr dirty="0" baseline="-7936" sz="1050" spc="-37" i="1">
                <a:latin typeface="Times New Roman"/>
                <a:cs typeface="Times New Roman"/>
              </a:rPr>
              <a:t>i</a:t>
            </a:r>
            <a:endParaRPr baseline="-7936" sz="105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  <a:spcBef>
                <a:spcPts val="290"/>
              </a:spcBef>
            </a:pPr>
            <a:r>
              <a:rPr dirty="0" sz="1050" spc="-5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227965" indent="-129539">
              <a:lnSpc>
                <a:spcPct val="100000"/>
              </a:lnSpc>
              <a:spcBef>
                <a:spcPts val="320"/>
              </a:spcBef>
              <a:buAutoNum type="arabicPeriod" startAt="3"/>
              <a:tabLst>
                <a:tab pos="227965" algn="l"/>
              </a:tabLst>
            </a:pPr>
            <a:r>
              <a:rPr dirty="0" sz="1050" spc="-20">
                <a:latin typeface="Times New Roman"/>
                <a:cs typeface="Times New Roman"/>
              </a:rPr>
              <a:t>Ensemble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decision </a:t>
            </a:r>
            <a:r>
              <a:rPr dirty="0" sz="1050">
                <a:latin typeface="Times New Roman"/>
                <a:cs typeface="Times New Roman"/>
              </a:rPr>
              <a:t>is</a:t>
            </a:r>
            <a:r>
              <a:rPr dirty="0" sz="1050" spc="-20">
                <a:latin typeface="Times New Roman"/>
                <a:cs typeface="Times New Roman"/>
              </a:rPr>
              <a:t> made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</a:t>
            </a:r>
            <a:r>
              <a:rPr dirty="0" sz="1050" spc="-20">
                <a:latin typeface="Times New Roman"/>
                <a:cs typeface="Times New Roman"/>
              </a:rPr>
              <a:t> simple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average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way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66790" y="4372736"/>
            <a:ext cx="320738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431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If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p</a:t>
            </a:r>
            <a:r>
              <a:rPr dirty="0" baseline="-21367" sz="975" i="1">
                <a:latin typeface="Times New Roman"/>
                <a:cs typeface="Times New Roman"/>
              </a:rPr>
              <a:t>k</a:t>
            </a:r>
            <a:r>
              <a:rPr dirty="0" baseline="-21367" sz="975" spc="104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proportion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patterns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standard </a:t>
            </a:r>
            <a:r>
              <a:rPr dirty="0" sz="1000">
                <a:latin typeface="Times New Roman"/>
                <a:cs typeface="Times New Roman"/>
              </a:rPr>
              <a:t>deviation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measure</a:t>
            </a:r>
            <a:r>
              <a:rPr dirty="0" sz="1000" spc="-20">
                <a:latin typeface="Times New Roman"/>
                <a:cs typeface="Times New Roman"/>
              </a:rPr>
              <a:t> (</a:t>
            </a:r>
            <a:r>
              <a:rPr dirty="0" sz="1000" spc="-20" i="1">
                <a:latin typeface="Times New Roman"/>
                <a:cs typeface="Times New Roman"/>
              </a:rPr>
              <a:t>sd</a:t>
            </a:r>
            <a:r>
              <a:rPr dirty="0" sz="1000" spc="-2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1891664" algn="l"/>
              </a:tabLst>
            </a:pPr>
            <a:r>
              <a:rPr dirty="0" sz="1400" i="1">
                <a:latin typeface="Times New Roman"/>
                <a:cs typeface="Times New Roman"/>
              </a:rPr>
              <a:t>sd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baseline="-21604" sz="1350" spc="172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=</a:t>
            </a:r>
            <a:r>
              <a:rPr dirty="0" sz="1400" spc="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2</a:t>
            </a:r>
            <a:r>
              <a:rPr dirty="0" sz="1400" spc="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(p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baseline="-21604" sz="1350" spc="15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(1−</a:t>
            </a:r>
            <a:r>
              <a:rPr dirty="0" sz="1400" spc="-10" i="1">
                <a:latin typeface="Times New Roman"/>
                <a:cs typeface="Times New Roman"/>
              </a:rPr>
              <a:t> p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sz="1400" spc="-10" i="1">
                <a:latin typeface="Times New Roman"/>
                <a:cs typeface="Times New Roman"/>
              </a:rPr>
              <a:t>))^0.5</a:t>
            </a:r>
            <a:r>
              <a:rPr dirty="0" sz="1400" i="1">
                <a:latin typeface="Times New Roman"/>
                <a:cs typeface="Times New Roman"/>
              </a:rPr>
              <a:t>	</a:t>
            </a:r>
            <a:r>
              <a:rPr dirty="0" sz="1400" spc="-10">
                <a:latin typeface="Times New Roman"/>
                <a:cs typeface="Times New Roman"/>
              </a:rPr>
              <a:t>(2.1))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54090" y="5195392"/>
            <a:ext cx="3525520" cy="10013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new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desired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output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k-</a:t>
            </a:r>
            <a:r>
              <a:rPr dirty="0" sz="1000">
                <a:latin typeface="Times New Roman"/>
                <a:cs typeface="Times New Roman"/>
              </a:rPr>
              <a:t>th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 for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n-</a:t>
            </a:r>
            <a:r>
              <a:rPr dirty="0" sz="1000">
                <a:latin typeface="Times New Roman"/>
                <a:cs typeface="Times New Roman"/>
              </a:rPr>
              <a:t>th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ts val="1200"/>
              </a:lnSpc>
              <a:spcBef>
                <a:spcPts val="5"/>
              </a:spcBef>
            </a:pPr>
            <a:r>
              <a:rPr dirty="0" sz="1000">
                <a:latin typeface="Times New Roman"/>
                <a:cs typeface="Times New Roman"/>
              </a:rPr>
              <a:t>pattern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network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is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ts val="1680"/>
              </a:lnSpc>
              <a:tabLst>
                <a:tab pos="1990089" algn="l"/>
              </a:tabLst>
            </a:pP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sz="1400" i="1">
                <a:latin typeface="Times New Roman"/>
                <a:cs typeface="Times New Roman"/>
              </a:rPr>
              <a:t>'</a:t>
            </a:r>
            <a:r>
              <a:rPr dirty="0" sz="1400" spc="-1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(n)</a:t>
            </a:r>
            <a:r>
              <a:rPr dirty="0" sz="1400" spc="-2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=</a:t>
            </a:r>
            <a:r>
              <a:rPr dirty="0" sz="1400" spc="2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sz="1400" i="1">
                <a:latin typeface="Times New Roman"/>
                <a:cs typeface="Times New Roman"/>
              </a:rPr>
              <a:t>(n)</a:t>
            </a:r>
            <a:r>
              <a:rPr dirty="0" sz="1400" spc="-3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+ </a:t>
            </a:r>
            <a:r>
              <a:rPr dirty="0" sz="1400" spc="-10" i="1">
                <a:latin typeface="Times New Roman"/>
                <a:cs typeface="Times New Roman"/>
              </a:rPr>
              <a:t>z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sz="1400" spc="-10" i="1">
                <a:latin typeface="Times New Roman"/>
                <a:cs typeface="Times New Roman"/>
              </a:rPr>
              <a:t>(n)sd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baseline="-21604" sz="1350" i="1">
                <a:latin typeface="Times New Roman"/>
                <a:cs typeface="Times New Roman"/>
              </a:rPr>
              <a:t>	</a:t>
            </a:r>
            <a:r>
              <a:rPr dirty="0" sz="1200" i="1">
                <a:latin typeface="Times New Roman"/>
                <a:cs typeface="Times New Roman"/>
              </a:rPr>
              <a:t>k=1,...,K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n=1,...,N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(2.2</a:t>
            </a:r>
            <a:r>
              <a:rPr dirty="0" sz="1400" spc="-10" i="1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76200" marR="43180">
              <a:lnSpc>
                <a:spcPct val="100000"/>
              </a:lnSpc>
              <a:spcBef>
                <a:spcPts val="1205"/>
              </a:spcBef>
            </a:pP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z</a:t>
            </a:r>
            <a:r>
              <a:rPr dirty="0" baseline="-21367" sz="975" i="1">
                <a:latin typeface="Times New Roman"/>
                <a:cs typeface="Times New Roman"/>
              </a:rPr>
              <a:t>k</a:t>
            </a:r>
            <a:r>
              <a:rPr dirty="0" sz="1000" i="1">
                <a:latin typeface="Times New Roman"/>
                <a:cs typeface="Times New Roman"/>
              </a:rPr>
              <a:t>(n)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random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number from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Gaussian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distribution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with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mean zero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variance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one.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693" y="291795"/>
            <a:ext cx="7949565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/>
              <a:t>6.</a:t>
            </a:r>
            <a:r>
              <a:rPr dirty="0" sz="2600" spc="-20"/>
              <a:t> </a:t>
            </a:r>
            <a:r>
              <a:rPr dirty="0" sz="2600"/>
              <a:t>Negative</a:t>
            </a:r>
            <a:r>
              <a:rPr dirty="0" sz="2600" spc="-40"/>
              <a:t> </a:t>
            </a:r>
            <a:r>
              <a:rPr dirty="0" sz="2600"/>
              <a:t>Correlation</a:t>
            </a:r>
            <a:r>
              <a:rPr dirty="0" sz="2600" spc="-30"/>
              <a:t> </a:t>
            </a:r>
            <a:r>
              <a:rPr dirty="0" sz="2600"/>
              <a:t>Learning(NCL)</a:t>
            </a:r>
            <a:r>
              <a:rPr dirty="0" sz="2600" spc="10"/>
              <a:t> </a:t>
            </a:r>
            <a:r>
              <a:rPr dirty="0" sz="1800"/>
              <a:t>(Liu</a:t>
            </a:r>
            <a:r>
              <a:rPr dirty="0" sz="1800" spc="-30"/>
              <a:t> </a:t>
            </a:r>
            <a:r>
              <a:rPr dirty="0" sz="1800"/>
              <a:t>&amp;</a:t>
            </a:r>
            <a:r>
              <a:rPr dirty="0" sz="1800" spc="-10"/>
              <a:t> </a:t>
            </a:r>
            <a:r>
              <a:rPr dirty="0" sz="1800"/>
              <a:t>Yao,</a:t>
            </a:r>
            <a:r>
              <a:rPr dirty="0" sz="1800" spc="-15"/>
              <a:t> </a:t>
            </a:r>
            <a:r>
              <a:rPr dirty="0" sz="1800" spc="-10"/>
              <a:t>1999)</a:t>
            </a:r>
            <a:endParaRPr sz="1800"/>
          </a:p>
        </p:txBody>
      </p:sp>
      <p:grpSp>
        <p:nvGrpSpPr>
          <p:cNvPr id="3" name="object 3" descr=""/>
          <p:cNvGrpSpPr/>
          <p:nvPr/>
        </p:nvGrpSpPr>
        <p:grpSpPr>
          <a:xfrm>
            <a:off x="1551050" y="1936242"/>
            <a:ext cx="4791075" cy="2452370"/>
            <a:chOff x="1551050" y="1936242"/>
            <a:chExt cx="4791075" cy="2452370"/>
          </a:xfrm>
        </p:grpSpPr>
        <p:sp>
          <p:nvSpPr>
            <p:cNvPr id="4" name="object 4" descr=""/>
            <p:cNvSpPr/>
            <p:nvPr/>
          </p:nvSpPr>
          <p:spPr>
            <a:xfrm>
              <a:off x="2947289" y="1936241"/>
              <a:ext cx="1454785" cy="1873885"/>
            </a:xfrm>
            <a:custGeom>
              <a:avLst/>
              <a:gdLst/>
              <a:ahLst/>
              <a:cxnLst/>
              <a:rect l="l" t="t" r="r" b="b"/>
              <a:pathLst>
                <a:path w="1454785" h="1873885">
                  <a:moveTo>
                    <a:pt x="76708" y="118872"/>
                  </a:moveTo>
                  <a:lnTo>
                    <a:pt x="70548" y="110490"/>
                  </a:lnTo>
                  <a:lnTo>
                    <a:pt x="25273" y="48768"/>
                  </a:lnTo>
                  <a:lnTo>
                    <a:pt x="0" y="131953"/>
                  </a:lnTo>
                  <a:lnTo>
                    <a:pt x="25552" y="127596"/>
                  </a:lnTo>
                  <a:lnTo>
                    <a:pt x="40894" y="216916"/>
                  </a:lnTo>
                  <a:lnTo>
                    <a:pt x="66421" y="212598"/>
                  </a:lnTo>
                  <a:lnTo>
                    <a:pt x="51079" y="123253"/>
                  </a:lnTo>
                  <a:lnTo>
                    <a:pt x="76708" y="118872"/>
                  </a:lnTo>
                  <a:close/>
                </a:path>
                <a:path w="1454785" h="1873885">
                  <a:moveTo>
                    <a:pt x="96901" y="391414"/>
                  </a:moveTo>
                  <a:lnTo>
                    <a:pt x="79502" y="289179"/>
                  </a:lnTo>
                  <a:lnTo>
                    <a:pt x="53975" y="293624"/>
                  </a:lnTo>
                  <a:lnTo>
                    <a:pt x="71374" y="395732"/>
                  </a:lnTo>
                  <a:lnTo>
                    <a:pt x="96901" y="391414"/>
                  </a:lnTo>
                  <a:close/>
                </a:path>
                <a:path w="1454785" h="1873885">
                  <a:moveTo>
                    <a:pt x="127381" y="570103"/>
                  </a:moveTo>
                  <a:lnTo>
                    <a:pt x="109982" y="467995"/>
                  </a:lnTo>
                  <a:lnTo>
                    <a:pt x="84455" y="472313"/>
                  </a:lnTo>
                  <a:lnTo>
                    <a:pt x="101854" y="574548"/>
                  </a:lnTo>
                  <a:lnTo>
                    <a:pt x="127381" y="570103"/>
                  </a:lnTo>
                  <a:close/>
                </a:path>
                <a:path w="1454785" h="1873885">
                  <a:moveTo>
                    <a:pt x="157988" y="748919"/>
                  </a:moveTo>
                  <a:lnTo>
                    <a:pt x="140462" y="646684"/>
                  </a:lnTo>
                  <a:lnTo>
                    <a:pt x="114935" y="651129"/>
                  </a:lnTo>
                  <a:lnTo>
                    <a:pt x="132334" y="753237"/>
                  </a:lnTo>
                  <a:lnTo>
                    <a:pt x="157988" y="748919"/>
                  </a:lnTo>
                  <a:close/>
                </a:path>
                <a:path w="1454785" h="1873885">
                  <a:moveTo>
                    <a:pt x="188468" y="927608"/>
                  </a:moveTo>
                  <a:lnTo>
                    <a:pt x="171069" y="825500"/>
                  </a:lnTo>
                  <a:lnTo>
                    <a:pt x="145415" y="829818"/>
                  </a:lnTo>
                  <a:lnTo>
                    <a:pt x="162941" y="932053"/>
                  </a:lnTo>
                  <a:lnTo>
                    <a:pt x="188468" y="927608"/>
                  </a:lnTo>
                  <a:close/>
                </a:path>
                <a:path w="1454785" h="1873885">
                  <a:moveTo>
                    <a:pt x="218948" y="1106424"/>
                  </a:moveTo>
                  <a:lnTo>
                    <a:pt x="201549" y="1004316"/>
                  </a:lnTo>
                  <a:lnTo>
                    <a:pt x="176022" y="1008634"/>
                  </a:lnTo>
                  <a:lnTo>
                    <a:pt x="193421" y="1110742"/>
                  </a:lnTo>
                  <a:lnTo>
                    <a:pt x="218948" y="1106424"/>
                  </a:lnTo>
                  <a:close/>
                </a:path>
                <a:path w="1454785" h="1873885">
                  <a:moveTo>
                    <a:pt x="249428" y="1285240"/>
                  </a:moveTo>
                  <a:lnTo>
                    <a:pt x="232029" y="1183005"/>
                  </a:lnTo>
                  <a:lnTo>
                    <a:pt x="206502" y="1187450"/>
                  </a:lnTo>
                  <a:lnTo>
                    <a:pt x="223901" y="1289558"/>
                  </a:lnTo>
                  <a:lnTo>
                    <a:pt x="249428" y="1285240"/>
                  </a:lnTo>
                  <a:close/>
                </a:path>
                <a:path w="1454785" h="1873885">
                  <a:moveTo>
                    <a:pt x="271145" y="56515"/>
                  </a:moveTo>
                  <a:lnTo>
                    <a:pt x="216890" y="26403"/>
                  </a:lnTo>
                  <a:lnTo>
                    <a:pt x="220408" y="20066"/>
                  </a:lnTo>
                  <a:lnTo>
                    <a:pt x="229489" y="3683"/>
                  </a:lnTo>
                  <a:lnTo>
                    <a:pt x="142621" y="0"/>
                  </a:lnTo>
                  <a:lnTo>
                    <a:pt x="191770" y="71755"/>
                  </a:lnTo>
                  <a:lnTo>
                    <a:pt x="204317" y="49110"/>
                  </a:lnTo>
                  <a:lnTo>
                    <a:pt x="258572" y="79121"/>
                  </a:lnTo>
                  <a:lnTo>
                    <a:pt x="271145" y="56515"/>
                  </a:lnTo>
                  <a:close/>
                </a:path>
                <a:path w="1454785" h="1873885">
                  <a:moveTo>
                    <a:pt x="280035" y="1463929"/>
                  </a:moveTo>
                  <a:lnTo>
                    <a:pt x="262509" y="1361821"/>
                  </a:lnTo>
                  <a:lnTo>
                    <a:pt x="236982" y="1366139"/>
                  </a:lnTo>
                  <a:lnTo>
                    <a:pt x="254508" y="1468374"/>
                  </a:lnTo>
                  <a:lnTo>
                    <a:pt x="280035" y="1463929"/>
                  </a:lnTo>
                  <a:close/>
                </a:path>
                <a:path w="1454785" h="1873885">
                  <a:moveTo>
                    <a:pt x="310502" y="1642745"/>
                  </a:moveTo>
                  <a:lnTo>
                    <a:pt x="293116" y="1540637"/>
                  </a:lnTo>
                  <a:lnTo>
                    <a:pt x="267589" y="1544955"/>
                  </a:lnTo>
                  <a:lnTo>
                    <a:pt x="284988" y="1647063"/>
                  </a:lnTo>
                  <a:lnTo>
                    <a:pt x="310502" y="1642745"/>
                  </a:lnTo>
                  <a:close/>
                </a:path>
                <a:path w="1454785" h="1873885">
                  <a:moveTo>
                    <a:pt x="360172" y="1779778"/>
                  </a:moveTo>
                  <a:lnTo>
                    <a:pt x="334619" y="1784146"/>
                  </a:lnTo>
                  <a:lnTo>
                    <a:pt x="323596" y="1719326"/>
                  </a:lnTo>
                  <a:lnTo>
                    <a:pt x="298069" y="1723771"/>
                  </a:lnTo>
                  <a:lnTo>
                    <a:pt x="309092" y="1788502"/>
                  </a:lnTo>
                  <a:lnTo>
                    <a:pt x="283591" y="1792859"/>
                  </a:lnTo>
                  <a:lnTo>
                    <a:pt x="335026" y="1862963"/>
                  </a:lnTo>
                  <a:lnTo>
                    <a:pt x="353682" y="1801241"/>
                  </a:lnTo>
                  <a:lnTo>
                    <a:pt x="360172" y="1779778"/>
                  </a:lnTo>
                  <a:close/>
                </a:path>
                <a:path w="1454785" h="1873885">
                  <a:moveTo>
                    <a:pt x="429768" y="144526"/>
                  </a:moveTo>
                  <a:lnTo>
                    <a:pt x="339077" y="94234"/>
                  </a:lnTo>
                  <a:lnTo>
                    <a:pt x="326504" y="116840"/>
                  </a:lnTo>
                  <a:lnTo>
                    <a:pt x="417195" y="167132"/>
                  </a:lnTo>
                  <a:lnTo>
                    <a:pt x="429768" y="144526"/>
                  </a:lnTo>
                  <a:close/>
                </a:path>
                <a:path w="1454785" h="1873885">
                  <a:moveTo>
                    <a:pt x="588264" y="232537"/>
                  </a:moveTo>
                  <a:lnTo>
                    <a:pt x="497713" y="182245"/>
                  </a:lnTo>
                  <a:lnTo>
                    <a:pt x="485140" y="204851"/>
                  </a:lnTo>
                  <a:lnTo>
                    <a:pt x="575691" y="255143"/>
                  </a:lnTo>
                  <a:lnTo>
                    <a:pt x="588264" y="232537"/>
                  </a:lnTo>
                  <a:close/>
                </a:path>
                <a:path w="1454785" h="1873885">
                  <a:moveTo>
                    <a:pt x="599948" y="1773301"/>
                  </a:moveTo>
                  <a:lnTo>
                    <a:pt x="582930" y="1753743"/>
                  </a:lnTo>
                  <a:lnTo>
                    <a:pt x="514388" y="1813064"/>
                  </a:lnTo>
                  <a:lnTo>
                    <a:pt x="497459" y="1793494"/>
                  </a:lnTo>
                  <a:lnTo>
                    <a:pt x="464185" y="1873885"/>
                  </a:lnTo>
                  <a:lnTo>
                    <a:pt x="548386" y="1852295"/>
                  </a:lnTo>
                  <a:lnTo>
                    <a:pt x="538810" y="1841246"/>
                  </a:lnTo>
                  <a:lnTo>
                    <a:pt x="531418" y="1832724"/>
                  </a:lnTo>
                  <a:lnTo>
                    <a:pt x="599948" y="1773301"/>
                  </a:lnTo>
                  <a:close/>
                </a:path>
                <a:path w="1454785" h="1873885">
                  <a:moveTo>
                    <a:pt x="736854" y="1654441"/>
                  </a:moveTo>
                  <a:lnTo>
                    <a:pt x="719963" y="1634871"/>
                  </a:lnTo>
                  <a:lnTo>
                    <a:pt x="641604" y="1702816"/>
                  </a:lnTo>
                  <a:lnTo>
                    <a:pt x="658622" y="1722374"/>
                  </a:lnTo>
                  <a:lnTo>
                    <a:pt x="736854" y="1654441"/>
                  </a:lnTo>
                  <a:close/>
                </a:path>
                <a:path w="1454785" h="1873885">
                  <a:moveTo>
                    <a:pt x="746887" y="320548"/>
                  </a:moveTo>
                  <a:lnTo>
                    <a:pt x="656209" y="270256"/>
                  </a:lnTo>
                  <a:lnTo>
                    <a:pt x="643636" y="292862"/>
                  </a:lnTo>
                  <a:lnTo>
                    <a:pt x="734314" y="343281"/>
                  </a:lnTo>
                  <a:lnTo>
                    <a:pt x="746887" y="320548"/>
                  </a:lnTo>
                  <a:close/>
                </a:path>
                <a:path w="1454785" h="1873885">
                  <a:moveTo>
                    <a:pt x="873887" y="1535684"/>
                  </a:moveTo>
                  <a:lnTo>
                    <a:pt x="856996" y="1516126"/>
                  </a:lnTo>
                  <a:lnTo>
                    <a:pt x="778637" y="1583944"/>
                  </a:lnTo>
                  <a:lnTo>
                    <a:pt x="795655" y="1603514"/>
                  </a:lnTo>
                  <a:lnTo>
                    <a:pt x="873887" y="1535684"/>
                  </a:lnTo>
                  <a:close/>
                </a:path>
                <a:path w="1454785" h="1873885">
                  <a:moveTo>
                    <a:pt x="905383" y="408559"/>
                  </a:moveTo>
                  <a:lnTo>
                    <a:pt x="814832" y="358267"/>
                  </a:lnTo>
                  <a:lnTo>
                    <a:pt x="802259" y="381000"/>
                  </a:lnTo>
                  <a:lnTo>
                    <a:pt x="892810" y="431292"/>
                  </a:lnTo>
                  <a:lnTo>
                    <a:pt x="905383" y="408559"/>
                  </a:lnTo>
                  <a:close/>
                </a:path>
                <a:path w="1454785" h="1873885">
                  <a:moveTo>
                    <a:pt x="1010920" y="1416812"/>
                  </a:moveTo>
                  <a:lnTo>
                    <a:pt x="994029" y="1397254"/>
                  </a:lnTo>
                  <a:lnTo>
                    <a:pt x="915670" y="1465199"/>
                  </a:lnTo>
                  <a:lnTo>
                    <a:pt x="932688" y="1484757"/>
                  </a:lnTo>
                  <a:lnTo>
                    <a:pt x="1010920" y="1416812"/>
                  </a:lnTo>
                  <a:close/>
                </a:path>
                <a:path w="1454785" h="1873885">
                  <a:moveTo>
                    <a:pt x="1064006" y="496570"/>
                  </a:moveTo>
                  <a:lnTo>
                    <a:pt x="973328" y="446278"/>
                  </a:lnTo>
                  <a:lnTo>
                    <a:pt x="960755" y="469011"/>
                  </a:lnTo>
                  <a:lnTo>
                    <a:pt x="1051433" y="519303"/>
                  </a:lnTo>
                  <a:lnTo>
                    <a:pt x="1064006" y="496570"/>
                  </a:lnTo>
                  <a:close/>
                </a:path>
                <a:path w="1454785" h="1873885">
                  <a:moveTo>
                    <a:pt x="1147953" y="1298067"/>
                  </a:moveTo>
                  <a:lnTo>
                    <a:pt x="1130935" y="1278509"/>
                  </a:lnTo>
                  <a:lnTo>
                    <a:pt x="1052703" y="1346327"/>
                  </a:lnTo>
                  <a:lnTo>
                    <a:pt x="1069721" y="1365885"/>
                  </a:lnTo>
                  <a:lnTo>
                    <a:pt x="1147953" y="1298067"/>
                  </a:lnTo>
                  <a:close/>
                </a:path>
                <a:path w="1454785" h="1873885">
                  <a:moveTo>
                    <a:pt x="1272921" y="627380"/>
                  </a:moveTo>
                  <a:lnTo>
                    <a:pt x="1259166" y="607314"/>
                  </a:lnTo>
                  <a:lnTo>
                    <a:pt x="1223772" y="555625"/>
                  </a:lnTo>
                  <a:lnTo>
                    <a:pt x="1211173" y="578307"/>
                  </a:lnTo>
                  <a:lnTo>
                    <a:pt x="1131951" y="534289"/>
                  </a:lnTo>
                  <a:lnTo>
                    <a:pt x="1119378" y="557022"/>
                  </a:lnTo>
                  <a:lnTo>
                    <a:pt x="1198575" y="601014"/>
                  </a:lnTo>
                  <a:lnTo>
                    <a:pt x="1186053" y="623570"/>
                  </a:lnTo>
                  <a:lnTo>
                    <a:pt x="1272921" y="627380"/>
                  </a:lnTo>
                  <a:close/>
                </a:path>
                <a:path w="1454785" h="1873885">
                  <a:moveTo>
                    <a:pt x="1284986" y="1179195"/>
                  </a:moveTo>
                  <a:lnTo>
                    <a:pt x="1267968" y="1159637"/>
                  </a:lnTo>
                  <a:lnTo>
                    <a:pt x="1189736" y="1227582"/>
                  </a:lnTo>
                  <a:lnTo>
                    <a:pt x="1206627" y="1247140"/>
                  </a:lnTo>
                  <a:lnTo>
                    <a:pt x="1284986" y="1179195"/>
                  </a:lnTo>
                  <a:close/>
                </a:path>
                <a:path w="1454785" h="1873885">
                  <a:moveTo>
                    <a:pt x="1454658" y="1014984"/>
                  </a:moveTo>
                  <a:lnTo>
                    <a:pt x="1370457" y="1036574"/>
                  </a:lnTo>
                  <a:lnTo>
                    <a:pt x="1387424" y="1056144"/>
                  </a:lnTo>
                  <a:lnTo>
                    <a:pt x="1326769" y="1108710"/>
                  </a:lnTo>
                  <a:lnTo>
                    <a:pt x="1343660" y="1128268"/>
                  </a:lnTo>
                  <a:lnTo>
                    <a:pt x="1404366" y="1075651"/>
                  </a:lnTo>
                  <a:lnTo>
                    <a:pt x="1421384" y="1095248"/>
                  </a:lnTo>
                  <a:lnTo>
                    <a:pt x="1441119" y="1047623"/>
                  </a:lnTo>
                  <a:lnTo>
                    <a:pt x="1454658" y="10149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51051" y="1965832"/>
              <a:ext cx="1430655" cy="2422525"/>
            </a:xfrm>
            <a:custGeom>
              <a:avLst/>
              <a:gdLst/>
              <a:ahLst/>
              <a:cxnLst/>
              <a:rect l="l" t="t" r="r" b="b"/>
              <a:pathLst>
                <a:path w="1430655" h="2422525">
                  <a:moveTo>
                    <a:pt x="1081659" y="67310"/>
                  </a:moveTo>
                  <a:lnTo>
                    <a:pt x="993775" y="0"/>
                  </a:lnTo>
                  <a:lnTo>
                    <a:pt x="987552" y="889"/>
                  </a:lnTo>
                  <a:lnTo>
                    <a:pt x="980948" y="9525"/>
                  </a:lnTo>
                  <a:lnTo>
                    <a:pt x="981710" y="15748"/>
                  </a:lnTo>
                  <a:lnTo>
                    <a:pt x="986155" y="19050"/>
                  </a:lnTo>
                  <a:lnTo>
                    <a:pt x="1028192" y="51257"/>
                  </a:lnTo>
                  <a:lnTo>
                    <a:pt x="1014095" y="50419"/>
                  </a:lnTo>
                  <a:lnTo>
                    <a:pt x="997077" y="50292"/>
                  </a:lnTo>
                  <a:lnTo>
                    <a:pt x="980059" y="50927"/>
                  </a:lnTo>
                  <a:lnTo>
                    <a:pt x="930910" y="61849"/>
                  </a:lnTo>
                  <a:lnTo>
                    <a:pt x="893445" y="83566"/>
                  </a:lnTo>
                  <a:lnTo>
                    <a:pt x="866775" y="111379"/>
                  </a:lnTo>
                  <a:lnTo>
                    <a:pt x="843788" y="149733"/>
                  </a:lnTo>
                  <a:lnTo>
                    <a:pt x="829564" y="188595"/>
                  </a:lnTo>
                  <a:lnTo>
                    <a:pt x="820547" y="240030"/>
                  </a:lnTo>
                  <a:lnTo>
                    <a:pt x="816610" y="280035"/>
                  </a:lnTo>
                  <a:lnTo>
                    <a:pt x="814019" y="324612"/>
                  </a:lnTo>
                  <a:lnTo>
                    <a:pt x="812266" y="370713"/>
                  </a:lnTo>
                  <a:lnTo>
                    <a:pt x="809599" y="492887"/>
                  </a:lnTo>
                  <a:lnTo>
                    <a:pt x="808316" y="541909"/>
                  </a:lnTo>
                  <a:lnTo>
                    <a:pt x="806323" y="588518"/>
                  </a:lnTo>
                  <a:lnTo>
                    <a:pt x="803402" y="633603"/>
                  </a:lnTo>
                  <a:lnTo>
                    <a:pt x="799211" y="675259"/>
                  </a:lnTo>
                  <a:lnTo>
                    <a:pt x="789559" y="729361"/>
                  </a:lnTo>
                  <a:lnTo>
                    <a:pt x="775843" y="769874"/>
                  </a:lnTo>
                  <a:lnTo>
                    <a:pt x="743280" y="801344"/>
                  </a:lnTo>
                  <a:lnTo>
                    <a:pt x="727964" y="803021"/>
                  </a:lnTo>
                  <a:lnTo>
                    <a:pt x="718693" y="802132"/>
                  </a:lnTo>
                  <a:lnTo>
                    <a:pt x="675005" y="786511"/>
                  </a:lnTo>
                  <a:lnTo>
                    <a:pt x="624459" y="757936"/>
                  </a:lnTo>
                  <a:lnTo>
                    <a:pt x="597535" y="740918"/>
                  </a:lnTo>
                  <a:lnTo>
                    <a:pt x="569722" y="723646"/>
                  </a:lnTo>
                  <a:lnTo>
                    <a:pt x="541655" y="707136"/>
                  </a:lnTo>
                  <a:lnTo>
                    <a:pt x="527431" y="699389"/>
                  </a:lnTo>
                  <a:lnTo>
                    <a:pt x="513207" y="692150"/>
                  </a:lnTo>
                  <a:lnTo>
                    <a:pt x="502983" y="687451"/>
                  </a:lnTo>
                  <a:lnTo>
                    <a:pt x="498856" y="685546"/>
                  </a:lnTo>
                  <a:lnTo>
                    <a:pt x="456057" y="671322"/>
                  </a:lnTo>
                  <a:lnTo>
                    <a:pt x="427609" y="667639"/>
                  </a:lnTo>
                  <a:lnTo>
                    <a:pt x="413512" y="668020"/>
                  </a:lnTo>
                  <a:lnTo>
                    <a:pt x="399542" y="670179"/>
                  </a:lnTo>
                  <a:lnTo>
                    <a:pt x="387350" y="673608"/>
                  </a:lnTo>
                  <a:lnTo>
                    <a:pt x="386842" y="673735"/>
                  </a:lnTo>
                  <a:lnTo>
                    <a:pt x="386461" y="673989"/>
                  </a:lnTo>
                  <a:lnTo>
                    <a:pt x="385953" y="674116"/>
                  </a:lnTo>
                  <a:lnTo>
                    <a:pt x="373253" y="679831"/>
                  </a:lnTo>
                  <a:lnTo>
                    <a:pt x="336931" y="703326"/>
                  </a:lnTo>
                  <a:lnTo>
                    <a:pt x="301371" y="734060"/>
                  </a:lnTo>
                  <a:lnTo>
                    <a:pt x="266331" y="771271"/>
                  </a:lnTo>
                  <a:lnTo>
                    <a:pt x="232029" y="814070"/>
                  </a:lnTo>
                  <a:lnTo>
                    <a:pt x="209296" y="845312"/>
                  </a:lnTo>
                  <a:lnTo>
                    <a:pt x="186690" y="878586"/>
                  </a:lnTo>
                  <a:lnTo>
                    <a:pt x="164211" y="913511"/>
                  </a:lnTo>
                  <a:lnTo>
                    <a:pt x="141859" y="950214"/>
                  </a:lnTo>
                  <a:lnTo>
                    <a:pt x="119634" y="988060"/>
                  </a:lnTo>
                  <a:lnTo>
                    <a:pt x="97409" y="1026922"/>
                  </a:lnTo>
                  <a:lnTo>
                    <a:pt x="75311" y="1066800"/>
                  </a:lnTo>
                  <a:lnTo>
                    <a:pt x="53213" y="1107440"/>
                  </a:lnTo>
                  <a:lnTo>
                    <a:pt x="9144" y="1189482"/>
                  </a:lnTo>
                  <a:lnTo>
                    <a:pt x="26670" y="1198880"/>
                  </a:lnTo>
                  <a:lnTo>
                    <a:pt x="70612" y="1116711"/>
                  </a:lnTo>
                  <a:lnTo>
                    <a:pt x="92710" y="1076325"/>
                  </a:lnTo>
                  <a:lnTo>
                    <a:pt x="114808" y="1036574"/>
                  </a:lnTo>
                  <a:lnTo>
                    <a:pt x="136779" y="997839"/>
                  </a:lnTo>
                  <a:lnTo>
                    <a:pt x="158877" y="960247"/>
                  </a:lnTo>
                  <a:lnTo>
                    <a:pt x="181102" y="923925"/>
                  </a:lnTo>
                  <a:lnTo>
                    <a:pt x="203454" y="889254"/>
                  </a:lnTo>
                  <a:lnTo>
                    <a:pt x="225679" y="856488"/>
                  </a:lnTo>
                  <a:lnTo>
                    <a:pt x="248031" y="825627"/>
                  </a:lnTo>
                  <a:lnTo>
                    <a:pt x="281686" y="783971"/>
                  </a:lnTo>
                  <a:lnTo>
                    <a:pt x="315468" y="748030"/>
                  </a:lnTo>
                  <a:lnTo>
                    <a:pt x="349250" y="718947"/>
                  </a:lnTo>
                  <a:lnTo>
                    <a:pt x="383032" y="697103"/>
                  </a:lnTo>
                  <a:lnTo>
                    <a:pt x="427990" y="687451"/>
                  </a:lnTo>
                  <a:lnTo>
                    <a:pt x="440182" y="688467"/>
                  </a:lnTo>
                  <a:lnTo>
                    <a:pt x="478155" y="698627"/>
                  </a:lnTo>
                  <a:lnTo>
                    <a:pt x="518414" y="717042"/>
                  </a:lnTo>
                  <a:lnTo>
                    <a:pt x="559689" y="740791"/>
                  </a:lnTo>
                  <a:lnTo>
                    <a:pt x="613918" y="774700"/>
                  </a:lnTo>
                  <a:lnTo>
                    <a:pt x="640334" y="790448"/>
                  </a:lnTo>
                  <a:lnTo>
                    <a:pt x="678434" y="810006"/>
                  </a:lnTo>
                  <a:lnTo>
                    <a:pt x="725932" y="822706"/>
                  </a:lnTo>
                  <a:lnTo>
                    <a:pt x="737108" y="822452"/>
                  </a:lnTo>
                  <a:lnTo>
                    <a:pt x="738251" y="822452"/>
                  </a:lnTo>
                  <a:lnTo>
                    <a:pt x="738759" y="822325"/>
                  </a:lnTo>
                  <a:lnTo>
                    <a:pt x="749427" y="820293"/>
                  </a:lnTo>
                  <a:lnTo>
                    <a:pt x="749935" y="820039"/>
                  </a:lnTo>
                  <a:lnTo>
                    <a:pt x="758825" y="816483"/>
                  </a:lnTo>
                  <a:lnTo>
                    <a:pt x="759333" y="816229"/>
                  </a:lnTo>
                  <a:lnTo>
                    <a:pt x="759968" y="815975"/>
                  </a:lnTo>
                  <a:lnTo>
                    <a:pt x="760476" y="815594"/>
                  </a:lnTo>
                  <a:lnTo>
                    <a:pt x="768731" y="810387"/>
                  </a:lnTo>
                  <a:lnTo>
                    <a:pt x="769239" y="810133"/>
                  </a:lnTo>
                  <a:lnTo>
                    <a:pt x="769747" y="809752"/>
                  </a:lnTo>
                  <a:lnTo>
                    <a:pt x="770128" y="809244"/>
                  </a:lnTo>
                  <a:lnTo>
                    <a:pt x="776897" y="803021"/>
                  </a:lnTo>
                  <a:lnTo>
                    <a:pt x="777036" y="802894"/>
                  </a:lnTo>
                  <a:lnTo>
                    <a:pt x="777176" y="802767"/>
                  </a:lnTo>
                  <a:lnTo>
                    <a:pt x="777875" y="802132"/>
                  </a:lnTo>
                  <a:lnTo>
                    <a:pt x="778370" y="801624"/>
                  </a:lnTo>
                  <a:lnTo>
                    <a:pt x="778649" y="801344"/>
                  </a:lnTo>
                  <a:lnTo>
                    <a:pt x="778827" y="801116"/>
                  </a:lnTo>
                  <a:lnTo>
                    <a:pt x="780478" y="798957"/>
                  </a:lnTo>
                  <a:lnTo>
                    <a:pt x="781151" y="798068"/>
                  </a:lnTo>
                  <a:lnTo>
                    <a:pt x="783666" y="794766"/>
                  </a:lnTo>
                  <a:lnTo>
                    <a:pt x="784542" y="793623"/>
                  </a:lnTo>
                  <a:lnTo>
                    <a:pt x="786003" y="791718"/>
                  </a:lnTo>
                  <a:lnTo>
                    <a:pt x="787628" y="788924"/>
                  </a:lnTo>
                  <a:lnTo>
                    <a:pt x="804164" y="750951"/>
                  </a:lnTo>
                  <a:lnTo>
                    <a:pt x="815975" y="698119"/>
                  </a:lnTo>
                  <a:lnTo>
                    <a:pt x="821055" y="657098"/>
                  </a:lnTo>
                  <a:lnTo>
                    <a:pt x="824738" y="612902"/>
                  </a:lnTo>
                  <a:lnTo>
                    <a:pt x="828052" y="541147"/>
                  </a:lnTo>
                  <a:lnTo>
                    <a:pt x="829437" y="492252"/>
                  </a:lnTo>
                  <a:lnTo>
                    <a:pt x="830326" y="443484"/>
                  </a:lnTo>
                  <a:lnTo>
                    <a:pt x="831469" y="394208"/>
                  </a:lnTo>
                  <a:lnTo>
                    <a:pt x="832878" y="346710"/>
                  </a:lnTo>
                  <a:lnTo>
                    <a:pt x="834898" y="302641"/>
                  </a:lnTo>
                  <a:lnTo>
                    <a:pt x="838200" y="261239"/>
                  </a:lnTo>
                  <a:lnTo>
                    <a:pt x="845566" y="207899"/>
                  </a:lnTo>
                  <a:lnTo>
                    <a:pt x="857123" y="168148"/>
                  </a:lnTo>
                  <a:lnTo>
                    <a:pt x="877316" y="130683"/>
                  </a:lnTo>
                  <a:lnTo>
                    <a:pt x="906399" y="98679"/>
                  </a:lnTo>
                  <a:lnTo>
                    <a:pt x="953008" y="75438"/>
                  </a:lnTo>
                  <a:lnTo>
                    <a:pt x="997839" y="69977"/>
                  </a:lnTo>
                  <a:lnTo>
                    <a:pt x="1013841" y="70231"/>
                  </a:lnTo>
                  <a:lnTo>
                    <a:pt x="1022934" y="70802"/>
                  </a:lnTo>
                  <a:lnTo>
                    <a:pt x="977138" y="90297"/>
                  </a:lnTo>
                  <a:lnTo>
                    <a:pt x="972185" y="92456"/>
                  </a:lnTo>
                  <a:lnTo>
                    <a:pt x="969772" y="98298"/>
                  </a:lnTo>
                  <a:lnTo>
                    <a:pt x="972096" y="103759"/>
                  </a:lnTo>
                  <a:lnTo>
                    <a:pt x="974090" y="108331"/>
                  </a:lnTo>
                  <a:lnTo>
                    <a:pt x="979932" y="110744"/>
                  </a:lnTo>
                  <a:lnTo>
                    <a:pt x="1064387" y="74676"/>
                  </a:lnTo>
                  <a:lnTo>
                    <a:pt x="1081659" y="67310"/>
                  </a:lnTo>
                  <a:close/>
                </a:path>
                <a:path w="1430655" h="2422525">
                  <a:moveTo>
                    <a:pt x="1430655" y="2359914"/>
                  </a:moveTo>
                  <a:lnTo>
                    <a:pt x="1413510" y="2351532"/>
                  </a:lnTo>
                  <a:lnTo>
                    <a:pt x="1336167" y="2313686"/>
                  </a:lnTo>
                  <a:lnTo>
                    <a:pt x="1331341" y="2311273"/>
                  </a:lnTo>
                  <a:lnTo>
                    <a:pt x="1325372" y="2313305"/>
                  </a:lnTo>
                  <a:lnTo>
                    <a:pt x="1320546" y="2323211"/>
                  </a:lnTo>
                  <a:lnTo>
                    <a:pt x="1322578" y="2329053"/>
                  </a:lnTo>
                  <a:lnTo>
                    <a:pt x="1373466" y="2354008"/>
                  </a:lnTo>
                  <a:lnTo>
                    <a:pt x="1362075" y="2354580"/>
                  </a:lnTo>
                  <a:lnTo>
                    <a:pt x="1339977" y="2355342"/>
                  </a:lnTo>
                  <a:lnTo>
                    <a:pt x="1318260" y="2355596"/>
                  </a:lnTo>
                  <a:lnTo>
                    <a:pt x="1296924" y="2354961"/>
                  </a:lnTo>
                  <a:lnTo>
                    <a:pt x="1256284" y="2351151"/>
                  </a:lnTo>
                  <a:lnTo>
                    <a:pt x="1218311" y="2342769"/>
                  </a:lnTo>
                  <a:lnTo>
                    <a:pt x="1167892" y="2319147"/>
                  </a:lnTo>
                  <a:lnTo>
                    <a:pt x="1138809" y="2294255"/>
                  </a:lnTo>
                  <a:lnTo>
                    <a:pt x="1115568" y="2260346"/>
                  </a:lnTo>
                  <a:lnTo>
                    <a:pt x="1104138" y="2222881"/>
                  </a:lnTo>
                  <a:lnTo>
                    <a:pt x="1097153" y="2176526"/>
                  </a:lnTo>
                  <a:lnTo>
                    <a:pt x="1092454" y="2105279"/>
                  </a:lnTo>
                  <a:lnTo>
                    <a:pt x="1089787" y="2028952"/>
                  </a:lnTo>
                  <a:lnTo>
                    <a:pt x="1088009" y="1990471"/>
                  </a:lnTo>
                  <a:lnTo>
                    <a:pt x="1083437" y="1935099"/>
                  </a:lnTo>
                  <a:lnTo>
                    <a:pt x="1075436" y="1883791"/>
                  </a:lnTo>
                  <a:lnTo>
                    <a:pt x="1061529" y="1838960"/>
                  </a:lnTo>
                  <a:lnTo>
                    <a:pt x="1039876" y="1802892"/>
                  </a:lnTo>
                  <a:lnTo>
                    <a:pt x="1039114" y="1802130"/>
                  </a:lnTo>
                  <a:lnTo>
                    <a:pt x="1034288" y="1797304"/>
                  </a:lnTo>
                  <a:lnTo>
                    <a:pt x="1030478" y="1793494"/>
                  </a:lnTo>
                  <a:lnTo>
                    <a:pt x="1026172" y="1790192"/>
                  </a:lnTo>
                  <a:lnTo>
                    <a:pt x="1021207" y="1786382"/>
                  </a:lnTo>
                  <a:lnTo>
                    <a:pt x="1020826" y="1786128"/>
                  </a:lnTo>
                  <a:lnTo>
                    <a:pt x="1020318" y="1785747"/>
                  </a:lnTo>
                  <a:lnTo>
                    <a:pt x="1019937" y="1785620"/>
                  </a:lnTo>
                  <a:lnTo>
                    <a:pt x="1009650" y="1779905"/>
                  </a:lnTo>
                  <a:lnTo>
                    <a:pt x="1009269" y="1779651"/>
                  </a:lnTo>
                  <a:lnTo>
                    <a:pt x="1008761" y="1779524"/>
                  </a:lnTo>
                  <a:lnTo>
                    <a:pt x="1008380" y="1779397"/>
                  </a:lnTo>
                  <a:lnTo>
                    <a:pt x="996061" y="1774825"/>
                  </a:lnTo>
                  <a:lnTo>
                    <a:pt x="983107" y="1772031"/>
                  </a:lnTo>
                  <a:lnTo>
                    <a:pt x="969518" y="1770507"/>
                  </a:lnTo>
                  <a:lnTo>
                    <a:pt x="955294" y="1770380"/>
                  </a:lnTo>
                  <a:lnTo>
                    <a:pt x="940816" y="1771396"/>
                  </a:lnTo>
                  <a:lnTo>
                    <a:pt x="894080" y="1779905"/>
                  </a:lnTo>
                  <a:lnTo>
                    <a:pt x="843661" y="1795018"/>
                  </a:lnTo>
                  <a:lnTo>
                    <a:pt x="735711" y="1833626"/>
                  </a:lnTo>
                  <a:lnTo>
                    <a:pt x="698881" y="1846326"/>
                  </a:lnTo>
                  <a:lnTo>
                    <a:pt x="661924" y="1857502"/>
                  </a:lnTo>
                  <a:lnTo>
                    <a:pt x="607695" y="1870329"/>
                  </a:lnTo>
                  <a:lnTo>
                    <a:pt x="556006" y="1875663"/>
                  </a:lnTo>
                  <a:lnTo>
                    <a:pt x="539369" y="1875409"/>
                  </a:lnTo>
                  <a:lnTo>
                    <a:pt x="492379" y="1867662"/>
                  </a:lnTo>
                  <a:lnTo>
                    <a:pt x="446532" y="1850390"/>
                  </a:lnTo>
                  <a:lnTo>
                    <a:pt x="401066" y="1827657"/>
                  </a:lnTo>
                  <a:lnTo>
                    <a:pt x="340741" y="1789303"/>
                  </a:lnTo>
                  <a:lnTo>
                    <a:pt x="280670" y="1743202"/>
                  </a:lnTo>
                  <a:lnTo>
                    <a:pt x="250825" y="1717802"/>
                  </a:lnTo>
                  <a:lnTo>
                    <a:pt x="221107" y="1690751"/>
                  </a:lnTo>
                  <a:lnTo>
                    <a:pt x="191516" y="1662684"/>
                  </a:lnTo>
                  <a:lnTo>
                    <a:pt x="161798" y="1633347"/>
                  </a:lnTo>
                  <a:lnTo>
                    <a:pt x="132334" y="1603248"/>
                  </a:lnTo>
                  <a:lnTo>
                    <a:pt x="102857" y="1572260"/>
                  </a:lnTo>
                  <a:lnTo>
                    <a:pt x="73406" y="1540891"/>
                  </a:lnTo>
                  <a:lnTo>
                    <a:pt x="14478" y="1477010"/>
                  </a:lnTo>
                  <a:lnTo>
                    <a:pt x="0" y="1490472"/>
                  </a:lnTo>
                  <a:lnTo>
                    <a:pt x="58801" y="1554226"/>
                  </a:lnTo>
                  <a:lnTo>
                    <a:pt x="88392" y="1585861"/>
                  </a:lnTo>
                  <a:lnTo>
                    <a:pt x="117983" y="1616849"/>
                  </a:lnTo>
                  <a:lnTo>
                    <a:pt x="147701" y="1647190"/>
                  </a:lnTo>
                  <a:lnTo>
                    <a:pt x="177546" y="1676654"/>
                  </a:lnTo>
                  <a:lnTo>
                    <a:pt x="207518" y="1705102"/>
                  </a:lnTo>
                  <a:lnTo>
                    <a:pt x="237617" y="1732407"/>
                  </a:lnTo>
                  <a:lnTo>
                    <a:pt x="267843" y="1758315"/>
                  </a:lnTo>
                  <a:lnTo>
                    <a:pt x="298196" y="1782699"/>
                  </a:lnTo>
                  <a:lnTo>
                    <a:pt x="328930" y="1805305"/>
                  </a:lnTo>
                  <a:lnTo>
                    <a:pt x="390906" y="1844675"/>
                  </a:lnTo>
                  <a:lnTo>
                    <a:pt x="438277" y="1868424"/>
                  </a:lnTo>
                  <a:lnTo>
                    <a:pt x="486156" y="1886458"/>
                  </a:lnTo>
                  <a:lnTo>
                    <a:pt x="537718" y="1895221"/>
                  </a:lnTo>
                  <a:lnTo>
                    <a:pt x="555625" y="1895475"/>
                  </a:lnTo>
                  <a:lnTo>
                    <a:pt x="573786" y="1894586"/>
                  </a:lnTo>
                  <a:lnTo>
                    <a:pt x="629412" y="1886204"/>
                  </a:lnTo>
                  <a:lnTo>
                    <a:pt x="667004" y="1876679"/>
                  </a:lnTo>
                  <a:lnTo>
                    <a:pt x="670344" y="1875663"/>
                  </a:lnTo>
                  <a:lnTo>
                    <a:pt x="704596" y="1865249"/>
                  </a:lnTo>
                  <a:lnTo>
                    <a:pt x="742188" y="1852422"/>
                  </a:lnTo>
                  <a:lnTo>
                    <a:pt x="815340" y="1825879"/>
                  </a:lnTo>
                  <a:lnTo>
                    <a:pt x="850265" y="1813687"/>
                  </a:lnTo>
                  <a:lnTo>
                    <a:pt x="899287" y="1799082"/>
                  </a:lnTo>
                  <a:lnTo>
                    <a:pt x="943356" y="1791081"/>
                  </a:lnTo>
                  <a:lnTo>
                    <a:pt x="956691" y="1790192"/>
                  </a:lnTo>
                  <a:lnTo>
                    <a:pt x="969264" y="1790319"/>
                  </a:lnTo>
                  <a:lnTo>
                    <a:pt x="1009472" y="1802396"/>
                  </a:lnTo>
                  <a:lnTo>
                    <a:pt x="1038352" y="1835912"/>
                  </a:lnTo>
                  <a:lnTo>
                    <a:pt x="1052576" y="1873758"/>
                  </a:lnTo>
                  <a:lnTo>
                    <a:pt x="1061720" y="1920494"/>
                  </a:lnTo>
                  <a:lnTo>
                    <a:pt x="1068197" y="1991995"/>
                  </a:lnTo>
                  <a:lnTo>
                    <a:pt x="1071245" y="2068068"/>
                  </a:lnTo>
                  <a:lnTo>
                    <a:pt x="1072642" y="2105914"/>
                  </a:lnTo>
                  <a:lnTo>
                    <a:pt x="1075817" y="2160905"/>
                  </a:lnTo>
                  <a:lnTo>
                    <a:pt x="1081786" y="2211324"/>
                  </a:lnTo>
                  <a:lnTo>
                    <a:pt x="1092327" y="2254885"/>
                  </a:lnTo>
                  <a:lnTo>
                    <a:pt x="1109472" y="2289556"/>
                  </a:lnTo>
                  <a:lnTo>
                    <a:pt x="1139190" y="2322068"/>
                  </a:lnTo>
                  <a:lnTo>
                    <a:pt x="1173607" y="2345563"/>
                  </a:lnTo>
                  <a:lnTo>
                    <a:pt x="1211707" y="2361311"/>
                  </a:lnTo>
                  <a:lnTo>
                    <a:pt x="1252601" y="2370582"/>
                  </a:lnTo>
                  <a:lnTo>
                    <a:pt x="1295527" y="2374773"/>
                  </a:lnTo>
                  <a:lnTo>
                    <a:pt x="1317752" y="2375408"/>
                  </a:lnTo>
                  <a:lnTo>
                    <a:pt x="1340104" y="2375154"/>
                  </a:lnTo>
                  <a:lnTo>
                    <a:pt x="1362710" y="2374392"/>
                  </a:lnTo>
                  <a:lnTo>
                    <a:pt x="1375625" y="2373680"/>
                  </a:lnTo>
                  <a:lnTo>
                    <a:pt x="1332738" y="2403094"/>
                  </a:lnTo>
                  <a:lnTo>
                    <a:pt x="1328166" y="2406142"/>
                  </a:lnTo>
                  <a:lnTo>
                    <a:pt x="1327023" y="2412365"/>
                  </a:lnTo>
                  <a:lnTo>
                    <a:pt x="1330198" y="2416810"/>
                  </a:lnTo>
                  <a:lnTo>
                    <a:pt x="1333246" y="2421382"/>
                  </a:lnTo>
                  <a:lnTo>
                    <a:pt x="1339469" y="2422525"/>
                  </a:lnTo>
                  <a:lnTo>
                    <a:pt x="1430655" y="2359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15005" y="3269742"/>
              <a:ext cx="1270" cy="733425"/>
            </a:xfrm>
            <a:custGeom>
              <a:avLst/>
              <a:gdLst/>
              <a:ahLst/>
              <a:cxnLst/>
              <a:rect l="l" t="t" r="r" b="b"/>
              <a:pathLst>
                <a:path w="1269" h="733425">
                  <a:moveTo>
                    <a:pt x="0" y="0"/>
                  </a:moveTo>
                  <a:lnTo>
                    <a:pt x="762" y="733044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59813" y="3002661"/>
              <a:ext cx="2367915" cy="274955"/>
            </a:xfrm>
            <a:custGeom>
              <a:avLst/>
              <a:gdLst/>
              <a:ahLst/>
              <a:cxnLst/>
              <a:rect l="l" t="t" r="r" b="b"/>
              <a:pathLst>
                <a:path w="2367915" h="274954">
                  <a:moveTo>
                    <a:pt x="1191423" y="159837"/>
                  </a:moveTo>
                  <a:lnTo>
                    <a:pt x="1190244" y="160909"/>
                  </a:lnTo>
                  <a:lnTo>
                    <a:pt x="1189609" y="161416"/>
                  </a:lnTo>
                  <a:lnTo>
                    <a:pt x="1140079" y="179450"/>
                  </a:lnTo>
                  <a:lnTo>
                    <a:pt x="1084199" y="190880"/>
                  </a:lnTo>
                  <a:lnTo>
                    <a:pt x="1027557" y="199898"/>
                  </a:lnTo>
                  <a:lnTo>
                    <a:pt x="906144" y="214502"/>
                  </a:lnTo>
                  <a:lnTo>
                    <a:pt x="825373" y="222123"/>
                  </a:lnTo>
                  <a:lnTo>
                    <a:pt x="691515" y="232410"/>
                  </a:lnTo>
                  <a:lnTo>
                    <a:pt x="493268" y="243586"/>
                  </a:lnTo>
                  <a:lnTo>
                    <a:pt x="333756" y="249681"/>
                  </a:lnTo>
                  <a:lnTo>
                    <a:pt x="112394" y="254253"/>
                  </a:lnTo>
                  <a:lnTo>
                    <a:pt x="0" y="254762"/>
                  </a:lnTo>
                  <a:lnTo>
                    <a:pt x="0" y="274574"/>
                  </a:lnTo>
                  <a:lnTo>
                    <a:pt x="112522" y="274065"/>
                  </a:lnTo>
                  <a:lnTo>
                    <a:pt x="334263" y="269493"/>
                  </a:lnTo>
                  <a:lnTo>
                    <a:pt x="494156" y="263398"/>
                  </a:lnTo>
                  <a:lnTo>
                    <a:pt x="692658" y="252222"/>
                  </a:lnTo>
                  <a:lnTo>
                    <a:pt x="783844" y="245490"/>
                  </a:lnTo>
                  <a:lnTo>
                    <a:pt x="868426" y="238125"/>
                  </a:lnTo>
                  <a:lnTo>
                    <a:pt x="945642" y="230124"/>
                  </a:lnTo>
                  <a:lnTo>
                    <a:pt x="998093" y="223900"/>
                  </a:lnTo>
                  <a:lnTo>
                    <a:pt x="1045463" y="217297"/>
                  </a:lnTo>
                  <a:lnTo>
                    <a:pt x="1100328" y="208152"/>
                  </a:lnTo>
                  <a:lnTo>
                    <a:pt x="1144651" y="198754"/>
                  </a:lnTo>
                  <a:lnTo>
                    <a:pt x="1184656" y="186309"/>
                  </a:lnTo>
                  <a:lnTo>
                    <a:pt x="1208659" y="169544"/>
                  </a:lnTo>
                  <a:lnTo>
                    <a:pt x="1210056" y="167131"/>
                  </a:lnTo>
                  <a:lnTo>
                    <a:pt x="1210818" y="165353"/>
                  </a:lnTo>
                  <a:lnTo>
                    <a:pt x="1210945" y="164337"/>
                  </a:lnTo>
                  <a:lnTo>
                    <a:pt x="1211399" y="162178"/>
                  </a:lnTo>
                  <a:lnTo>
                    <a:pt x="1210818" y="162178"/>
                  </a:lnTo>
                  <a:lnTo>
                    <a:pt x="1210909" y="161925"/>
                  </a:lnTo>
                  <a:lnTo>
                    <a:pt x="1210945" y="161671"/>
                  </a:lnTo>
                  <a:lnTo>
                    <a:pt x="1211066" y="161488"/>
                  </a:lnTo>
                  <a:lnTo>
                    <a:pt x="1211458" y="160400"/>
                  </a:lnTo>
                  <a:lnTo>
                    <a:pt x="1191641" y="160400"/>
                  </a:lnTo>
                  <a:lnTo>
                    <a:pt x="1191683" y="160147"/>
                  </a:lnTo>
                  <a:lnTo>
                    <a:pt x="1191260" y="160147"/>
                  </a:lnTo>
                  <a:lnTo>
                    <a:pt x="1191423" y="159837"/>
                  </a:lnTo>
                  <a:close/>
                </a:path>
                <a:path w="2367915" h="274954">
                  <a:moveTo>
                    <a:pt x="1211479" y="161036"/>
                  </a:moveTo>
                  <a:lnTo>
                    <a:pt x="1211098" y="161488"/>
                  </a:lnTo>
                  <a:lnTo>
                    <a:pt x="1211000" y="161671"/>
                  </a:lnTo>
                  <a:lnTo>
                    <a:pt x="1210818" y="162178"/>
                  </a:lnTo>
                  <a:lnTo>
                    <a:pt x="1211479" y="161036"/>
                  </a:lnTo>
                  <a:close/>
                </a:path>
                <a:path w="2367915" h="274954">
                  <a:moveTo>
                    <a:pt x="1211640" y="160844"/>
                  </a:moveTo>
                  <a:lnTo>
                    <a:pt x="1211479" y="161036"/>
                  </a:lnTo>
                  <a:lnTo>
                    <a:pt x="1210818" y="162178"/>
                  </a:lnTo>
                  <a:lnTo>
                    <a:pt x="1211399" y="162178"/>
                  </a:lnTo>
                  <a:lnTo>
                    <a:pt x="1211640" y="160844"/>
                  </a:lnTo>
                  <a:close/>
                </a:path>
                <a:path w="2367915" h="274954">
                  <a:moveTo>
                    <a:pt x="1211042" y="161555"/>
                  </a:moveTo>
                  <a:close/>
                </a:path>
                <a:path w="2367915" h="274954">
                  <a:moveTo>
                    <a:pt x="1211692" y="160550"/>
                  </a:moveTo>
                  <a:lnTo>
                    <a:pt x="1211114" y="161416"/>
                  </a:lnTo>
                  <a:lnTo>
                    <a:pt x="1211042" y="161555"/>
                  </a:lnTo>
                  <a:lnTo>
                    <a:pt x="1211479" y="161036"/>
                  </a:lnTo>
                  <a:lnTo>
                    <a:pt x="1211590" y="160844"/>
                  </a:lnTo>
                  <a:lnTo>
                    <a:pt x="1211692" y="160550"/>
                  </a:lnTo>
                  <a:close/>
                </a:path>
                <a:path w="2367915" h="274954">
                  <a:moveTo>
                    <a:pt x="1211961" y="159003"/>
                  </a:moveTo>
                  <a:lnTo>
                    <a:pt x="1211066" y="161488"/>
                  </a:lnTo>
                  <a:lnTo>
                    <a:pt x="1211692" y="160550"/>
                  </a:lnTo>
                  <a:lnTo>
                    <a:pt x="1211961" y="159003"/>
                  </a:lnTo>
                  <a:close/>
                </a:path>
                <a:path w="2367915" h="274954">
                  <a:moveTo>
                    <a:pt x="1211662" y="160720"/>
                  </a:moveTo>
                  <a:lnTo>
                    <a:pt x="1211479" y="161036"/>
                  </a:lnTo>
                  <a:lnTo>
                    <a:pt x="1211586" y="160909"/>
                  </a:lnTo>
                  <a:lnTo>
                    <a:pt x="1211662" y="160720"/>
                  </a:lnTo>
                  <a:close/>
                </a:path>
                <a:path w="2367915" h="274954">
                  <a:moveTo>
                    <a:pt x="1190440" y="160689"/>
                  </a:moveTo>
                  <a:lnTo>
                    <a:pt x="1190189" y="160909"/>
                  </a:lnTo>
                  <a:lnTo>
                    <a:pt x="1190440" y="160689"/>
                  </a:lnTo>
                  <a:close/>
                </a:path>
                <a:path w="2367915" h="274954">
                  <a:moveTo>
                    <a:pt x="1191430" y="159823"/>
                  </a:moveTo>
                  <a:lnTo>
                    <a:pt x="1190412" y="160720"/>
                  </a:lnTo>
                  <a:lnTo>
                    <a:pt x="1190244" y="160909"/>
                  </a:lnTo>
                  <a:lnTo>
                    <a:pt x="1191430" y="159823"/>
                  </a:lnTo>
                  <a:close/>
                </a:path>
                <a:path w="2367915" h="274954">
                  <a:moveTo>
                    <a:pt x="1212549" y="159765"/>
                  </a:moveTo>
                  <a:lnTo>
                    <a:pt x="1212215" y="159765"/>
                  </a:lnTo>
                  <a:lnTo>
                    <a:pt x="1211760" y="160550"/>
                  </a:lnTo>
                  <a:lnTo>
                    <a:pt x="1211640" y="160844"/>
                  </a:lnTo>
                  <a:lnTo>
                    <a:pt x="1212549" y="159765"/>
                  </a:lnTo>
                  <a:close/>
                </a:path>
                <a:path w="2367915" h="274954">
                  <a:moveTo>
                    <a:pt x="1212215" y="159765"/>
                  </a:moveTo>
                  <a:lnTo>
                    <a:pt x="1211692" y="160550"/>
                  </a:lnTo>
                  <a:lnTo>
                    <a:pt x="1211662" y="160720"/>
                  </a:lnTo>
                  <a:lnTo>
                    <a:pt x="1212215" y="159765"/>
                  </a:lnTo>
                  <a:close/>
                </a:path>
                <a:path w="2367915" h="274954">
                  <a:moveTo>
                    <a:pt x="1191737" y="159239"/>
                  </a:moveTo>
                  <a:lnTo>
                    <a:pt x="1190440" y="160689"/>
                  </a:lnTo>
                  <a:lnTo>
                    <a:pt x="1191414" y="159837"/>
                  </a:lnTo>
                  <a:lnTo>
                    <a:pt x="1191737" y="159239"/>
                  </a:lnTo>
                  <a:close/>
                </a:path>
                <a:path w="2367915" h="274954">
                  <a:moveTo>
                    <a:pt x="1213294" y="159003"/>
                  </a:moveTo>
                  <a:lnTo>
                    <a:pt x="1211961" y="159003"/>
                  </a:lnTo>
                  <a:lnTo>
                    <a:pt x="1211692" y="160550"/>
                  </a:lnTo>
                  <a:lnTo>
                    <a:pt x="1212215" y="159765"/>
                  </a:lnTo>
                  <a:lnTo>
                    <a:pt x="1212549" y="159765"/>
                  </a:lnTo>
                  <a:lnTo>
                    <a:pt x="1212999" y="159239"/>
                  </a:lnTo>
                  <a:lnTo>
                    <a:pt x="1213294" y="159003"/>
                  </a:lnTo>
                  <a:close/>
                </a:path>
                <a:path w="2367915" h="274954">
                  <a:moveTo>
                    <a:pt x="1192158" y="158849"/>
                  </a:moveTo>
                  <a:lnTo>
                    <a:pt x="1191888" y="159239"/>
                  </a:lnTo>
                  <a:lnTo>
                    <a:pt x="1191768" y="159638"/>
                  </a:lnTo>
                  <a:lnTo>
                    <a:pt x="1191641" y="160400"/>
                  </a:lnTo>
                  <a:lnTo>
                    <a:pt x="1192158" y="158849"/>
                  </a:lnTo>
                  <a:close/>
                </a:path>
                <a:path w="2367915" h="274954">
                  <a:moveTo>
                    <a:pt x="1213929" y="158496"/>
                  </a:moveTo>
                  <a:lnTo>
                    <a:pt x="1192403" y="158496"/>
                  </a:lnTo>
                  <a:lnTo>
                    <a:pt x="1192158" y="158849"/>
                  </a:lnTo>
                  <a:lnTo>
                    <a:pt x="1191641" y="160400"/>
                  </a:lnTo>
                  <a:lnTo>
                    <a:pt x="1211458" y="160400"/>
                  </a:lnTo>
                  <a:lnTo>
                    <a:pt x="1211961" y="159003"/>
                  </a:lnTo>
                  <a:lnTo>
                    <a:pt x="1213294" y="159003"/>
                  </a:lnTo>
                  <a:lnTo>
                    <a:pt x="1213929" y="158496"/>
                  </a:lnTo>
                  <a:close/>
                </a:path>
                <a:path w="2367915" h="274954">
                  <a:moveTo>
                    <a:pt x="1191561" y="159710"/>
                  </a:moveTo>
                  <a:lnTo>
                    <a:pt x="1191423" y="159837"/>
                  </a:lnTo>
                  <a:lnTo>
                    <a:pt x="1191260" y="160147"/>
                  </a:lnTo>
                  <a:lnTo>
                    <a:pt x="1191561" y="159710"/>
                  </a:lnTo>
                  <a:close/>
                </a:path>
                <a:path w="2367915" h="274954">
                  <a:moveTo>
                    <a:pt x="1191768" y="159638"/>
                  </a:moveTo>
                  <a:lnTo>
                    <a:pt x="1191569" y="159704"/>
                  </a:lnTo>
                  <a:lnTo>
                    <a:pt x="1191260" y="160147"/>
                  </a:lnTo>
                  <a:lnTo>
                    <a:pt x="1191683" y="160147"/>
                  </a:lnTo>
                  <a:lnTo>
                    <a:pt x="1191768" y="159638"/>
                  </a:lnTo>
                  <a:close/>
                </a:path>
                <a:path w="2367915" h="274954">
                  <a:moveTo>
                    <a:pt x="1191856" y="159106"/>
                  </a:moveTo>
                  <a:lnTo>
                    <a:pt x="1191737" y="159239"/>
                  </a:lnTo>
                  <a:lnTo>
                    <a:pt x="1191430" y="159823"/>
                  </a:lnTo>
                  <a:lnTo>
                    <a:pt x="1191611" y="159638"/>
                  </a:lnTo>
                  <a:lnTo>
                    <a:pt x="1191817" y="159341"/>
                  </a:lnTo>
                  <a:lnTo>
                    <a:pt x="1191856" y="159106"/>
                  </a:lnTo>
                  <a:close/>
                </a:path>
                <a:path w="2367915" h="274954">
                  <a:moveTo>
                    <a:pt x="1191817" y="159341"/>
                  </a:moveTo>
                  <a:lnTo>
                    <a:pt x="1191566" y="159704"/>
                  </a:lnTo>
                  <a:lnTo>
                    <a:pt x="1191768" y="159638"/>
                  </a:lnTo>
                  <a:lnTo>
                    <a:pt x="1191817" y="159341"/>
                  </a:lnTo>
                  <a:close/>
                </a:path>
                <a:path w="2367915" h="274954">
                  <a:moveTo>
                    <a:pt x="1192200" y="158722"/>
                  </a:moveTo>
                  <a:lnTo>
                    <a:pt x="1191856" y="159106"/>
                  </a:lnTo>
                  <a:lnTo>
                    <a:pt x="1191817" y="159341"/>
                  </a:lnTo>
                  <a:lnTo>
                    <a:pt x="1192074" y="158969"/>
                  </a:lnTo>
                  <a:lnTo>
                    <a:pt x="1192200" y="158722"/>
                  </a:lnTo>
                  <a:close/>
                </a:path>
                <a:path w="2367915" h="274954">
                  <a:moveTo>
                    <a:pt x="1191879" y="158969"/>
                  </a:moveTo>
                  <a:lnTo>
                    <a:pt x="1191737" y="159239"/>
                  </a:lnTo>
                  <a:lnTo>
                    <a:pt x="1191856" y="159106"/>
                  </a:lnTo>
                  <a:lnTo>
                    <a:pt x="1191879" y="158969"/>
                  </a:lnTo>
                  <a:close/>
                </a:path>
                <a:path w="2367915" h="274954">
                  <a:moveTo>
                    <a:pt x="1192530" y="157734"/>
                  </a:moveTo>
                  <a:lnTo>
                    <a:pt x="1191942" y="158849"/>
                  </a:lnTo>
                  <a:lnTo>
                    <a:pt x="1191856" y="159106"/>
                  </a:lnTo>
                  <a:lnTo>
                    <a:pt x="1192200" y="158722"/>
                  </a:lnTo>
                  <a:lnTo>
                    <a:pt x="1192530" y="157734"/>
                  </a:lnTo>
                  <a:close/>
                </a:path>
                <a:path w="2367915" h="274954">
                  <a:moveTo>
                    <a:pt x="2311305" y="45598"/>
                  </a:moveTo>
                  <a:lnTo>
                    <a:pt x="2149983" y="47625"/>
                  </a:lnTo>
                  <a:lnTo>
                    <a:pt x="1990852" y="52324"/>
                  </a:lnTo>
                  <a:lnTo>
                    <a:pt x="1838452" y="59054"/>
                  </a:lnTo>
                  <a:lnTo>
                    <a:pt x="1695577" y="67690"/>
                  </a:lnTo>
                  <a:lnTo>
                    <a:pt x="1565148" y="78104"/>
                  </a:lnTo>
                  <a:lnTo>
                    <a:pt x="1486662" y="85725"/>
                  </a:lnTo>
                  <a:lnTo>
                    <a:pt x="1415669" y="93979"/>
                  </a:lnTo>
                  <a:lnTo>
                    <a:pt x="1368044" y="100456"/>
                  </a:lnTo>
                  <a:lnTo>
                    <a:pt x="1325372" y="107187"/>
                  </a:lnTo>
                  <a:lnTo>
                    <a:pt x="1266698" y="118872"/>
                  </a:lnTo>
                  <a:lnTo>
                    <a:pt x="1224280" y="131317"/>
                  </a:lnTo>
                  <a:lnTo>
                    <a:pt x="1194816" y="150367"/>
                  </a:lnTo>
                  <a:lnTo>
                    <a:pt x="1192911" y="153797"/>
                  </a:lnTo>
                  <a:lnTo>
                    <a:pt x="1192530" y="154939"/>
                  </a:lnTo>
                  <a:lnTo>
                    <a:pt x="1192403" y="156083"/>
                  </a:lnTo>
                  <a:lnTo>
                    <a:pt x="1191879" y="158969"/>
                  </a:lnTo>
                  <a:lnTo>
                    <a:pt x="1192530" y="157734"/>
                  </a:lnTo>
                  <a:lnTo>
                    <a:pt x="1214882" y="157734"/>
                  </a:lnTo>
                  <a:lnTo>
                    <a:pt x="1217676" y="155955"/>
                  </a:lnTo>
                  <a:lnTo>
                    <a:pt x="1271397" y="138049"/>
                  </a:lnTo>
                  <a:lnTo>
                    <a:pt x="1328801" y="126746"/>
                  </a:lnTo>
                  <a:lnTo>
                    <a:pt x="1386205" y="117855"/>
                  </a:lnTo>
                  <a:lnTo>
                    <a:pt x="1488821" y="105537"/>
                  </a:lnTo>
                  <a:lnTo>
                    <a:pt x="1527048" y="101600"/>
                  </a:lnTo>
                  <a:lnTo>
                    <a:pt x="1608836" y="94234"/>
                  </a:lnTo>
                  <a:lnTo>
                    <a:pt x="1697101" y="87502"/>
                  </a:lnTo>
                  <a:lnTo>
                    <a:pt x="1889252" y="76326"/>
                  </a:lnTo>
                  <a:lnTo>
                    <a:pt x="2043938" y="70230"/>
                  </a:lnTo>
                  <a:lnTo>
                    <a:pt x="2258568" y="65659"/>
                  </a:lnTo>
                  <a:lnTo>
                    <a:pt x="2311573" y="65358"/>
                  </a:lnTo>
                  <a:lnTo>
                    <a:pt x="2328350" y="55423"/>
                  </a:lnTo>
                  <a:lnTo>
                    <a:pt x="2311305" y="45598"/>
                  </a:lnTo>
                  <a:close/>
                </a:path>
                <a:path w="2367915" h="274954">
                  <a:moveTo>
                    <a:pt x="1192403" y="158496"/>
                  </a:moveTo>
                  <a:lnTo>
                    <a:pt x="1192200" y="158722"/>
                  </a:lnTo>
                  <a:lnTo>
                    <a:pt x="1192158" y="158849"/>
                  </a:lnTo>
                  <a:lnTo>
                    <a:pt x="1192403" y="158496"/>
                  </a:lnTo>
                  <a:close/>
                </a:path>
                <a:path w="2367915" h="274954">
                  <a:moveTo>
                    <a:pt x="1214882" y="157734"/>
                  </a:moveTo>
                  <a:lnTo>
                    <a:pt x="1192530" y="157734"/>
                  </a:lnTo>
                  <a:lnTo>
                    <a:pt x="1192200" y="158722"/>
                  </a:lnTo>
                  <a:lnTo>
                    <a:pt x="1192403" y="158496"/>
                  </a:lnTo>
                  <a:lnTo>
                    <a:pt x="1213929" y="158496"/>
                  </a:lnTo>
                  <a:lnTo>
                    <a:pt x="1214882" y="157734"/>
                  </a:lnTo>
                  <a:close/>
                </a:path>
                <a:path w="2367915" h="274954">
                  <a:moveTo>
                    <a:pt x="2350660" y="45338"/>
                  </a:moveTo>
                  <a:lnTo>
                    <a:pt x="2347976" y="45338"/>
                  </a:lnTo>
                  <a:lnTo>
                    <a:pt x="2348103" y="65150"/>
                  </a:lnTo>
                  <a:lnTo>
                    <a:pt x="2311573" y="65358"/>
                  </a:lnTo>
                  <a:lnTo>
                    <a:pt x="2262378" y="94487"/>
                  </a:lnTo>
                  <a:lnTo>
                    <a:pt x="2260727" y="100456"/>
                  </a:lnTo>
                  <a:lnTo>
                    <a:pt x="2263521" y="105283"/>
                  </a:lnTo>
                  <a:lnTo>
                    <a:pt x="2266315" y="109981"/>
                  </a:lnTo>
                  <a:lnTo>
                    <a:pt x="2272411" y="111505"/>
                  </a:lnTo>
                  <a:lnTo>
                    <a:pt x="2367661" y="55117"/>
                  </a:lnTo>
                  <a:lnTo>
                    <a:pt x="2350660" y="45338"/>
                  </a:lnTo>
                  <a:close/>
                </a:path>
                <a:path w="2367915" h="274954">
                  <a:moveTo>
                    <a:pt x="2328350" y="55423"/>
                  </a:moveTo>
                  <a:lnTo>
                    <a:pt x="2311573" y="65358"/>
                  </a:lnTo>
                  <a:lnTo>
                    <a:pt x="2348103" y="65150"/>
                  </a:lnTo>
                  <a:lnTo>
                    <a:pt x="2348094" y="63880"/>
                  </a:lnTo>
                  <a:lnTo>
                    <a:pt x="2343023" y="63880"/>
                  </a:lnTo>
                  <a:lnTo>
                    <a:pt x="2328350" y="55423"/>
                  </a:lnTo>
                  <a:close/>
                </a:path>
                <a:path w="2367915" h="274954">
                  <a:moveTo>
                    <a:pt x="2343023" y="46736"/>
                  </a:moveTo>
                  <a:lnTo>
                    <a:pt x="2328350" y="55423"/>
                  </a:lnTo>
                  <a:lnTo>
                    <a:pt x="2343023" y="63880"/>
                  </a:lnTo>
                  <a:lnTo>
                    <a:pt x="2343023" y="46736"/>
                  </a:lnTo>
                  <a:close/>
                </a:path>
                <a:path w="2367915" h="274954">
                  <a:moveTo>
                    <a:pt x="2347984" y="46736"/>
                  </a:moveTo>
                  <a:lnTo>
                    <a:pt x="2343023" y="46736"/>
                  </a:lnTo>
                  <a:lnTo>
                    <a:pt x="2343023" y="63880"/>
                  </a:lnTo>
                  <a:lnTo>
                    <a:pt x="2348094" y="63880"/>
                  </a:lnTo>
                  <a:lnTo>
                    <a:pt x="2347984" y="46736"/>
                  </a:lnTo>
                  <a:close/>
                </a:path>
                <a:path w="2367915" h="274954">
                  <a:moveTo>
                    <a:pt x="2347976" y="45338"/>
                  </a:moveTo>
                  <a:lnTo>
                    <a:pt x="2311305" y="45598"/>
                  </a:lnTo>
                  <a:lnTo>
                    <a:pt x="2328350" y="55423"/>
                  </a:lnTo>
                  <a:lnTo>
                    <a:pt x="2343023" y="46736"/>
                  </a:lnTo>
                  <a:lnTo>
                    <a:pt x="2347984" y="46736"/>
                  </a:lnTo>
                  <a:lnTo>
                    <a:pt x="2347976" y="45338"/>
                  </a:lnTo>
                  <a:close/>
                </a:path>
                <a:path w="2367915" h="274954">
                  <a:moveTo>
                    <a:pt x="2271776" y="0"/>
                  </a:moveTo>
                  <a:lnTo>
                    <a:pt x="2265680" y="1650"/>
                  </a:lnTo>
                  <a:lnTo>
                    <a:pt x="2263013" y="6350"/>
                  </a:lnTo>
                  <a:lnTo>
                    <a:pt x="2260219" y="11049"/>
                  </a:lnTo>
                  <a:lnTo>
                    <a:pt x="2261870" y="17144"/>
                  </a:lnTo>
                  <a:lnTo>
                    <a:pt x="2311305" y="45598"/>
                  </a:lnTo>
                  <a:lnTo>
                    <a:pt x="2350660" y="45338"/>
                  </a:lnTo>
                  <a:lnTo>
                    <a:pt x="2271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26073" y="2945130"/>
              <a:ext cx="405765" cy="567055"/>
            </a:xfrm>
            <a:custGeom>
              <a:avLst/>
              <a:gdLst/>
              <a:ahLst/>
              <a:cxnLst/>
              <a:rect l="l" t="t" r="r" b="b"/>
              <a:pathLst>
                <a:path w="405764" h="567054">
                  <a:moveTo>
                    <a:pt x="0" y="283464"/>
                  </a:moveTo>
                  <a:lnTo>
                    <a:pt x="4120" y="226325"/>
                  </a:lnTo>
                  <a:lnTo>
                    <a:pt x="15936" y="173110"/>
                  </a:lnTo>
                  <a:lnTo>
                    <a:pt x="34631" y="124959"/>
                  </a:lnTo>
                  <a:lnTo>
                    <a:pt x="59388" y="83010"/>
                  </a:lnTo>
                  <a:lnTo>
                    <a:pt x="89389" y="48401"/>
                  </a:lnTo>
                  <a:lnTo>
                    <a:pt x="123819" y="22270"/>
                  </a:lnTo>
                  <a:lnTo>
                    <a:pt x="161858" y="5757"/>
                  </a:lnTo>
                  <a:lnTo>
                    <a:pt x="202691" y="0"/>
                  </a:lnTo>
                  <a:lnTo>
                    <a:pt x="243525" y="5757"/>
                  </a:lnTo>
                  <a:lnTo>
                    <a:pt x="281564" y="22270"/>
                  </a:lnTo>
                  <a:lnTo>
                    <a:pt x="315994" y="48401"/>
                  </a:lnTo>
                  <a:lnTo>
                    <a:pt x="345995" y="83010"/>
                  </a:lnTo>
                  <a:lnTo>
                    <a:pt x="370752" y="124959"/>
                  </a:lnTo>
                  <a:lnTo>
                    <a:pt x="389447" y="173110"/>
                  </a:lnTo>
                  <a:lnTo>
                    <a:pt x="401263" y="226325"/>
                  </a:lnTo>
                  <a:lnTo>
                    <a:pt x="405384" y="283464"/>
                  </a:lnTo>
                  <a:lnTo>
                    <a:pt x="401263" y="340602"/>
                  </a:lnTo>
                  <a:lnTo>
                    <a:pt x="389447" y="393817"/>
                  </a:lnTo>
                  <a:lnTo>
                    <a:pt x="370752" y="441968"/>
                  </a:lnTo>
                  <a:lnTo>
                    <a:pt x="345995" y="483917"/>
                  </a:lnTo>
                  <a:lnTo>
                    <a:pt x="315994" y="518526"/>
                  </a:lnTo>
                  <a:lnTo>
                    <a:pt x="281564" y="544657"/>
                  </a:lnTo>
                  <a:lnTo>
                    <a:pt x="243525" y="561170"/>
                  </a:lnTo>
                  <a:lnTo>
                    <a:pt x="202691" y="566928"/>
                  </a:lnTo>
                  <a:lnTo>
                    <a:pt x="161858" y="561170"/>
                  </a:lnTo>
                  <a:lnTo>
                    <a:pt x="123819" y="544657"/>
                  </a:lnTo>
                  <a:lnTo>
                    <a:pt x="89389" y="518526"/>
                  </a:lnTo>
                  <a:lnTo>
                    <a:pt x="59388" y="483917"/>
                  </a:lnTo>
                  <a:lnTo>
                    <a:pt x="34631" y="441968"/>
                  </a:lnTo>
                  <a:lnTo>
                    <a:pt x="15936" y="393817"/>
                  </a:lnTo>
                  <a:lnTo>
                    <a:pt x="4120" y="340602"/>
                  </a:lnTo>
                  <a:lnTo>
                    <a:pt x="0" y="28346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59740" y="5747105"/>
            <a:ext cx="8301990" cy="1039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5080" indent="-240665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"/>
              <a:tabLst>
                <a:tab pos="247015" algn="l"/>
                <a:tab pos="1591310" algn="l"/>
                <a:tab pos="2794000" algn="l"/>
                <a:tab pos="4095750" algn="l"/>
                <a:tab pos="5385435" algn="l"/>
                <a:tab pos="6037580" algn="l"/>
                <a:tab pos="6619875" algn="l"/>
                <a:tab pos="7792084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Interaction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produces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negatively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correlated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therefore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NNs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motivate</a:t>
            </a:r>
            <a:r>
              <a:rPr dirty="0" sz="20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functional</a:t>
            </a:r>
            <a:r>
              <a:rPr dirty="0" sz="20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spaces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7015" indent="-240029">
              <a:lnSpc>
                <a:spcPct val="100000"/>
              </a:lnSpc>
              <a:spcBef>
                <a:spcPts val="660"/>
              </a:spcBef>
              <a:buSzPct val="95000"/>
              <a:buFont typeface="Wingdings"/>
              <a:buChar char=""/>
              <a:tabLst>
                <a:tab pos="24701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coefficient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penalty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100" i="1">
                <a:latin typeface="Symbol"/>
                <a:cs typeface="Symbol"/>
              </a:rPr>
              <a:t>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maintain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strength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interaction.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24753" y="3007563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428232" y="3110483"/>
            <a:ext cx="364490" cy="306705"/>
            <a:chOff x="6428232" y="3110483"/>
            <a:chExt cx="364490" cy="306705"/>
          </a:xfrm>
        </p:grpSpPr>
        <p:sp>
          <p:nvSpPr>
            <p:cNvPr id="13" name="object 13" descr=""/>
            <p:cNvSpPr/>
            <p:nvPr/>
          </p:nvSpPr>
          <p:spPr>
            <a:xfrm>
              <a:off x="6438138" y="3120389"/>
              <a:ext cx="344805" cy="287020"/>
            </a:xfrm>
            <a:custGeom>
              <a:avLst/>
              <a:gdLst/>
              <a:ahLst/>
              <a:cxnLst/>
              <a:rect l="l" t="t" r="r" b="b"/>
              <a:pathLst>
                <a:path w="344804" h="287020">
                  <a:moveTo>
                    <a:pt x="239903" y="0"/>
                  </a:moveTo>
                  <a:lnTo>
                    <a:pt x="239903" y="71627"/>
                  </a:lnTo>
                  <a:lnTo>
                    <a:pt x="0" y="71627"/>
                  </a:lnTo>
                  <a:lnTo>
                    <a:pt x="0" y="214884"/>
                  </a:lnTo>
                  <a:lnTo>
                    <a:pt x="239903" y="214884"/>
                  </a:lnTo>
                  <a:lnTo>
                    <a:pt x="239903" y="286512"/>
                  </a:lnTo>
                  <a:lnTo>
                    <a:pt x="344423" y="143256"/>
                  </a:lnTo>
                  <a:lnTo>
                    <a:pt x="23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38138" y="3120389"/>
              <a:ext cx="344805" cy="287020"/>
            </a:xfrm>
            <a:custGeom>
              <a:avLst/>
              <a:gdLst/>
              <a:ahLst/>
              <a:cxnLst/>
              <a:rect l="l" t="t" r="r" b="b"/>
              <a:pathLst>
                <a:path w="344804" h="287020">
                  <a:moveTo>
                    <a:pt x="0" y="71627"/>
                  </a:moveTo>
                  <a:lnTo>
                    <a:pt x="239903" y="71627"/>
                  </a:lnTo>
                  <a:lnTo>
                    <a:pt x="239903" y="0"/>
                  </a:lnTo>
                  <a:lnTo>
                    <a:pt x="344423" y="143256"/>
                  </a:lnTo>
                  <a:lnTo>
                    <a:pt x="239903" y="286512"/>
                  </a:lnTo>
                  <a:lnTo>
                    <a:pt x="239903" y="214884"/>
                  </a:lnTo>
                  <a:lnTo>
                    <a:pt x="0" y="214884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633217" y="1863598"/>
            <a:ext cx="3287395" cy="1350010"/>
            <a:chOff x="2633217" y="1863598"/>
            <a:chExt cx="3287395" cy="1350010"/>
          </a:xfrm>
        </p:grpSpPr>
        <p:sp>
          <p:nvSpPr>
            <p:cNvPr id="16" name="object 16" descr=""/>
            <p:cNvSpPr/>
            <p:nvPr/>
          </p:nvSpPr>
          <p:spPr>
            <a:xfrm>
              <a:off x="4871338" y="3040380"/>
              <a:ext cx="1049020" cy="172720"/>
            </a:xfrm>
            <a:custGeom>
              <a:avLst/>
              <a:gdLst/>
              <a:ahLst/>
              <a:cxnLst/>
              <a:rect l="l" t="t" r="r" b="b"/>
              <a:pathLst>
                <a:path w="1049020" h="172719">
                  <a:moveTo>
                    <a:pt x="973201" y="96520"/>
                  </a:moveTo>
                  <a:lnTo>
                    <a:pt x="972824" y="124723"/>
                  </a:lnTo>
                  <a:lnTo>
                    <a:pt x="985647" y="124968"/>
                  </a:lnTo>
                  <a:lnTo>
                    <a:pt x="985265" y="144780"/>
                  </a:lnTo>
                  <a:lnTo>
                    <a:pt x="972557" y="144780"/>
                  </a:lnTo>
                  <a:lnTo>
                    <a:pt x="972185" y="172720"/>
                  </a:lnTo>
                  <a:lnTo>
                    <a:pt x="1029978" y="144780"/>
                  </a:lnTo>
                  <a:lnTo>
                    <a:pt x="985265" y="144780"/>
                  </a:lnTo>
                  <a:lnTo>
                    <a:pt x="972560" y="144539"/>
                  </a:lnTo>
                  <a:lnTo>
                    <a:pt x="1030476" y="144539"/>
                  </a:lnTo>
                  <a:lnTo>
                    <a:pt x="1048893" y="135636"/>
                  </a:lnTo>
                  <a:lnTo>
                    <a:pt x="973201" y="96520"/>
                  </a:lnTo>
                  <a:close/>
                </a:path>
                <a:path w="1049020" h="172719">
                  <a:moveTo>
                    <a:pt x="972824" y="124723"/>
                  </a:moveTo>
                  <a:lnTo>
                    <a:pt x="972560" y="144539"/>
                  </a:lnTo>
                  <a:lnTo>
                    <a:pt x="985265" y="144780"/>
                  </a:lnTo>
                  <a:lnTo>
                    <a:pt x="985647" y="124968"/>
                  </a:lnTo>
                  <a:lnTo>
                    <a:pt x="972824" y="124723"/>
                  </a:lnTo>
                  <a:close/>
                </a:path>
                <a:path w="1049020" h="172719">
                  <a:moveTo>
                    <a:pt x="519678" y="74189"/>
                  </a:moveTo>
                  <a:lnTo>
                    <a:pt x="520728" y="78359"/>
                  </a:lnTo>
                  <a:lnTo>
                    <a:pt x="520953" y="79375"/>
                  </a:lnTo>
                  <a:lnTo>
                    <a:pt x="521588" y="80645"/>
                  </a:lnTo>
                  <a:lnTo>
                    <a:pt x="530860" y="89916"/>
                  </a:lnTo>
                  <a:lnTo>
                    <a:pt x="531240" y="90170"/>
                  </a:lnTo>
                  <a:lnTo>
                    <a:pt x="571626" y="105410"/>
                  </a:lnTo>
                  <a:lnTo>
                    <a:pt x="609091" y="113665"/>
                  </a:lnTo>
                  <a:lnTo>
                    <a:pt x="672591" y="123571"/>
                  </a:lnTo>
                  <a:lnTo>
                    <a:pt x="748791" y="132080"/>
                  </a:lnTo>
                  <a:lnTo>
                    <a:pt x="812546" y="137287"/>
                  </a:lnTo>
                  <a:lnTo>
                    <a:pt x="857503" y="140081"/>
                  </a:lnTo>
                  <a:lnTo>
                    <a:pt x="903986" y="142367"/>
                  </a:lnTo>
                  <a:lnTo>
                    <a:pt x="951738" y="144145"/>
                  </a:lnTo>
                  <a:lnTo>
                    <a:pt x="972560" y="144539"/>
                  </a:lnTo>
                  <a:lnTo>
                    <a:pt x="972824" y="124723"/>
                  </a:lnTo>
                  <a:lnTo>
                    <a:pt x="952373" y="124333"/>
                  </a:lnTo>
                  <a:lnTo>
                    <a:pt x="905001" y="122555"/>
                  </a:lnTo>
                  <a:lnTo>
                    <a:pt x="858774" y="120269"/>
                  </a:lnTo>
                  <a:lnTo>
                    <a:pt x="814197" y="117475"/>
                  </a:lnTo>
                  <a:lnTo>
                    <a:pt x="771271" y="114173"/>
                  </a:lnTo>
                  <a:lnTo>
                    <a:pt x="693038" y="106172"/>
                  </a:lnTo>
                  <a:lnTo>
                    <a:pt x="642238" y="99187"/>
                  </a:lnTo>
                  <a:lnTo>
                    <a:pt x="599694" y="91567"/>
                  </a:lnTo>
                  <a:lnTo>
                    <a:pt x="558673" y="80899"/>
                  </a:lnTo>
                  <a:lnTo>
                    <a:pt x="545884" y="75819"/>
                  </a:lnTo>
                  <a:lnTo>
                    <a:pt x="520953" y="75819"/>
                  </a:lnTo>
                  <a:lnTo>
                    <a:pt x="519678" y="74189"/>
                  </a:lnTo>
                  <a:close/>
                </a:path>
                <a:path w="1049020" h="172719">
                  <a:moveTo>
                    <a:pt x="519664" y="74134"/>
                  </a:moveTo>
                  <a:lnTo>
                    <a:pt x="520953" y="75819"/>
                  </a:lnTo>
                  <a:lnTo>
                    <a:pt x="520382" y="74675"/>
                  </a:lnTo>
                  <a:lnTo>
                    <a:pt x="519664" y="74134"/>
                  </a:lnTo>
                  <a:close/>
                </a:path>
                <a:path w="1049020" h="172719">
                  <a:moveTo>
                    <a:pt x="539387" y="72262"/>
                  </a:moveTo>
                  <a:lnTo>
                    <a:pt x="519175" y="72262"/>
                  </a:lnTo>
                  <a:lnTo>
                    <a:pt x="520953" y="75819"/>
                  </a:lnTo>
                  <a:lnTo>
                    <a:pt x="545884" y="75819"/>
                  </a:lnTo>
                  <a:lnTo>
                    <a:pt x="542654" y="73914"/>
                  </a:lnTo>
                  <a:lnTo>
                    <a:pt x="542406" y="73906"/>
                  </a:lnTo>
                  <a:lnTo>
                    <a:pt x="541509" y="73279"/>
                  </a:lnTo>
                  <a:lnTo>
                    <a:pt x="539876" y="73279"/>
                  </a:lnTo>
                  <a:lnTo>
                    <a:pt x="539387" y="72262"/>
                  </a:lnTo>
                  <a:close/>
                </a:path>
                <a:path w="1049020" h="172719">
                  <a:moveTo>
                    <a:pt x="519604" y="73906"/>
                  </a:moveTo>
                  <a:lnTo>
                    <a:pt x="519730" y="74189"/>
                  </a:lnTo>
                  <a:lnTo>
                    <a:pt x="520319" y="74675"/>
                  </a:lnTo>
                  <a:lnTo>
                    <a:pt x="519604" y="73906"/>
                  </a:lnTo>
                  <a:close/>
                </a:path>
                <a:path w="1049020" h="172719">
                  <a:moveTo>
                    <a:pt x="519175" y="72262"/>
                  </a:moveTo>
                  <a:lnTo>
                    <a:pt x="519611" y="73914"/>
                  </a:lnTo>
                  <a:lnTo>
                    <a:pt x="520319" y="74675"/>
                  </a:lnTo>
                  <a:lnTo>
                    <a:pt x="519175" y="72262"/>
                  </a:lnTo>
                  <a:close/>
                </a:path>
                <a:path w="1049020" h="172719">
                  <a:moveTo>
                    <a:pt x="518668" y="72898"/>
                  </a:moveTo>
                  <a:lnTo>
                    <a:pt x="519582" y="74066"/>
                  </a:lnTo>
                  <a:lnTo>
                    <a:pt x="519604" y="73906"/>
                  </a:lnTo>
                  <a:lnTo>
                    <a:pt x="518668" y="72898"/>
                  </a:lnTo>
                  <a:close/>
                </a:path>
                <a:path w="1049020" h="172719">
                  <a:moveTo>
                    <a:pt x="517303" y="72180"/>
                  </a:moveTo>
                  <a:lnTo>
                    <a:pt x="519582" y="74066"/>
                  </a:lnTo>
                  <a:lnTo>
                    <a:pt x="518668" y="72898"/>
                  </a:lnTo>
                  <a:lnTo>
                    <a:pt x="519341" y="72898"/>
                  </a:lnTo>
                  <a:lnTo>
                    <a:pt x="519242" y="72517"/>
                  </a:lnTo>
                  <a:lnTo>
                    <a:pt x="517906" y="72517"/>
                  </a:lnTo>
                  <a:lnTo>
                    <a:pt x="517303" y="72180"/>
                  </a:lnTo>
                  <a:close/>
                </a:path>
                <a:path w="1049020" h="172719">
                  <a:moveTo>
                    <a:pt x="541147" y="73025"/>
                  </a:moveTo>
                  <a:lnTo>
                    <a:pt x="542416" y="73914"/>
                  </a:lnTo>
                  <a:lnTo>
                    <a:pt x="541751" y="73381"/>
                  </a:lnTo>
                  <a:lnTo>
                    <a:pt x="541147" y="73025"/>
                  </a:lnTo>
                  <a:close/>
                </a:path>
                <a:path w="1049020" h="172719">
                  <a:moveTo>
                    <a:pt x="541751" y="73381"/>
                  </a:moveTo>
                  <a:lnTo>
                    <a:pt x="542416" y="73914"/>
                  </a:lnTo>
                  <a:lnTo>
                    <a:pt x="542654" y="73914"/>
                  </a:lnTo>
                  <a:lnTo>
                    <a:pt x="541751" y="73381"/>
                  </a:lnTo>
                  <a:close/>
                </a:path>
                <a:path w="1049020" h="172719">
                  <a:moveTo>
                    <a:pt x="519341" y="72898"/>
                  </a:moveTo>
                  <a:lnTo>
                    <a:pt x="518668" y="72898"/>
                  </a:lnTo>
                  <a:lnTo>
                    <a:pt x="519604" y="73906"/>
                  </a:lnTo>
                  <a:lnTo>
                    <a:pt x="519341" y="72898"/>
                  </a:lnTo>
                  <a:close/>
                </a:path>
                <a:path w="1049020" h="172719">
                  <a:moveTo>
                    <a:pt x="541305" y="73025"/>
                  </a:moveTo>
                  <a:lnTo>
                    <a:pt x="541147" y="73025"/>
                  </a:lnTo>
                  <a:lnTo>
                    <a:pt x="541751" y="73381"/>
                  </a:lnTo>
                  <a:lnTo>
                    <a:pt x="541305" y="73025"/>
                  </a:lnTo>
                  <a:close/>
                </a:path>
                <a:path w="1049020" h="172719">
                  <a:moveTo>
                    <a:pt x="538830" y="71105"/>
                  </a:moveTo>
                  <a:lnTo>
                    <a:pt x="539876" y="73279"/>
                  </a:lnTo>
                  <a:lnTo>
                    <a:pt x="539495" y="71818"/>
                  </a:lnTo>
                  <a:lnTo>
                    <a:pt x="538830" y="71105"/>
                  </a:lnTo>
                  <a:close/>
                </a:path>
                <a:path w="1049020" h="172719">
                  <a:moveTo>
                    <a:pt x="539495" y="71818"/>
                  </a:moveTo>
                  <a:lnTo>
                    <a:pt x="539876" y="73279"/>
                  </a:lnTo>
                  <a:lnTo>
                    <a:pt x="541509" y="73279"/>
                  </a:lnTo>
                  <a:lnTo>
                    <a:pt x="541147" y="73025"/>
                  </a:lnTo>
                  <a:lnTo>
                    <a:pt x="541305" y="73025"/>
                  </a:lnTo>
                  <a:lnTo>
                    <a:pt x="540988" y="72771"/>
                  </a:lnTo>
                  <a:lnTo>
                    <a:pt x="540385" y="72771"/>
                  </a:lnTo>
                  <a:lnTo>
                    <a:pt x="539495" y="71818"/>
                  </a:lnTo>
                  <a:close/>
                </a:path>
                <a:path w="1049020" h="172719">
                  <a:moveTo>
                    <a:pt x="539416" y="71513"/>
                  </a:moveTo>
                  <a:lnTo>
                    <a:pt x="539495" y="71818"/>
                  </a:lnTo>
                  <a:lnTo>
                    <a:pt x="540385" y="72771"/>
                  </a:lnTo>
                  <a:lnTo>
                    <a:pt x="539540" y="71628"/>
                  </a:lnTo>
                  <a:close/>
                </a:path>
                <a:path w="1049020" h="172719">
                  <a:moveTo>
                    <a:pt x="539512" y="71590"/>
                  </a:moveTo>
                  <a:lnTo>
                    <a:pt x="540385" y="72771"/>
                  </a:lnTo>
                  <a:lnTo>
                    <a:pt x="540988" y="72771"/>
                  </a:lnTo>
                  <a:lnTo>
                    <a:pt x="539512" y="71590"/>
                  </a:lnTo>
                  <a:close/>
                </a:path>
                <a:path w="1049020" h="172719">
                  <a:moveTo>
                    <a:pt x="516636" y="71628"/>
                  </a:moveTo>
                  <a:lnTo>
                    <a:pt x="517303" y="72180"/>
                  </a:lnTo>
                  <a:lnTo>
                    <a:pt x="517906" y="72517"/>
                  </a:lnTo>
                  <a:lnTo>
                    <a:pt x="516636" y="71628"/>
                  </a:lnTo>
                  <a:close/>
                </a:path>
                <a:path w="1049020" h="172719">
                  <a:moveTo>
                    <a:pt x="539082" y="71628"/>
                  </a:moveTo>
                  <a:lnTo>
                    <a:pt x="516636" y="71628"/>
                  </a:lnTo>
                  <a:lnTo>
                    <a:pt x="517906" y="72517"/>
                  </a:lnTo>
                  <a:lnTo>
                    <a:pt x="519242" y="72517"/>
                  </a:lnTo>
                  <a:lnTo>
                    <a:pt x="519175" y="72262"/>
                  </a:lnTo>
                  <a:lnTo>
                    <a:pt x="539387" y="72262"/>
                  </a:lnTo>
                  <a:lnTo>
                    <a:pt x="539082" y="71628"/>
                  </a:lnTo>
                  <a:close/>
                </a:path>
                <a:path w="1049020" h="172719">
                  <a:moveTo>
                    <a:pt x="253" y="0"/>
                  </a:moveTo>
                  <a:lnTo>
                    <a:pt x="0" y="19812"/>
                  </a:lnTo>
                  <a:lnTo>
                    <a:pt x="49530" y="20193"/>
                  </a:lnTo>
                  <a:lnTo>
                    <a:pt x="98678" y="21209"/>
                  </a:lnTo>
                  <a:lnTo>
                    <a:pt x="146938" y="22987"/>
                  </a:lnTo>
                  <a:lnTo>
                    <a:pt x="194056" y="25273"/>
                  </a:lnTo>
                  <a:lnTo>
                    <a:pt x="239649" y="28067"/>
                  </a:lnTo>
                  <a:lnTo>
                    <a:pt x="304164" y="33147"/>
                  </a:lnTo>
                  <a:lnTo>
                    <a:pt x="362965" y="39370"/>
                  </a:lnTo>
                  <a:lnTo>
                    <a:pt x="414782" y="46355"/>
                  </a:lnTo>
                  <a:lnTo>
                    <a:pt x="458215" y="53975"/>
                  </a:lnTo>
                  <a:lnTo>
                    <a:pt x="500380" y="64770"/>
                  </a:lnTo>
                  <a:lnTo>
                    <a:pt x="517303" y="72180"/>
                  </a:lnTo>
                  <a:lnTo>
                    <a:pt x="516636" y="71628"/>
                  </a:lnTo>
                  <a:lnTo>
                    <a:pt x="539082" y="71628"/>
                  </a:lnTo>
                  <a:lnTo>
                    <a:pt x="538830" y="71105"/>
                  </a:lnTo>
                  <a:lnTo>
                    <a:pt x="538715" y="70866"/>
                  </a:lnTo>
                  <a:lnTo>
                    <a:pt x="538226" y="69850"/>
                  </a:lnTo>
                  <a:lnTo>
                    <a:pt x="538988" y="69850"/>
                  </a:lnTo>
                  <a:lnTo>
                    <a:pt x="538352" y="67310"/>
                  </a:lnTo>
                  <a:lnTo>
                    <a:pt x="537972" y="66040"/>
                  </a:lnTo>
                  <a:lnTo>
                    <a:pt x="537463" y="64770"/>
                  </a:lnTo>
                  <a:lnTo>
                    <a:pt x="536575" y="63754"/>
                  </a:lnTo>
                  <a:lnTo>
                    <a:pt x="533273" y="59562"/>
                  </a:lnTo>
                  <a:lnTo>
                    <a:pt x="528955" y="56134"/>
                  </a:lnTo>
                  <a:lnTo>
                    <a:pt x="528447" y="55880"/>
                  </a:lnTo>
                  <a:lnTo>
                    <a:pt x="528065" y="55499"/>
                  </a:lnTo>
                  <a:lnTo>
                    <a:pt x="527558" y="55245"/>
                  </a:lnTo>
                  <a:lnTo>
                    <a:pt x="521588" y="51943"/>
                  </a:lnTo>
                  <a:lnTo>
                    <a:pt x="514603" y="48895"/>
                  </a:lnTo>
                  <a:lnTo>
                    <a:pt x="474599" y="37211"/>
                  </a:lnTo>
                  <a:lnTo>
                    <a:pt x="433324" y="29210"/>
                  </a:lnTo>
                  <a:lnTo>
                    <a:pt x="383539" y="21971"/>
                  </a:lnTo>
                  <a:lnTo>
                    <a:pt x="305815" y="13462"/>
                  </a:lnTo>
                  <a:lnTo>
                    <a:pt x="240919" y="8255"/>
                  </a:lnTo>
                  <a:lnTo>
                    <a:pt x="195072" y="5461"/>
                  </a:lnTo>
                  <a:lnTo>
                    <a:pt x="147700" y="3175"/>
                  </a:lnTo>
                  <a:lnTo>
                    <a:pt x="99060" y="1397"/>
                  </a:lnTo>
                  <a:lnTo>
                    <a:pt x="49784" y="381"/>
                  </a:lnTo>
                  <a:lnTo>
                    <a:pt x="253" y="0"/>
                  </a:lnTo>
                  <a:close/>
                </a:path>
                <a:path w="1049020" h="172719">
                  <a:moveTo>
                    <a:pt x="538782" y="71006"/>
                  </a:moveTo>
                  <a:lnTo>
                    <a:pt x="539495" y="71818"/>
                  </a:lnTo>
                  <a:lnTo>
                    <a:pt x="539416" y="71513"/>
                  </a:lnTo>
                  <a:lnTo>
                    <a:pt x="538782" y="71006"/>
                  </a:lnTo>
                  <a:close/>
                </a:path>
                <a:path w="1049020" h="172719">
                  <a:moveTo>
                    <a:pt x="538226" y="69850"/>
                  </a:moveTo>
                  <a:lnTo>
                    <a:pt x="538782" y="71006"/>
                  </a:lnTo>
                  <a:lnTo>
                    <a:pt x="539416" y="71513"/>
                  </a:lnTo>
                  <a:lnTo>
                    <a:pt x="538226" y="69850"/>
                  </a:lnTo>
                  <a:close/>
                </a:path>
                <a:path w="1049020" h="172719">
                  <a:moveTo>
                    <a:pt x="538988" y="69850"/>
                  </a:moveTo>
                  <a:lnTo>
                    <a:pt x="538226" y="69850"/>
                  </a:lnTo>
                  <a:lnTo>
                    <a:pt x="539395" y="71431"/>
                  </a:lnTo>
                  <a:lnTo>
                    <a:pt x="538988" y="69850"/>
                  </a:lnTo>
                  <a:close/>
                </a:path>
                <a:path w="1049020" h="172719">
                  <a:moveTo>
                    <a:pt x="538607" y="70866"/>
                  </a:moveTo>
                  <a:lnTo>
                    <a:pt x="538830" y="71105"/>
                  </a:lnTo>
                  <a:lnTo>
                    <a:pt x="538607" y="70866"/>
                  </a:lnTo>
                  <a:close/>
                </a:path>
                <a:path w="1049020" h="172719">
                  <a:moveTo>
                    <a:pt x="538715" y="70866"/>
                  </a:moveTo>
                  <a:lnTo>
                    <a:pt x="538782" y="71006"/>
                  </a:lnTo>
                  <a:lnTo>
                    <a:pt x="538715" y="7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39567" y="1869948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2" y="307848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39567" y="1869948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824103" y="0"/>
                  </a:moveTo>
                  <a:lnTo>
                    <a:pt x="824103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2" y="307848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757297" y="1869948"/>
            <a:ext cx="70675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128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920997" y="2902966"/>
            <a:ext cx="955040" cy="320675"/>
            <a:chOff x="3920997" y="2902966"/>
            <a:chExt cx="955040" cy="320675"/>
          </a:xfrm>
        </p:grpSpPr>
        <p:sp>
          <p:nvSpPr>
            <p:cNvPr id="21" name="object 21" descr=""/>
            <p:cNvSpPr/>
            <p:nvPr/>
          </p:nvSpPr>
          <p:spPr>
            <a:xfrm>
              <a:off x="3927347" y="2909316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1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1" y="307848"/>
                  </a:lnTo>
                  <a:lnTo>
                    <a:pt x="941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927347" y="2909316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117728" y="0"/>
                  </a:moveTo>
                  <a:lnTo>
                    <a:pt x="117728" y="307848"/>
                  </a:lnTo>
                </a:path>
                <a:path w="942339" h="307975">
                  <a:moveTo>
                    <a:pt x="824102" y="0"/>
                  </a:moveTo>
                  <a:lnTo>
                    <a:pt x="824102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1" y="307848"/>
                  </a:lnTo>
                  <a:lnTo>
                    <a:pt x="941831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025772" y="2888691"/>
            <a:ext cx="7454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05"/>
              </a:spcBef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982214" y="4166361"/>
            <a:ext cx="955040" cy="320675"/>
            <a:chOff x="2982214" y="4166361"/>
            <a:chExt cx="955040" cy="320675"/>
          </a:xfrm>
        </p:grpSpPr>
        <p:sp>
          <p:nvSpPr>
            <p:cNvPr id="25" name="object 25" descr=""/>
            <p:cNvSpPr/>
            <p:nvPr/>
          </p:nvSpPr>
          <p:spPr>
            <a:xfrm>
              <a:off x="2988564" y="4172711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2" y="307848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88564" y="4172711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824102" y="0"/>
                  </a:moveTo>
                  <a:lnTo>
                    <a:pt x="824102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2" y="307848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06292" y="4172711"/>
            <a:ext cx="70675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826377" y="2955797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3567430" y="2001773"/>
            <a:ext cx="2372995" cy="2315210"/>
          </a:xfrm>
          <a:custGeom>
            <a:avLst/>
            <a:gdLst/>
            <a:ahLst/>
            <a:cxnLst/>
            <a:rect l="l" t="t" r="r" b="b"/>
            <a:pathLst>
              <a:path w="2372995" h="2315210">
                <a:moveTo>
                  <a:pt x="2352548" y="1387983"/>
                </a:moveTo>
                <a:lnTo>
                  <a:pt x="2278507" y="1345819"/>
                </a:lnTo>
                <a:lnTo>
                  <a:pt x="2276995" y="1374101"/>
                </a:lnTo>
                <a:lnTo>
                  <a:pt x="2257806" y="1373251"/>
                </a:lnTo>
                <a:lnTo>
                  <a:pt x="2226437" y="1372362"/>
                </a:lnTo>
                <a:lnTo>
                  <a:pt x="2195576" y="1372235"/>
                </a:lnTo>
                <a:lnTo>
                  <a:pt x="2165096" y="1372743"/>
                </a:lnTo>
                <a:lnTo>
                  <a:pt x="2105914" y="1377061"/>
                </a:lnTo>
                <a:lnTo>
                  <a:pt x="2050034" y="1386586"/>
                </a:lnTo>
                <a:lnTo>
                  <a:pt x="1997964" y="1402842"/>
                </a:lnTo>
                <a:lnTo>
                  <a:pt x="1951228" y="1427099"/>
                </a:lnTo>
                <a:lnTo>
                  <a:pt x="1919732" y="1451356"/>
                </a:lnTo>
                <a:lnTo>
                  <a:pt x="1892808" y="1484122"/>
                </a:lnTo>
                <a:lnTo>
                  <a:pt x="1875409" y="1527302"/>
                </a:lnTo>
                <a:lnTo>
                  <a:pt x="1865249" y="1578229"/>
                </a:lnTo>
                <a:lnTo>
                  <a:pt x="1858645" y="1654302"/>
                </a:lnTo>
                <a:lnTo>
                  <a:pt x="1854835" y="1734312"/>
                </a:lnTo>
                <a:lnTo>
                  <a:pt x="1852422" y="1773809"/>
                </a:lnTo>
                <a:lnTo>
                  <a:pt x="1848739" y="1812417"/>
                </a:lnTo>
                <a:lnTo>
                  <a:pt x="1839849" y="1865884"/>
                </a:lnTo>
                <a:lnTo>
                  <a:pt x="1824990" y="1911731"/>
                </a:lnTo>
                <a:lnTo>
                  <a:pt x="1802638" y="1947799"/>
                </a:lnTo>
                <a:lnTo>
                  <a:pt x="1770888" y="1972437"/>
                </a:lnTo>
                <a:lnTo>
                  <a:pt x="1727708" y="1984629"/>
                </a:lnTo>
                <a:lnTo>
                  <a:pt x="1692910" y="1986407"/>
                </a:lnTo>
                <a:lnTo>
                  <a:pt x="1673860" y="1985391"/>
                </a:lnTo>
                <a:lnTo>
                  <a:pt x="1633347" y="1980565"/>
                </a:lnTo>
                <a:lnTo>
                  <a:pt x="1589532" y="1972310"/>
                </a:lnTo>
                <a:lnTo>
                  <a:pt x="1543177" y="1961388"/>
                </a:lnTo>
                <a:lnTo>
                  <a:pt x="1340866" y="1907286"/>
                </a:lnTo>
                <a:lnTo>
                  <a:pt x="1290027" y="1895602"/>
                </a:lnTo>
                <a:lnTo>
                  <a:pt x="1236980" y="1885569"/>
                </a:lnTo>
                <a:lnTo>
                  <a:pt x="1185672" y="1878711"/>
                </a:lnTo>
                <a:lnTo>
                  <a:pt x="1135634" y="1875790"/>
                </a:lnTo>
                <a:lnTo>
                  <a:pt x="1111123" y="1876044"/>
                </a:lnTo>
                <a:lnTo>
                  <a:pt x="1063498" y="1880616"/>
                </a:lnTo>
                <a:lnTo>
                  <a:pt x="1018667" y="1890649"/>
                </a:lnTo>
                <a:lnTo>
                  <a:pt x="974725" y="1903857"/>
                </a:lnTo>
                <a:lnTo>
                  <a:pt x="931164" y="1919605"/>
                </a:lnTo>
                <a:lnTo>
                  <a:pt x="887857" y="1938020"/>
                </a:lnTo>
                <a:lnTo>
                  <a:pt x="823595" y="1969643"/>
                </a:lnTo>
                <a:lnTo>
                  <a:pt x="781050" y="1993392"/>
                </a:lnTo>
                <a:lnTo>
                  <a:pt x="738759" y="2018919"/>
                </a:lnTo>
                <a:lnTo>
                  <a:pt x="696849" y="2045970"/>
                </a:lnTo>
                <a:lnTo>
                  <a:pt x="655066" y="2074545"/>
                </a:lnTo>
                <a:lnTo>
                  <a:pt x="613410" y="2104263"/>
                </a:lnTo>
                <a:lnTo>
                  <a:pt x="572008" y="2135251"/>
                </a:lnTo>
                <a:lnTo>
                  <a:pt x="530733" y="2167128"/>
                </a:lnTo>
                <a:lnTo>
                  <a:pt x="489585" y="2199640"/>
                </a:lnTo>
                <a:lnTo>
                  <a:pt x="448564" y="2232660"/>
                </a:lnTo>
                <a:lnTo>
                  <a:pt x="366649" y="2299716"/>
                </a:lnTo>
                <a:lnTo>
                  <a:pt x="379095" y="2314956"/>
                </a:lnTo>
                <a:lnTo>
                  <a:pt x="501904" y="2215007"/>
                </a:lnTo>
                <a:lnTo>
                  <a:pt x="543052" y="2182622"/>
                </a:lnTo>
                <a:lnTo>
                  <a:pt x="584073" y="2150999"/>
                </a:lnTo>
                <a:lnTo>
                  <a:pt x="625348" y="2120138"/>
                </a:lnTo>
                <a:lnTo>
                  <a:pt x="666623" y="2090547"/>
                </a:lnTo>
                <a:lnTo>
                  <a:pt x="708025" y="2062353"/>
                </a:lnTo>
                <a:lnTo>
                  <a:pt x="749554" y="2035556"/>
                </a:lnTo>
                <a:lnTo>
                  <a:pt x="791337" y="2010410"/>
                </a:lnTo>
                <a:lnTo>
                  <a:pt x="833120" y="1987042"/>
                </a:lnTo>
                <a:lnTo>
                  <a:pt x="875157" y="1965706"/>
                </a:lnTo>
                <a:lnTo>
                  <a:pt x="917448" y="1946656"/>
                </a:lnTo>
                <a:lnTo>
                  <a:pt x="959866" y="1930019"/>
                </a:lnTo>
                <a:lnTo>
                  <a:pt x="1002665" y="1915795"/>
                </a:lnTo>
                <a:lnTo>
                  <a:pt x="1045591" y="1904365"/>
                </a:lnTo>
                <a:lnTo>
                  <a:pt x="1089533" y="1897253"/>
                </a:lnTo>
                <a:lnTo>
                  <a:pt x="1135761" y="1895602"/>
                </a:lnTo>
                <a:lnTo>
                  <a:pt x="1159764" y="1896491"/>
                </a:lnTo>
                <a:lnTo>
                  <a:pt x="1208913" y="1901444"/>
                </a:lnTo>
                <a:lnTo>
                  <a:pt x="1259332" y="1909572"/>
                </a:lnTo>
                <a:lnTo>
                  <a:pt x="1336548" y="1926717"/>
                </a:lnTo>
                <a:lnTo>
                  <a:pt x="1387983" y="1940052"/>
                </a:lnTo>
                <a:lnTo>
                  <a:pt x="1489329" y="1967738"/>
                </a:lnTo>
                <a:lnTo>
                  <a:pt x="1538097" y="1980565"/>
                </a:lnTo>
                <a:lnTo>
                  <a:pt x="1585214" y="1991614"/>
                </a:lnTo>
                <a:lnTo>
                  <a:pt x="1629918" y="2000123"/>
                </a:lnTo>
                <a:lnTo>
                  <a:pt x="1671955" y="2005203"/>
                </a:lnTo>
                <a:lnTo>
                  <a:pt x="1691894" y="2006092"/>
                </a:lnTo>
                <a:lnTo>
                  <a:pt x="1711071" y="2005838"/>
                </a:lnTo>
                <a:lnTo>
                  <a:pt x="1763014" y="1996948"/>
                </a:lnTo>
                <a:lnTo>
                  <a:pt x="1786051" y="1986407"/>
                </a:lnTo>
                <a:lnTo>
                  <a:pt x="1792605" y="1982724"/>
                </a:lnTo>
                <a:lnTo>
                  <a:pt x="1826514" y="1949196"/>
                </a:lnTo>
                <a:lnTo>
                  <a:pt x="1848993" y="1904746"/>
                </a:lnTo>
                <a:lnTo>
                  <a:pt x="1862709" y="1852676"/>
                </a:lnTo>
                <a:lnTo>
                  <a:pt x="1868424" y="1814957"/>
                </a:lnTo>
                <a:lnTo>
                  <a:pt x="1872107" y="1775714"/>
                </a:lnTo>
                <a:lnTo>
                  <a:pt x="1874520" y="1735455"/>
                </a:lnTo>
                <a:lnTo>
                  <a:pt x="1878330" y="1655191"/>
                </a:lnTo>
                <a:lnTo>
                  <a:pt x="1880997" y="1616710"/>
                </a:lnTo>
                <a:lnTo>
                  <a:pt x="1887474" y="1563624"/>
                </a:lnTo>
                <a:lnTo>
                  <a:pt x="1899031" y="1517904"/>
                </a:lnTo>
                <a:lnTo>
                  <a:pt x="1917319" y="1482725"/>
                </a:lnTo>
                <a:lnTo>
                  <a:pt x="1952371" y="1450213"/>
                </a:lnTo>
                <a:lnTo>
                  <a:pt x="2006219" y="1420876"/>
                </a:lnTo>
                <a:lnTo>
                  <a:pt x="2055241" y="1405763"/>
                </a:lnTo>
                <a:lnTo>
                  <a:pt x="2108835" y="1396619"/>
                </a:lnTo>
                <a:lnTo>
                  <a:pt x="2166239" y="1392555"/>
                </a:lnTo>
                <a:lnTo>
                  <a:pt x="2195957" y="1391920"/>
                </a:lnTo>
                <a:lnTo>
                  <a:pt x="2226437" y="1392174"/>
                </a:lnTo>
                <a:lnTo>
                  <a:pt x="2257298" y="1393063"/>
                </a:lnTo>
                <a:lnTo>
                  <a:pt x="2275941" y="1393901"/>
                </a:lnTo>
                <a:lnTo>
                  <a:pt x="2274443" y="1422019"/>
                </a:lnTo>
                <a:lnTo>
                  <a:pt x="2337676" y="1394460"/>
                </a:lnTo>
                <a:lnTo>
                  <a:pt x="2352548" y="1387983"/>
                </a:lnTo>
                <a:close/>
              </a:path>
              <a:path w="2372995" h="2315210">
                <a:moveTo>
                  <a:pt x="2372487" y="1081405"/>
                </a:moveTo>
                <a:lnTo>
                  <a:pt x="2356866" y="1056386"/>
                </a:lnTo>
                <a:lnTo>
                  <a:pt x="2327402" y="1009142"/>
                </a:lnTo>
                <a:lnTo>
                  <a:pt x="2312403" y="1033589"/>
                </a:lnTo>
                <a:lnTo>
                  <a:pt x="2237740" y="988568"/>
                </a:lnTo>
                <a:lnTo>
                  <a:pt x="2167763" y="947801"/>
                </a:lnTo>
                <a:lnTo>
                  <a:pt x="2097532" y="909066"/>
                </a:lnTo>
                <a:lnTo>
                  <a:pt x="2062226" y="890778"/>
                </a:lnTo>
                <a:lnTo>
                  <a:pt x="2026920" y="872998"/>
                </a:lnTo>
                <a:lnTo>
                  <a:pt x="1991487" y="856107"/>
                </a:lnTo>
                <a:lnTo>
                  <a:pt x="1956054" y="840359"/>
                </a:lnTo>
                <a:lnTo>
                  <a:pt x="1920494" y="825373"/>
                </a:lnTo>
                <a:lnTo>
                  <a:pt x="1884807" y="811657"/>
                </a:lnTo>
                <a:lnTo>
                  <a:pt x="1813052" y="787654"/>
                </a:lnTo>
                <a:lnTo>
                  <a:pt x="1808861" y="786511"/>
                </a:lnTo>
                <a:lnTo>
                  <a:pt x="1794891" y="782701"/>
                </a:lnTo>
                <a:lnTo>
                  <a:pt x="1776984" y="778510"/>
                </a:lnTo>
                <a:lnTo>
                  <a:pt x="1759204" y="775208"/>
                </a:lnTo>
                <a:lnTo>
                  <a:pt x="1752727" y="774192"/>
                </a:lnTo>
                <a:lnTo>
                  <a:pt x="1741424" y="772414"/>
                </a:lnTo>
                <a:lnTo>
                  <a:pt x="1723771" y="770382"/>
                </a:lnTo>
                <a:lnTo>
                  <a:pt x="1705991" y="768858"/>
                </a:lnTo>
                <a:lnTo>
                  <a:pt x="1671193" y="767461"/>
                </a:lnTo>
                <a:lnTo>
                  <a:pt x="1636649" y="767461"/>
                </a:lnTo>
                <a:lnTo>
                  <a:pt x="1602232" y="768604"/>
                </a:lnTo>
                <a:lnTo>
                  <a:pt x="1533144" y="772160"/>
                </a:lnTo>
                <a:lnTo>
                  <a:pt x="1498346" y="773557"/>
                </a:lnTo>
                <a:lnTo>
                  <a:pt x="1463294" y="774192"/>
                </a:lnTo>
                <a:lnTo>
                  <a:pt x="1427734" y="773557"/>
                </a:lnTo>
                <a:lnTo>
                  <a:pt x="1391539" y="771144"/>
                </a:lnTo>
                <a:lnTo>
                  <a:pt x="1336167" y="763270"/>
                </a:lnTo>
                <a:lnTo>
                  <a:pt x="1298067" y="754507"/>
                </a:lnTo>
                <a:lnTo>
                  <a:pt x="1258951" y="742188"/>
                </a:lnTo>
                <a:lnTo>
                  <a:pt x="1218565" y="726186"/>
                </a:lnTo>
                <a:lnTo>
                  <a:pt x="1176020" y="706247"/>
                </a:lnTo>
                <a:lnTo>
                  <a:pt x="1131697" y="683006"/>
                </a:lnTo>
                <a:lnTo>
                  <a:pt x="1085977" y="656844"/>
                </a:lnTo>
                <a:lnTo>
                  <a:pt x="1015238" y="613029"/>
                </a:lnTo>
                <a:lnTo>
                  <a:pt x="966978" y="581533"/>
                </a:lnTo>
                <a:lnTo>
                  <a:pt x="918337" y="548640"/>
                </a:lnTo>
                <a:lnTo>
                  <a:pt x="820801" y="480695"/>
                </a:lnTo>
                <a:lnTo>
                  <a:pt x="678434" y="379984"/>
                </a:lnTo>
                <a:lnTo>
                  <a:pt x="610997" y="333502"/>
                </a:lnTo>
                <a:lnTo>
                  <a:pt x="568198" y="305054"/>
                </a:lnTo>
                <a:lnTo>
                  <a:pt x="527304" y="279019"/>
                </a:lnTo>
                <a:lnTo>
                  <a:pt x="469900" y="244729"/>
                </a:lnTo>
                <a:lnTo>
                  <a:pt x="398018" y="203200"/>
                </a:lnTo>
                <a:lnTo>
                  <a:pt x="330581" y="165608"/>
                </a:lnTo>
                <a:lnTo>
                  <a:pt x="266827" y="131064"/>
                </a:lnTo>
                <a:lnTo>
                  <a:pt x="176784" y="84074"/>
                </a:lnTo>
                <a:lnTo>
                  <a:pt x="8509" y="0"/>
                </a:lnTo>
                <a:lnTo>
                  <a:pt x="0" y="17145"/>
                </a:lnTo>
                <a:lnTo>
                  <a:pt x="111125" y="72136"/>
                </a:lnTo>
                <a:lnTo>
                  <a:pt x="197485" y="116205"/>
                </a:lnTo>
                <a:lnTo>
                  <a:pt x="257937" y="147955"/>
                </a:lnTo>
                <a:lnTo>
                  <a:pt x="321437" y="182245"/>
                </a:lnTo>
                <a:lnTo>
                  <a:pt x="388620" y="219837"/>
                </a:lnTo>
                <a:lnTo>
                  <a:pt x="460248" y="261239"/>
                </a:lnTo>
                <a:lnTo>
                  <a:pt x="517398" y="295275"/>
                </a:lnTo>
                <a:lnTo>
                  <a:pt x="557784" y="321056"/>
                </a:lnTo>
                <a:lnTo>
                  <a:pt x="600456" y="349377"/>
                </a:lnTo>
                <a:lnTo>
                  <a:pt x="667639" y="395732"/>
                </a:lnTo>
                <a:lnTo>
                  <a:pt x="858647" y="530479"/>
                </a:lnTo>
                <a:lnTo>
                  <a:pt x="907542" y="564261"/>
                </a:lnTo>
                <a:lnTo>
                  <a:pt x="956310" y="597281"/>
                </a:lnTo>
                <a:lnTo>
                  <a:pt x="1004824" y="629031"/>
                </a:lnTo>
                <a:lnTo>
                  <a:pt x="1052576" y="658876"/>
                </a:lnTo>
                <a:lnTo>
                  <a:pt x="1099439" y="686689"/>
                </a:lnTo>
                <a:lnTo>
                  <a:pt x="1145032" y="711835"/>
                </a:lnTo>
                <a:lnTo>
                  <a:pt x="1189228" y="733806"/>
                </a:lnTo>
                <a:lnTo>
                  <a:pt x="1231519" y="752348"/>
                </a:lnTo>
                <a:lnTo>
                  <a:pt x="1272540" y="766826"/>
                </a:lnTo>
                <a:lnTo>
                  <a:pt x="1312545" y="777748"/>
                </a:lnTo>
                <a:lnTo>
                  <a:pt x="1351407" y="785241"/>
                </a:lnTo>
                <a:lnTo>
                  <a:pt x="1389507" y="790067"/>
                </a:lnTo>
                <a:lnTo>
                  <a:pt x="1462913" y="793242"/>
                </a:lnTo>
                <a:lnTo>
                  <a:pt x="1498727" y="792607"/>
                </a:lnTo>
                <a:lnTo>
                  <a:pt x="1603121" y="787654"/>
                </a:lnTo>
                <a:lnTo>
                  <a:pt x="1637284" y="786511"/>
                </a:lnTo>
                <a:lnTo>
                  <a:pt x="1671193" y="786511"/>
                </a:lnTo>
                <a:lnTo>
                  <a:pt x="1705229" y="787908"/>
                </a:lnTo>
                <a:lnTo>
                  <a:pt x="1756283" y="794004"/>
                </a:lnTo>
                <a:lnTo>
                  <a:pt x="1808099" y="806069"/>
                </a:lnTo>
                <a:lnTo>
                  <a:pt x="1878457" y="829691"/>
                </a:lnTo>
                <a:lnTo>
                  <a:pt x="1948688" y="857885"/>
                </a:lnTo>
                <a:lnTo>
                  <a:pt x="1983740" y="873506"/>
                </a:lnTo>
                <a:lnTo>
                  <a:pt x="2018792" y="890270"/>
                </a:lnTo>
                <a:lnTo>
                  <a:pt x="2053717" y="907796"/>
                </a:lnTo>
                <a:lnTo>
                  <a:pt x="2088642" y="925957"/>
                </a:lnTo>
                <a:lnTo>
                  <a:pt x="2158492" y="964438"/>
                </a:lnTo>
                <a:lnTo>
                  <a:pt x="2228088" y="1005078"/>
                </a:lnTo>
                <a:lnTo>
                  <a:pt x="2302459" y="1049820"/>
                </a:lnTo>
                <a:lnTo>
                  <a:pt x="2287524" y="1074166"/>
                </a:lnTo>
                <a:lnTo>
                  <a:pt x="2372487" y="1081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149220" y="4525136"/>
            <a:ext cx="27679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3880" marR="5080" indent="-5518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Maintain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interaction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among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component</a:t>
            </a:r>
            <a:r>
              <a:rPr dirty="0" sz="18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NNs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825109" y="3622294"/>
            <a:ext cx="849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22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Simple average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4500371" y="268986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762" y="7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143000" y="19050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119044" y="5339984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783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127988" y="5211979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182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7841640" y="5211979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 h="0">
                <a:moveTo>
                  <a:pt x="0" y="0"/>
                </a:moveTo>
                <a:lnTo>
                  <a:pt x="165182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8402375" y="5270214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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02375" y="5166616"/>
            <a:ext cx="1123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-565">
                <a:latin typeface="Symbol"/>
                <a:cs typeface="Symbol"/>
              </a:rPr>
              <a:t>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402375" y="5390409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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402375" y="5046417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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173182" y="5166616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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173182" y="5390409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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173182" y="5046417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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670606" y="5139064"/>
            <a:ext cx="60325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8005" algn="l"/>
              </a:tabLst>
            </a:pPr>
            <a:r>
              <a:rPr dirty="0" baseline="1262" sz="3300" spc="832">
                <a:latin typeface="Symbol"/>
                <a:cs typeface="Symbol"/>
              </a:rPr>
              <a:t></a:t>
            </a:r>
            <a:r>
              <a:rPr dirty="0" baseline="1262" sz="3300">
                <a:latin typeface="Times New Roman"/>
                <a:cs typeface="Times New Roman"/>
              </a:rPr>
              <a:t>	</a:t>
            </a:r>
            <a:r>
              <a:rPr dirty="0" sz="850" spc="40" i="1"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495503" y="5311419"/>
            <a:ext cx="6731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40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513950" y="5311419"/>
            <a:ext cx="6731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40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123823" y="5332750"/>
            <a:ext cx="1549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24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119783" y="5067929"/>
            <a:ext cx="1549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24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686369" y="5166796"/>
            <a:ext cx="10096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114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58268" y="5048093"/>
            <a:ext cx="7706359" cy="4171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555875" algn="l"/>
                <a:tab pos="4084954" algn="l"/>
                <a:tab pos="6232525" algn="l"/>
              </a:tabLst>
            </a:pPr>
            <a:r>
              <a:rPr dirty="0" sz="1450" spc="235">
                <a:latin typeface="Times New Roman"/>
                <a:cs typeface="Times New Roman"/>
              </a:rPr>
              <a:t>Error</a:t>
            </a:r>
            <a:r>
              <a:rPr dirty="0" sz="1450" spc="45">
                <a:latin typeface="Times New Roman"/>
                <a:cs typeface="Times New Roman"/>
              </a:rPr>
              <a:t> </a:t>
            </a:r>
            <a:r>
              <a:rPr dirty="0" sz="1450" spc="229">
                <a:latin typeface="Times New Roman"/>
                <a:cs typeface="Times New Roman"/>
              </a:rPr>
              <a:t>function,</a:t>
            </a:r>
            <a:r>
              <a:rPr dirty="0" sz="1450" spc="-30">
                <a:latin typeface="Times New Roman"/>
                <a:cs typeface="Times New Roman"/>
              </a:rPr>
              <a:t> </a:t>
            </a:r>
            <a:r>
              <a:rPr dirty="0" sz="1450" spc="145" i="1">
                <a:latin typeface="Times New Roman"/>
                <a:cs typeface="Times New Roman"/>
              </a:rPr>
              <a:t>e</a:t>
            </a:r>
            <a:r>
              <a:rPr dirty="0" baseline="-22875" sz="1275" spc="217" i="1">
                <a:latin typeface="Times New Roman"/>
                <a:cs typeface="Times New Roman"/>
              </a:rPr>
              <a:t>i</a:t>
            </a:r>
            <a:r>
              <a:rPr dirty="0" baseline="-22875" sz="1275" spc="89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110">
                <a:latin typeface="Times New Roman"/>
                <a:cs typeface="Times New Roman"/>
              </a:rPr>
              <a:t> </a:t>
            </a:r>
            <a:r>
              <a:rPr dirty="0" sz="1450" spc="260">
                <a:latin typeface="Symbol"/>
                <a:cs typeface="Symbol"/>
              </a:rPr>
              <a:t></a:t>
            </a:r>
            <a:r>
              <a:rPr dirty="0" sz="1450">
                <a:latin typeface="Times New Roman"/>
                <a:cs typeface="Times New Roman"/>
              </a:rPr>
              <a:t>	</a:t>
            </a:r>
            <a:r>
              <a:rPr dirty="0" sz="1950">
                <a:latin typeface="Symbol"/>
                <a:cs typeface="Symbol"/>
              </a:rPr>
              <a:t></a:t>
            </a:r>
            <a:r>
              <a:rPr dirty="0" sz="1950" spc="-145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330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5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-15">
                <a:latin typeface="Times New Roman"/>
                <a:cs typeface="Times New Roman"/>
              </a:rPr>
              <a:t> </a:t>
            </a:r>
            <a:r>
              <a:rPr dirty="0" sz="1450" spc="290" i="1">
                <a:latin typeface="Times New Roman"/>
                <a:cs typeface="Times New Roman"/>
              </a:rPr>
              <a:t>d</a:t>
            </a:r>
            <a:r>
              <a:rPr dirty="0" sz="1450" spc="-145" i="1">
                <a:latin typeface="Times New Roman"/>
                <a:cs typeface="Times New Roman"/>
              </a:rPr>
              <a:t> </a:t>
            </a:r>
            <a:r>
              <a:rPr dirty="0" sz="1450" spc="185">
                <a:latin typeface="Times New Roman"/>
                <a:cs typeface="Times New Roman"/>
              </a:rPr>
              <a:t>(</a:t>
            </a:r>
            <a:r>
              <a:rPr dirty="0" sz="1450" spc="185" i="1">
                <a:latin typeface="Times New Roman"/>
                <a:cs typeface="Times New Roman"/>
              </a:rPr>
              <a:t>n</a:t>
            </a:r>
            <a:r>
              <a:rPr dirty="0" sz="1450" spc="185">
                <a:latin typeface="Times New Roman"/>
                <a:cs typeface="Times New Roman"/>
              </a:rPr>
              <a:t>)</a:t>
            </a:r>
            <a:r>
              <a:rPr dirty="0" sz="1950" spc="185">
                <a:latin typeface="Symbol"/>
                <a:cs typeface="Symbol"/>
              </a:rPr>
              <a:t></a:t>
            </a:r>
            <a:r>
              <a:rPr dirty="0" sz="1950">
                <a:latin typeface="Times New Roman"/>
                <a:cs typeface="Times New Roman"/>
              </a:rPr>
              <a:t>	</a:t>
            </a:r>
            <a:r>
              <a:rPr dirty="0" sz="1450" spc="310">
                <a:latin typeface="Symbol"/>
                <a:cs typeface="Symbol"/>
              </a:rPr>
              <a:t></a:t>
            </a:r>
            <a:r>
              <a:rPr dirty="0" sz="1450" spc="-170">
                <a:latin typeface="Times New Roman"/>
                <a:cs typeface="Times New Roman"/>
              </a:rPr>
              <a:t> </a:t>
            </a:r>
            <a:r>
              <a:rPr dirty="0" sz="1600" spc="235" i="1">
                <a:latin typeface="Symbol"/>
                <a:cs typeface="Symbol"/>
              </a:rPr>
              <a:t>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2550" spc="-195">
                <a:latin typeface="Symbol"/>
                <a:cs typeface="Symbol"/>
              </a:rPr>
              <a:t>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325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5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36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</a:t>
            </a:r>
            <a:r>
              <a:rPr dirty="0" sz="1450" spc="135">
                <a:latin typeface="Times New Roman"/>
                <a:cs typeface="Times New Roman"/>
              </a:rPr>
              <a:t>(</a:t>
            </a:r>
            <a:r>
              <a:rPr dirty="0" sz="1450" spc="135" i="1">
                <a:latin typeface="Times New Roman"/>
                <a:cs typeface="Times New Roman"/>
              </a:rPr>
              <a:t>n</a:t>
            </a:r>
            <a:r>
              <a:rPr dirty="0" sz="1450" spc="135">
                <a:latin typeface="Times New Roman"/>
                <a:cs typeface="Times New Roman"/>
              </a:rPr>
              <a:t>)</a:t>
            </a:r>
            <a:r>
              <a:rPr dirty="0" sz="2550" spc="135">
                <a:latin typeface="Symbol"/>
                <a:cs typeface="Symbol"/>
              </a:rPr>
              <a:t>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95">
                <a:latin typeface="Symbol"/>
                <a:cs typeface="Symbol"/>
              </a:rPr>
              <a:t></a:t>
            </a:r>
            <a:r>
              <a:rPr dirty="0" sz="2550" spc="-42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0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36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</a:t>
            </a:r>
            <a:r>
              <a:rPr dirty="0" sz="1450" spc="135">
                <a:latin typeface="Times New Roman"/>
                <a:cs typeface="Times New Roman"/>
              </a:rPr>
              <a:t>(</a:t>
            </a:r>
            <a:r>
              <a:rPr dirty="0" sz="1450" spc="135" i="1">
                <a:latin typeface="Times New Roman"/>
                <a:cs typeface="Times New Roman"/>
              </a:rPr>
              <a:t>n</a:t>
            </a:r>
            <a:r>
              <a:rPr dirty="0" sz="1450" spc="135">
                <a:latin typeface="Times New Roman"/>
                <a:cs typeface="Times New Roman"/>
              </a:rPr>
              <a:t>)</a:t>
            </a:r>
            <a:r>
              <a:rPr dirty="0" sz="2550" spc="135">
                <a:latin typeface="Symbol"/>
                <a:cs typeface="Symbol"/>
              </a:rPr>
              <a:t>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202051" y="5559653"/>
            <a:ext cx="13684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Normal</a:t>
            </a:r>
            <a:r>
              <a:rPr dirty="0" sz="12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BP</a:t>
            </a:r>
            <a:r>
              <a:rPr dirty="0" sz="1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00FF"/>
                </a:solidFill>
                <a:latin typeface="Arial"/>
                <a:cs typeface="Arial"/>
              </a:rPr>
              <a:t>portion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781547" y="5443840"/>
            <a:ext cx="178752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314960">
              <a:lnSpc>
                <a:spcPts val="990"/>
              </a:lnSpc>
              <a:spcBef>
                <a:spcPts val="110"/>
              </a:spcBef>
            </a:pPr>
            <a:r>
              <a:rPr dirty="0" sz="850" spc="90" i="1">
                <a:latin typeface="Times New Roman"/>
                <a:cs typeface="Times New Roman"/>
              </a:rPr>
              <a:t>j</a:t>
            </a:r>
            <a:r>
              <a:rPr dirty="0" sz="850" spc="-100" i="1">
                <a:latin typeface="Times New Roman"/>
                <a:cs typeface="Times New Roman"/>
              </a:rPr>
              <a:t> </a:t>
            </a:r>
            <a:r>
              <a:rPr dirty="0" sz="850" spc="135">
                <a:latin typeface="Symbol"/>
                <a:cs typeface="Symbol"/>
              </a:rPr>
              <a:t></a:t>
            </a:r>
            <a:r>
              <a:rPr dirty="0" sz="850" spc="13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Correlation</a:t>
            </a:r>
            <a:r>
              <a:rPr dirty="0" sz="1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penalty</a:t>
            </a:r>
            <a:r>
              <a:rPr dirty="0" sz="1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000FF"/>
                </a:solidFill>
                <a:latin typeface="Arial"/>
                <a:cs typeface="Arial"/>
              </a:rPr>
              <a:t>term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36167" y="768222"/>
            <a:ext cx="83051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Y.</a:t>
            </a:r>
            <a:r>
              <a:rPr dirty="0" sz="1500" spc="2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Liu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X.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Yao,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“Ensemble</a:t>
            </a:r>
            <a:r>
              <a:rPr dirty="0" sz="1500" spc="2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learning</a:t>
            </a:r>
            <a:r>
              <a:rPr dirty="0" sz="1500" spc="2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via</a:t>
            </a:r>
            <a:r>
              <a:rPr dirty="0" sz="1500" spc="2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negative</a:t>
            </a:r>
            <a:r>
              <a:rPr dirty="0" sz="1500" spc="2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correlation,”</a:t>
            </a:r>
            <a:r>
              <a:rPr dirty="0" sz="1500" spc="2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Neural</a:t>
            </a:r>
            <a:r>
              <a:rPr dirty="0" sz="1500" spc="21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Networks</a:t>
            </a:r>
            <a:r>
              <a:rPr dirty="0" sz="1500">
                <a:latin typeface="Arial"/>
                <a:cs typeface="Arial"/>
              </a:rPr>
              <a:t>,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vol.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12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pp. </a:t>
            </a:r>
            <a:r>
              <a:rPr dirty="0" sz="1500">
                <a:latin typeface="Arial"/>
                <a:cs typeface="Arial"/>
              </a:rPr>
              <a:t>1399–1404,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Y.</a:t>
            </a:r>
            <a:r>
              <a:rPr dirty="0" sz="1500" spc="4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Liu</a:t>
            </a:r>
            <a:r>
              <a:rPr dirty="0" sz="1500" spc="40">
                <a:latin typeface="Arial"/>
                <a:cs typeface="Arial"/>
              </a:rPr>
              <a:t> 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45">
                <a:latin typeface="Arial"/>
                <a:cs typeface="Arial"/>
              </a:rPr>
              <a:t>  </a:t>
            </a:r>
            <a:r>
              <a:rPr dirty="0" sz="1500">
                <a:latin typeface="Arial"/>
                <a:cs typeface="Arial"/>
              </a:rPr>
              <a:t>X.</a:t>
            </a:r>
            <a:r>
              <a:rPr dirty="0" sz="1500" spc="4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Yao,</a:t>
            </a:r>
            <a:r>
              <a:rPr dirty="0" sz="1500" spc="484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“Simultaneous</a:t>
            </a:r>
            <a:r>
              <a:rPr dirty="0" sz="1500" spc="49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training</a:t>
            </a:r>
            <a:r>
              <a:rPr dirty="0" sz="1500" spc="4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500" spc="4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negatively</a:t>
            </a:r>
            <a:r>
              <a:rPr dirty="0" sz="1500" spc="48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correlated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neural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networks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500" spc="48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Arial"/>
                <a:cs typeface="Arial"/>
              </a:rPr>
              <a:t>an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ensemble,”</a:t>
            </a:r>
            <a:r>
              <a:rPr dirty="0" sz="15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IEEE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spc="-10" i="1">
                <a:latin typeface="Arial"/>
                <a:cs typeface="Arial"/>
              </a:rPr>
              <a:t>Trans.</a:t>
            </a:r>
            <a:r>
              <a:rPr dirty="0" sz="1500" spc="-5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Systems,</a:t>
            </a:r>
            <a:r>
              <a:rPr dirty="0" sz="1500" spc="-4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Man,</a:t>
            </a:r>
            <a:r>
              <a:rPr dirty="0" sz="1500" spc="-2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and</a:t>
            </a:r>
            <a:r>
              <a:rPr dirty="0" sz="1500" spc="-4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Cybernetics</a:t>
            </a:r>
            <a:r>
              <a:rPr dirty="0" sz="1500" spc="-4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—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Part</a:t>
            </a:r>
            <a:r>
              <a:rPr dirty="0" sz="1500" spc="-3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B</a:t>
            </a:r>
            <a:r>
              <a:rPr dirty="0" sz="1500">
                <a:latin typeface="Arial"/>
                <a:cs typeface="Arial"/>
              </a:rPr>
              <a:t>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vol.</a:t>
            </a:r>
            <a:r>
              <a:rPr dirty="0" sz="1500" spc="3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29,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pp.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716–725,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29969" y="648157"/>
            <a:ext cx="69322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Negative</a:t>
            </a:r>
            <a:r>
              <a:rPr dirty="0" sz="320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Correlation</a:t>
            </a:r>
            <a:r>
              <a:rPr dirty="0" sz="320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Learning(NCL)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86984" y="4595897"/>
            <a:ext cx="3640454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b="1">
                <a:latin typeface="Times New Roman"/>
                <a:cs typeface="Times New Roman"/>
              </a:rPr>
              <a:t>Negative</a:t>
            </a:r>
            <a:r>
              <a:rPr dirty="0" sz="1750" spc="-5" b="1">
                <a:latin typeface="Times New Roman"/>
                <a:cs typeface="Times New Roman"/>
              </a:rPr>
              <a:t> </a:t>
            </a:r>
            <a:r>
              <a:rPr dirty="0" sz="1750" b="1">
                <a:latin typeface="Times New Roman"/>
                <a:cs typeface="Times New Roman"/>
              </a:rPr>
              <a:t>Correlation Learning</a:t>
            </a:r>
            <a:r>
              <a:rPr dirty="0" sz="1750" spc="40" b="1">
                <a:latin typeface="Times New Roman"/>
                <a:cs typeface="Times New Roman"/>
              </a:rPr>
              <a:t> </a:t>
            </a:r>
            <a:r>
              <a:rPr dirty="0" sz="1750" spc="-10" b="1">
                <a:latin typeface="Times New Roman"/>
                <a:cs typeface="Times New Roman"/>
              </a:rPr>
              <a:t>(NCL)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01586" y="1296167"/>
            <a:ext cx="7296784" cy="3164205"/>
          </a:xfrm>
          <a:prstGeom prst="rect">
            <a:avLst/>
          </a:prstGeom>
          <a:ln w="12959">
            <a:solidFill>
              <a:srgbClr val="000000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marL="303530" indent="-172085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303530" algn="l"/>
              </a:tabLst>
            </a:pPr>
            <a:r>
              <a:rPr dirty="0" sz="1350">
                <a:latin typeface="Times New Roman"/>
                <a:cs typeface="Times New Roman"/>
              </a:rPr>
              <a:t>Let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2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be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the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number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of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networks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to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be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trained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an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ensemble</a:t>
            </a:r>
            <a:endParaRPr sz="1350">
              <a:latin typeface="Times New Roman"/>
              <a:cs typeface="Times New Roman"/>
            </a:endParaRPr>
          </a:p>
          <a:p>
            <a:pPr marL="217804">
              <a:lnSpc>
                <a:spcPct val="100000"/>
              </a:lnSpc>
              <a:spcBef>
                <a:spcPts val="620"/>
              </a:spcBef>
            </a:pPr>
            <a:r>
              <a:rPr dirty="0" baseline="2057" sz="2025">
                <a:latin typeface="Times New Roman"/>
                <a:cs typeface="Times New Roman"/>
              </a:rPr>
              <a:t>Take</a:t>
            </a:r>
            <a:r>
              <a:rPr dirty="0" baseline="2057" sz="2025" spc="-120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original</a:t>
            </a:r>
            <a:r>
              <a:rPr dirty="0" baseline="2057" sz="2025" spc="-30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training</a:t>
            </a:r>
            <a:r>
              <a:rPr dirty="0" baseline="2057" sz="2025" spc="-52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set</a:t>
            </a:r>
            <a:r>
              <a:rPr dirty="0" baseline="2057" sz="2025" spc="-89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T=</a:t>
            </a:r>
            <a:r>
              <a:rPr dirty="0" baseline="2057" sz="2025" spc="-44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{(x(1),</a:t>
            </a:r>
            <a:r>
              <a:rPr dirty="0" baseline="2057" sz="2025" spc="-22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d(1)),…,</a:t>
            </a:r>
            <a:r>
              <a:rPr dirty="0" baseline="2057" sz="2025" spc="-30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(x(N),</a:t>
            </a:r>
            <a:r>
              <a:rPr dirty="0" baseline="2057" sz="2025" spc="-22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d(N))}</a:t>
            </a:r>
            <a:r>
              <a:rPr dirty="0" baseline="2057" sz="2025" spc="-15" i="1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with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class</a:t>
            </a:r>
            <a:r>
              <a:rPr dirty="0" baseline="2057" sz="2025" spc="-37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label</a:t>
            </a:r>
            <a:r>
              <a:rPr dirty="0" baseline="2057" sz="2025" spc="-89">
                <a:latin typeface="Times New Roman"/>
                <a:cs typeface="Times New Roman"/>
              </a:rPr>
              <a:t> </a:t>
            </a:r>
            <a:r>
              <a:rPr dirty="0" sz="1450" spc="50" i="1">
                <a:latin typeface="Times New Roman"/>
                <a:cs typeface="Times New Roman"/>
              </a:rPr>
              <a:t>d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450" spc="50">
                <a:latin typeface="Times New Roman"/>
                <a:cs typeface="Times New Roman"/>
              </a:rPr>
              <a:t>(</a:t>
            </a:r>
            <a:r>
              <a:rPr dirty="0" sz="1450" spc="50" i="1">
                <a:latin typeface="Times New Roman"/>
                <a:cs typeface="Times New Roman"/>
              </a:rPr>
              <a:t>n</a:t>
            </a:r>
            <a:r>
              <a:rPr dirty="0" sz="1450" spc="50">
                <a:latin typeface="Times New Roman"/>
                <a:cs typeface="Times New Roman"/>
              </a:rPr>
              <a:t>)</a:t>
            </a:r>
            <a:r>
              <a:rPr dirty="0" sz="1450" spc="-204">
                <a:latin typeface="Times New Roman"/>
                <a:cs typeface="Times New Roman"/>
              </a:rPr>
              <a:t> </a:t>
            </a:r>
            <a:r>
              <a:rPr dirty="0" sz="1450" spc="70">
                <a:latin typeface="Symbol"/>
                <a:cs typeface="Symbol"/>
              </a:rPr>
              <a:t></a:t>
            </a:r>
            <a:r>
              <a:rPr dirty="0" sz="1450" spc="-145">
                <a:latin typeface="Times New Roman"/>
                <a:cs typeface="Times New Roman"/>
              </a:rPr>
              <a:t> </a:t>
            </a:r>
            <a:r>
              <a:rPr dirty="0" sz="1450" spc="75" i="1">
                <a:latin typeface="Times New Roman"/>
                <a:cs typeface="Times New Roman"/>
              </a:rPr>
              <a:t>K</a:t>
            </a:r>
            <a:r>
              <a:rPr dirty="0" sz="1450" spc="85" i="1">
                <a:latin typeface="Times New Roman"/>
                <a:cs typeface="Times New Roman"/>
              </a:rPr>
              <a:t> </a:t>
            </a:r>
            <a:r>
              <a:rPr dirty="0" sz="1450" spc="55">
                <a:latin typeface="Symbol"/>
                <a:cs typeface="Symbol"/>
              </a:rPr>
              <a:t></a:t>
            </a:r>
            <a:r>
              <a:rPr dirty="0" sz="1450" spc="-180">
                <a:latin typeface="Times New Roman"/>
                <a:cs typeface="Times New Roman"/>
              </a:rPr>
              <a:t> </a:t>
            </a:r>
            <a:r>
              <a:rPr dirty="0" sz="1450" spc="-20">
                <a:latin typeface="Times New Roman"/>
                <a:cs typeface="Times New Roman"/>
              </a:rPr>
              <a:t>{1,2,...,</a:t>
            </a:r>
            <a:r>
              <a:rPr dirty="0" sz="1450" spc="-165">
                <a:latin typeface="Times New Roman"/>
                <a:cs typeface="Times New Roman"/>
              </a:rPr>
              <a:t> </a:t>
            </a:r>
            <a:r>
              <a:rPr dirty="0" sz="1450" spc="30" i="1">
                <a:latin typeface="Times New Roman"/>
                <a:cs typeface="Times New Roman"/>
              </a:rPr>
              <a:t>k</a:t>
            </a:r>
            <a:r>
              <a:rPr dirty="0" sz="1450" spc="30">
                <a:latin typeface="Times New Roman"/>
                <a:cs typeface="Times New Roman"/>
              </a:rPr>
              <a:t>}</a:t>
            </a:r>
            <a:endParaRPr sz="1450">
              <a:latin typeface="Times New Roman"/>
              <a:cs typeface="Times New Roman"/>
            </a:endParaRPr>
          </a:p>
          <a:p>
            <a:pPr marL="217804">
              <a:lnSpc>
                <a:spcPct val="100000"/>
              </a:lnSpc>
              <a:spcBef>
                <a:spcPts val="925"/>
              </a:spcBef>
            </a:pPr>
            <a:r>
              <a:rPr dirty="0" sz="1350">
                <a:latin typeface="Times New Roman"/>
                <a:cs typeface="Times New Roman"/>
              </a:rPr>
              <a:t>Create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40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networks,</a:t>
            </a:r>
            <a:r>
              <a:rPr dirty="0" sz="1350" spc="1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1</a:t>
            </a:r>
            <a:r>
              <a:rPr dirty="0" baseline="-9803" sz="1275" spc="127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----</a:t>
            </a:r>
            <a:r>
              <a:rPr dirty="0" sz="1350" spc="-25" i="1">
                <a:latin typeface="Times New Roman"/>
                <a:cs typeface="Times New Roman"/>
              </a:rPr>
              <a:t>NN</a:t>
            </a:r>
            <a:r>
              <a:rPr dirty="0" baseline="-9803" sz="1275" spc="-37" i="1">
                <a:latin typeface="Times New Roman"/>
                <a:cs typeface="Times New Roman"/>
              </a:rPr>
              <a:t>M</a:t>
            </a:r>
            <a:endParaRPr baseline="-9803" sz="1275">
              <a:latin typeface="Times New Roman"/>
              <a:cs typeface="Times New Roman"/>
            </a:endParaRPr>
          </a:p>
          <a:p>
            <a:pPr marL="347980" indent="-216535">
              <a:lnSpc>
                <a:spcPct val="100000"/>
              </a:lnSpc>
              <a:spcBef>
                <a:spcPts val="830"/>
              </a:spcBef>
              <a:buFont typeface="Times New Roman"/>
              <a:buAutoNum type="arabicPeriod" startAt="2"/>
              <a:tabLst>
                <a:tab pos="347980" algn="l"/>
              </a:tabLst>
            </a:pPr>
            <a:r>
              <a:rPr dirty="0" sz="1350" i="1">
                <a:latin typeface="Times New Roman"/>
                <a:cs typeface="Times New Roman"/>
              </a:rPr>
              <a:t>for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n=1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to</a:t>
            </a:r>
            <a:r>
              <a:rPr dirty="0" sz="1350" spc="-1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{</a:t>
            </a:r>
            <a:endParaRPr sz="1350">
              <a:latin typeface="Times New Roman"/>
              <a:cs typeface="Times New Roman"/>
            </a:endParaRPr>
          </a:p>
          <a:p>
            <a:pPr marL="713740" marR="3982720">
              <a:lnSpc>
                <a:spcPct val="151300"/>
              </a:lnSpc>
            </a:pPr>
            <a:r>
              <a:rPr dirty="0" sz="1350">
                <a:latin typeface="Times New Roman"/>
                <a:cs typeface="Times New Roman"/>
              </a:rPr>
              <a:t>Prepare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ensemble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output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pattern</a:t>
            </a:r>
            <a:r>
              <a:rPr dirty="0" sz="1350" spc="15">
                <a:latin typeface="Times New Roman"/>
                <a:cs typeface="Times New Roman"/>
              </a:rPr>
              <a:t> </a:t>
            </a:r>
            <a:r>
              <a:rPr dirty="0" sz="1350" spc="-50" i="1">
                <a:latin typeface="Times New Roman"/>
                <a:cs typeface="Times New Roman"/>
              </a:rPr>
              <a:t>n</a:t>
            </a:r>
            <a:r>
              <a:rPr dirty="0" sz="1350" spc="-5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for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i=1</a:t>
            </a:r>
            <a:r>
              <a:rPr dirty="0" sz="1350" spc="-1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to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{</a:t>
            </a:r>
            <a:endParaRPr sz="1350">
              <a:latin typeface="Times New Roman"/>
              <a:cs typeface="Times New Roman"/>
            </a:endParaRPr>
          </a:p>
          <a:p>
            <a:pPr marL="1023619">
              <a:lnSpc>
                <a:spcPct val="100000"/>
              </a:lnSpc>
              <a:spcBef>
                <a:spcPts val="835"/>
              </a:spcBef>
            </a:pPr>
            <a:r>
              <a:rPr dirty="0" sz="1350">
                <a:latin typeface="Times New Roman"/>
                <a:cs typeface="Times New Roman"/>
              </a:rPr>
              <a:t>Train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network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50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pattern</a:t>
            </a:r>
            <a:r>
              <a:rPr dirty="0" sz="1350" spc="-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 spc="-1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using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error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definition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of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Eq.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(2.3)</a:t>
            </a:r>
            <a:endParaRPr sz="1350">
              <a:latin typeface="Times New Roman"/>
              <a:cs typeface="Times New Roman"/>
            </a:endParaRPr>
          </a:p>
          <a:p>
            <a:pPr marL="751205">
              <a:lnSpc>
                <a:spcPts val="1595"/>
              </a:lnSpc>
              <a:spcBef>
                <a:spcPts val="355"/>
              </a:spcBef>
            </a:pPr>
            <a:r>
              <a:rPr dirty="0" sz="1350" spc="-50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131445">
              <a:lnSpc>
                <a:spcPts val="1595"/>
              </a:lnSpc>
            </a:pPr>
            <a:r>
              <a:rPr dirty="0" sz="1350" spc="-50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304165" indent="-172720">
              <a:lnSpc>
                <a:spcPct val="100000"/>
              </a:lnSpc>
              <a:spcBef>
                <a:spcPts val="390"/>
              </a:spcBef>
              <a:buAutoNum type="arabicPeriod" startAt="3"/>
              <a:tabLst>
                <a:tab pos="304165" algn="l"/>
              </a:tabLst>
            </a:pPr>
            <a:r>
              <a:rPr dirty="0" sz="1350" spc="-10">
                <a:latin typeface="Times New Roman"/>
                <a:cs typeface="Times New Roman"/>
              </a:rPr>
              <a:t>Ensemble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decision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is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made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in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simple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average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Times New Roman"/>
                <a:cs typeface="Times New Roman"/>
              </a:rPr>
              <a:t>way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558550" y="5379893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0877" y="0"/>
                </a:lnTo>
              </a:path>
            </a:pathLst>
          </a:custGeom>
          <a:ln w="1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62292" y="4932513"/>
            <a:ext cx="184150" cy="403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50" spc="-5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8940" y="5121122"/>
            <a:ext cx="118110" cy="2463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50" spc="-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60438" y="5113447"/>
            <a:ext cx="1112520" cy="4248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2450">
                <a:latin typeface="Symbol"/>
                <a:cs typeface="Symbol"/>
              </a:rPr>
              <a:t></a:t>
            </a:r>
            <a:r>
              <a:rPr dirty="0" sz="2450" spc="-370">
                <a:latin typeface="Times New Roman"/>
                <a:cs typeface="Times New Roman"/>
              </a:rPr>
              <a:t> </a:t>
            </a:r>
            <a:r>
              <a:rPr dirty="0" sz="2600" spc="-295" i="1">
                <a:latin typeface="Symbol"/>
                <a:cs typeface="Symbol"/>
              </a:rPr>
              <a:t></a:t>
            </a:r>
            <a:r>
              <a:rPr dirty="0" sz="2450" spc="-295" i="1">
                <a:latin typeface="Times New Roman"/>
                <a:cs typeface="Times New Roman"/>
              </a:rPr>
              <a:t>p</a:t>
            </a:r>
            <a:r>
              <a:rPr dirty="0" baseline="-22988" sz="2175" spc="-442" i="1">
                <a:latin typeface="Times New Roman"/>
                <a:cs typeface="Times New Roman"/>
              </a:rPr>
              <a:t>i</a:t>
            </a:r>
            <a:r>
              <a:rPr dirty="0" baseline="-22988" sz="2175" spc="-30" i="1">
                <a:latin typeface="Times New Roman"/>
                <a:cs typeface="Times New Roman"/>
              </a:rPr>
              <a:t> </a:t>
            </a:r>
            <a:r>
              <a:rPr dirty="0" sz="2450" spc="-25">
                <a:latin typeface="Times New Roman"/>
                <a:cs typeface="Times New Roman"/>
              </a:rPr>
              <a:t>(</a:t>
            </a:r>
            <a:r>
              <a:rPr dirty="0" sz="2450" spc="-25" i="1">
                <a:latin typeface="Times New Roman"/>
                <a:cs typeface="Times New Roman"/>
              </a:rPr>
              <a:t>n</a:t>
            </a:r>
            <a:r>
              <a:rPr dirty="0" sz="2450" spc="-25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9902" y="5130674"/>
            <a:ext cx="2955925" cy="403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450" spc="-10" i="1">
                <a:latin typeface="Times New Roman"/>
                <a:cs typeface="Times New Roman"/>
              </a:rPr>
              <a:t>e</a:t>
            </a:r>
            <a:r>
              <a:rPr dirty="0" baseline="-22988" sz="2175" spc="-15" i="1">
                <a:latin typeface="Times New Roman"/>
                <a:cs typeface="Times New Roman"/>
              </a:rPr>
              <a:t>i</a:t>
            </a:r>
            <a:r>
              <a:rPr dirty="0" baseline="-22988" sz="2175" spc="-7" i="1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n</a:t>
            </a:r>
            <a:r>
              <a:rPr dirty="0" sz="2450">
                <a:latin typeface="Times New Roman"/>
                <a:cs typeface="Times New Roman"/>
              </a:rPr>
              <a:t>)</a:t>
            </a:r>
            <a:r>
              <a:rPr dirty="0" sz="2450" spc="10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235">
                <a:latin typeface="Times New Roman"/>
                <a:cs typeface="Times New Roman"/>
              </a:rPr>
              <a:t> </a:t>
            </a:r>
            <a:r>
              <a:rPr dirty="0" baseline="-44217" sz="3675">
                <a:latin typeface="Times New Roman"/>
                <a:cs typeface="Times New Roman"/>
              </a:rPr>
              <a:t>2</a:t>
            </a:r>
            <a:r>
              <a:rPr dirty="0" baseline="-44217" sz="3675" spc="-150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d</a:t>
            </a:r>
            <a:r>
              <a:rPr dirty="0" sz="2450" spc="-320" i="1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n</a:t>
            </a:r>
            <a:r>
              <a:rPr dirty="0" sz="2450">
                <a:latin typeface="Times New Roman"/>
                <a:cs typeface="Times New Roman"/>
              </a:rPr>
              <a:t>)</a:t>
            </a:r>
            <a:r>
              <a:rPr dirty="0" sz="2450" spc="-160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</a:t>
            </a:r>
            <a:r>
              <a:rPr dirty="0" sz="2450" spc="355">
                <a:latin typeface="Times New Roman"/>
                <a:cs typeface="Times New Roman"/>
              </a:rPr>
              <a:t> </a:t>
            </a:r>
            <a:r>
              <a:rPr dirty="0" sz="2450" spc="60" i="1">
                <a:latin typeface="Times New Roman"/>
                <a:cs typeface="Times New Roman"/>
              </a:rPr>
              <a:t>f</a:t>
            </a:r>
            <a:r>
              <a:rPr dirty="0" baseline="-22988" sz="2175" spc="89" i="1">
                <a:latin typeface="Times New Roman"/>
                <a:cs typeface="Times New Roman"/>
              </a:rPr>
              <a:t>i</a:t>
            </a:r>
            <a:r>
              <a:rPr dirty="0" baseline="-22988" sz="2175" spc="-15" i="1">
                <a:latin typeface="Times New Roman"/>
                <a:cs typeface="Times New Roman"/>
              </a:rPr>
              <a:t> </a:t>
            </a:r>
            <a:r>
              <a:rPr dirty="0" sz="2450" spc="-20">
                <a:latin typeface="Times New Roman"/>
                <a:cs typeface="Times New Roman"/>
              </a:rPr>
              <a:t>(</a:t>
            </a:r>
            <a:r>
              <a:rPr dirty="0" sz="2450" spc="-20" i="1">
                <a:latin typeface="Times New Roman"/>
                <a:cs typeface="Times New Roman"/>
              </a:rPr>
              <a:t>n</a:t>
            </a:r>
            <a:r>
              <a:rPr dirty="0" sz="2450" spc="-20">
                <a:latin typeface="Times New Roman"/>
                <a:cs typeface="Times New Roman"/>
              </a:rPr>
              <a:t>))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261806" y="5958860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82" y="0"/>
                </a:lnTo>
              </a:path>
            </a:pathLst>
          </a:custGeom>
          <a:ln w="11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027236" y="5958860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73" y="0"/>
                </a:lnTo>
              </a:path>
            </a:pathLst>
          </a:custGeom>
          <a:ln w="11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883744" y="6319243"/>
            <a:ext cx="213360" cy="2266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-40" i="1">
                <a:latin typeface="Times New Roman"/>
                <a:cs typeface="Times New Roman"/>
              </a:rPr>
              <a:t>j</a:t>
            </a:r>
            <a:r>
              <a:rPr dirty="0" sz="1300" spc="-210" i="1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Symbol"/>
                <a:cs typeface="Symbol"/>
              </a:rPr>
              <a:t></a:t>
            </a:r>
            <a:r>
              <a:rPr dirty="0" sz="1300" spc="-25" i="1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3488" y="5782769"/>
            <a:ext cx="4060190" cy="5422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2250" spc="-90" i="1">
                <a:latin typeface="Times New Roman"/>
                <a:cs typeface="Times New Roman"/>
              </a:rPr>
              <a:t>p</a:t>
            </a:r>
            <a:r>
              <a:rPr dirty="0" baseline="-23504" sz="1950" spc="-135" i="1">
                <a:latin typeface="Times New Roman"/>
                <a:cs typeface="Times New Roman"/>
              </a:rPr>
              <a:t>i</a:t>
            </a:r>
            <a:r>
              <a:rPr dirty="0" baseline="-23504" sz="1950" spc="-89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100">
                <a:latin typeface="Times New Roman"/>
                <a:cs typeface="Times New Roman"/>
              </a:rPr>
              <a:t> </a:t>
            </a:r>
            <a:r>
              <a:rPr dirty="0" sz="2250" spc="-130">
                <a:latin typeface="Symbol"/>
                <a:cs typeface="Symbol"/>
              </a:rPr>
              <a:t></a:t>
            </a:r>
            <a:r>
              <a:rPr dirty="0" sz="2250" spc="-125">
                <a:latin typeface="Times New Roman"/>
                <a:cs typeface="Times New Roman"/>
              </a:rPr>
              <a:t> </a:t>
            </a:r>
            <a:r>
              <a:rPr dirty="0" sz="2250" spc="-75">
                <a:latin typeface="Times New Roman"/>
                <a:cs typeface="Times New Roman"/>
              </a:rPr>
              <a:t>(</a:t>
            </a:r>
            <a:r>
              <a:rPr dirty="0" sz="2250" spc="-130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baseline="-23504" sz="1950" i="1">
                <a:latin typeface="Times New Roman"/>
                <a:cs typeface="Times New Roman"/>
              </a:rPr>
              <a:t>i</a:t>
            </a:r>
            <a:r>
              <a:rPr dirty="0" baseline="-23504" sz="1950" spc="-127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65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85" i="1">
                <a:latin typeface="Times New Roman"/>
                <a:cs typeface="Times New Roman"/>
              </a:rPr>
              <a:t> </a:t>
            </a:r>
            <a:r>
              <a:rPr dirty="0" sz="2250" spc="-55">
                <a:latin typeface="Times New Roman"/>
                <a:cs typeface="Times New Roman"/>
              </a:rPr>
              <a:t>(</a:t>
            </a:r>
            <a:r>
              <a:rPr dirty="0" sz="2250" spc="-55" i="1">
                <a:latin typeface="Times New Roman"/>
                <a:cs typeface="Times New Roman"/>
              </a:rPr>
              <a:t>n</a:t>
            </a:r>
            <a:r>
              <a:rPr dirty="0" sz="2250" spc="-55">
                <a:latin typeface="Times New Roman"/>
                <a:cs typeface="Times New Roman"/>
              </a:rPr>
              <a:t>))</a:t>
            </a:r>
            <a:r>
              <a:rPr dirty="0" baseline="-8291" sz="5025" spc="-82">
                <a:latin typeface="Symbol"/>
                <a:cs typeface="Symbol"/>
              </a:rPr>
              <a:t></a:t>
            </a:r>
            <a:r>
              <a:rPr dirty="0" sz="2250" spc="-55">
                <a:latin typeface="Times New Roman"/>
                <a:cs typeface="Times New Roman"/>
              </a:rPr>
              <a:t>(</a:t>
            </a:r>
            <a:r>
              <a:rPr dirty="0" sz="2250" spc="-130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220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j</a:t>
            </a:r>
            <a:r>
              <a:rPr dirty="0" baseline="-23504" sz="1950" spc="-67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145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-20">
                <a:latin typeface="Times New Roman"/>
                <a:cs typeface="Times New Roman"/>
              </a:rPr>
              <a:t>(</a:t>
            </a:r>
            <a:r>
              <a:rPr dirty="0" sz="2250" spc="-20" i="1">
                <a:latin typeface="Times New Roman"/>
                <a:cs typeface="Times New Roman"/>
              </a:rPr>
              <a:t>n</a:t>
            </a:r>
            <a:r>
              <a:rPr dirty="0" sz="2250" spc="-20">
                <a:latin typeface="Times New Roman"/>
                <a:cs typeface="Times New Roman"/>
              </a:rPr>
              <a:t>))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49954" y="592095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91" y="0"/>
                </a:lnTo>
              </a:path>
            </a:pathLst>
          </a:custGeom>
          <a:ln w="13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053431" y="6096989"/>
            <a:ext cx="7810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0" i="1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10107" y="6132900"/>
            <a:ext cx="295910" cy="405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00" spc="-50" i="1">
                <a:latin typeface="Times New Roman"/>
                <a:cs typeface="Times New Roman"/>
              </a:rPr>
              <a:t>M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549304" y="6319808"/>
            <a:ext cx="28130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i="1">
                <a:latin typeface="Times New Roman"/>
                <a:cs typeface="Times New Roman"/>
              </a:rPr>
              <a:t>i</a:t>
            </a:r>
            <a:r>
              <a:rPr dirty="0" sz="1450" spc="-25">
                <a:latin typeface="Symbol"/>
                <a:cs typeface="Symbol"/>
              </a:rPr>
              <a:t></a:t>
            </a:r>
            <a:r>
              <a:rPr dirty="0" sz="1450" spc="-2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67505" y="5697389"/>
            <a:ext cx="2423795" cy="626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83565">
              <a:lnSpc>
                <a:spcPts val="1005"/>
              </a:lnSpc>
              <a:spcBef>
                <a:spcPts val="100"/>
              </a:spcBef>
            </a:pPr>
            <a:r>
              <a:rPr dirty="0" sz="1450" spc="-50" i="1">
                <a:latin typeface="Times New Roman"/>
                <a:cs typeface="Times New Roman"/>
              </a:rPr>
              <a:t>M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ts val="3704"/>
              </a:lnSpc>
            </a:pPr>
            <a:r>
              <a:rPr dirty="0" sz="2500" i="1">
                <a:latin typeface="Times New Roman"/>
                <a:cs typeface="Times New Roman"/>
              </a:rPr>
              <a:t>f</a:t>
            </a:r>
            <a:r>
              <a:rPr dirty="0" sz="2500" spc="-5" i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(</a:t>
            </a:r>
            <a:r>
              <a:rPr dirty="0" sz="2500" i="1">
                <a:latin typeface="Times New Roman"/>
                <a:cs typeface="Times New Roman"/>
              </a:rPr>
              <a:t>n</a:t>
            </a:r>
            <a:r>
              <a:rPr dirty="0" sz="2500">
                <a:latin typeface="Times New Roman"/>
                <a:cs typeface="Times New Roman"/>
              </a:rPr>
              <a:t>)</a:t>
            </a:r>
            <a:r>
              <a:rPr dirty="0" sz="2500" spc="-25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25">
                <a:latin typeface="Times New Roman"/>
                <a:cs typeface="Times New Roman"/>
              </a:rPr>
              <a:t> </a:t>
            </a:r>
            <a:r>
              <a:rPr dirty="0" u="sng" baseline="34444" sz="3750" spc="28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4444" sz="37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baseline="34444" sz="3750" spc="27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baseline="34444" sz="3750" spc="-292">
                <a:latin typeface="Times New Roman"/>
                <a:cs typeface="Times New Roman"/>
              </a:rPr>
              <a:t> </a:t>
            </a:r>
            <a:r>
              <a:rPr dirty="0" baseline="-9009" sz="5550" spc="112">
                <a:latin typeface="Symbol"/>
                <a:cs typeface="Symbol"/>
              </a:rPr>
              <a:t></a:t>
            </a:r>
            <a:r>
              <a:rPr dirty="0" baseline="-9009" sz="5550" spc="-127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f</a:t>
            </a:r>
            <a:r>
              <a:rPr dirty="0" sz="2500" spc="270" i="1">
                <a:latin typeface="Times New Roman"/>
                <a:cs typeface="Times New Roman"/>
              </a:rPr>
              <a:t> </a:t>
            </a:r>
            <a:r>
              <a:rPr dirty="0" sz="2500" spc="-25">
                <a:latin typeface="Times New Roman"/>
                <a:cs typeface="Times New Roman"/>
              </a:rPr>
              <a:t>(</a:t>
            </a:r>
            <a:r>
              <a:rPr dirty="0" sz="2500" spc="-25" i="1">
                <a:latin typeface="Times New Roman"/>
                <a:cs typeface="Times New Roman"/>
              </a:rPr>
              <a:t>n</a:t>
            </a:r>
            <a:r>
              <a:rPr dirty="0" sz="2500" spc="-25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79975" y="5209489"/>
            <a:ext cx="1346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------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2.3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64335" y="2236089"/>
            <a:ext cx="1925955" cy="2227580"/>
            <a:chOff x="1664335" y="2236089"/>
            <a:chExt cx="1925955" cy="2227580"/>
          </a:xfrm>
        </p:grpSpPr>
        <p:sp>
          <p:nvSpPr>
            <p:cNvPr id="3" name="object 3" descr=""/>
            <p:cNvSpPr/>
            <p:nvPr/>
          </p:nvSpPr>
          <p:spPr>
            <a:xfrm>
              <a:off x="1664335" y="2236088"/>
              <a:ext cx="1925955" cy="2227580"/>
            </a:xfrm>
            <a:custGeom>
              <a:avLst/>
              <a:gdLst/>
              <a:ahLst/>
              <a:cxnLst/>
              <a:rect l="l" t="t" r="r" b="b"/>
              <a:pathLst>
                <a:path w="1925954" h="2227579">
                  <a:moveTo>
                    <a:pt x="1480439" y="2164080"/>
                  </a:moveTo>
                  <a:lnTo>
                    <a:pt x="1383538" y="2125980"/>
                  </a:lnTo>
                  <a:lnTo>
                    <a:pt x="1370457" y="2125980"/>
                  </a:lnTo>
                  <a:lnTo>
                    <a:pt x="1368425" y="2138680"/>
                  </a:lnTo>
                  <a:lnTo>
                    <a:pt x="1375791" y="2138680"/>
                  </a:lnTo>
                  <a:lnTo>
                    <a:pt x="1430045" y="2164080"/>
                  </a:lnTo>
                  <a:lnTo>
                    <a:pt x="1304036" y="2164080"/>
                  </a:lnTo>
                  <a:lnTo>
                    <a:pt x="1294257" y="2151380"/>
                  </a:lnTo>
                  <a:lnTo>
                    <a:pt x="1275461" y="2151380"/>
                  </a:lnTo>
                  <a:lnTo>
                    <a:pt x="1266190" y="2138680"/>
                  </a:lnTo>
                  <a:lnTo>
                    <a:pt x="1257173" y="2138680"/>
                  </a:lnTo>
                  <a:lnTo>
                    <a:pt x="1248283" y="2125980"/>
                  </a:lnTo>
                  <a:lnTo>
                    <a:pt x="1239774" y="2125980"/>
                  </a:lnTo>
                  <a:lnTo>
                    <a:pt x="1231265" y="2113280"/>
                  </a:lnTo>
                  <a:lnTo>
                    <a:pt x="1223010" y="2113280"/>
                  </a:lnTo>
                  <a:lnTo>
                    <a:pt x="1199388" y="2075180"/>
                  </a:lnTo>
                  <a:lnTo>
                    <a:pt x="1177925" y="2037080"/>
                  </a:lnTo>
                  <a:lnTo>
                    <a:pt x="1168146" y="2011680"/>
                  </a:lnTo>
                  <a:lnTo>
                    <a:pt x="1165225" y="2011680"/>
                  </a:lnTo>
                  <a:lnTo>
                    <a:pt x="1162431" y="1998980"/>
                  </a:lnTo>
                  <a:lnTo>
                    <a:pt x="1160018" y="1986280"/>
                  </a:lnTo>
                  <a:lnTo>
                    <a:pt x="1155446" y="1960880"/>
                  </a:lnTo>
                  <a:lnTo>
                    <a:pt x="1151509" y="1948180"/>
                  </a:lnTo>
                  <a:lnTo>
                    <a:pt x="1148080" y="1922780"/>
                  </a:lnTo>
                  <a:lnTo>
                    <a:pt x="1145159" y="1884680"/>
                  </a:lnTo>
                  <a:lnTo>
                    <a:pt x="1142873" y="1859280"/>
                  </a:lnTo>
                  <a:lnTo>
                    <a:pt x="1140968" y="1833880"/>
                  </a:lnTo>
                  <a:lnTo>
                    <a:pt x="1139317" y="1795780"/>
                  </a:lnTo>
                  <a:lnTo>
                    <a:pt x="1138047" y="1770380"/>
                  </a:lnTo>
                  <a:lnTo>
                    <a:pt x="1137031" y="1732280"/>
                  </a:lnTo>
                  <a:lnTo>
                    <a:pt x="1136142" y="1706880"/>
                  </a:lnTo>
                  <a:lnTo>
                    <a:pt x="1134745" y="1630680"/>
                  </a:lnTo>
                  <a:lnTo>
                    <a:pt x="1133475" y="1567180"/>
                  </a:lnTo>
                  <a:lnTo>
                    <a:pt x="1131697" y="1490980"/>
                  </a:lnTo>
                  <a:lnTo>
                    <a:pt x="1130427" y="1452880"/>
                  </a:lnTo>
                  <a:lnTo>
                    <a:pt x="1129030" y="1427480"/>
                  </a:lnTo>
                  <a:lnTo>
                    <a:pt x="1127252" y="1389380"/>
                  </a:lnTo>
                  <a:lnTo>
                    <a:pt x="1124966" y="1363992"/>
                  </a:lnTo>
                  <a:lnTo>
                    <a:pt x="1122299" y="1325892"/>
                  </a:lnTo>
                  <a:lnTo>
                    <a:pt x="1119124" y="1300492"/>
                  </a:lnTo>
                  <a:lnTo>
                    <a:pt x="1110742" y="1249680"/>
                  </a:lnTo>
                  <a:lnTo>
                    <a:pt x="1099439" y="1198880"/>
                  </a:lnTo>
                  <a:lnTo>
                    <a:pt x="1088771" y="1160780"/>
                  </a:lnTo>
                  <a:lnTo>
                    <a:pt x="1084580" y="1160780"/>
                  </a:lnTo>
                  <a:lnTo>
                    <a:pt x="1080262" y="1148080"/>
                  </a:lnTo>
                  <a:lnTo>
                    <a:pt x="1075436" y="1135380"/>
                  </a:lnTo>
                  <a:lnTo>
                    <a:pt x="1070356" y="1135380"/>
                  </a:lnTo>
                  <a:lnTo>
                    <a:pt x="1064641" y="1122680"/>
                  </a:lnTo>
                  <a:lnTo>
                    <a:pt x="1058926" y="1122680"/>
                  </a:lnTo>
                  <a:lnTo>
                    <a:pt x="1052957" y="1109980"/>
                  </a:lnTo>
                  <a:lnTo>
                    <a:pt x="1039876" y="1109980"/>
                  </a:lnTo>
                  <a:lnTo>
                    <a:pt x="1033018" y="1097280"/>
                  </a:lnTo>
                  <a:lnTo>
                    <a:pt x="965327" y="1097280"/>
                  </a:lnTo>
                  <a:lnTo>
                    <a:pt x="949198" y="1109980"/>
                  </a:lnTo>
                  <a:lnTo>
                    <a:pt x="932815" y="1109980"/>
                  </a:lnTo>
                  <a:lnTo>
                    <a:pt x="916051" y="1122680"/>
                  </a:lnTo>
                  <a:lnTo>
                    <a:pt x="898906" y="1135380"/>
                  </a:lnTo>
                  <a:lnTo>
                    <a:pt x="881380" y="1148080"/>
                  </a:lnTo>
                  <a:lnTo>
                    <a:pt x="863600" y="1148080"/>
                  </a:lnTo>
                  <a:lnTo>
                    <a:pt x="808990" y="1186180"/>
                  </a:lnTo>
                  <a:lnTo>
                    <a:pt x="696849" y="1262380"/>
                  </a:lnTo>
                  <a:lnTo>
                    <a:pt x="678434" y="1262380"/>
                  </a:lnTo>
                  <a:lnTo>
                    <a:pt x="660146" y="1275080"/>
                  </a:lnTo>
                  <a:lnTo>
                    <a:pt x="642239" y="1275080"/>
                  </a:lnTo>
                  <a:lnTo>
                    <a:pt x="624713" y="1287780"/>
                  </a:lnTo>
                  <a:lnTo>
                    <a:pt x="543052" y="1287780"/>
                  </a:lnTo>
                  <a:lnTo>
                    <a:pt x="535559" y="1275080"/>
                  </a:lnTo>
                  <a:lnTo>
                    <a:pt x="528066" y="1275080"/>
                  </a:lnTo>
                  <a:lnTo>
                    <a:pt x="497078" y="1249680"/>
                  </a:lnTo>
                  <a:lnTo>
                    <a:pt x="481584" y="1249680"/>
                  </a:lnTo>
                  <a:lnTo>
                    <a:pt x="466090" y="1236980"/>
                  </a:lnTo>
                  <a:lnTo>
                    <a:pt x="450596" y="1211580"/>
                  </a:lnTo>
                  <a:lnTo>
                    <a:pt x="404368" y="1173480"/>
                  </a:lnTo>
                  <a:lnTo>
                    <a:pt x="389001" y="1148080"/>
                  </a:lnTo>
                  <a:lnTo>
                    <a:pt x="373634" y="1135380"/>
                  </a:lnTo>
                  <a:lnTo>
                    <a:pt x="358267" y="1109980"/>
                  </a:lnTo>
                  <a:lnTo>
                    <a:pt x="343027" y="1097280"/>
                  </a:lnTo>
                  <a:lnTo>
                    <a:pt x="327660" y="1071880"/>
                  </a:lnTo>
                  <a:lnTo>
                    <a:pt x="312420" y="1046480"/>
                  </a:lnTo>
                  <a:lnTo>
                    <a:pt x="297307" y="1021080"/>
                  </a:lnTo>
                  <a:lnTo>
                    <a:pt x="282067" y="995680"/>
                  </a:lnTo>
                  <a:lnTo>
                    <a:pt x="161290" y="792480"/>
                  </a:lnTo>
                  <a:lnTo>
                    <a:pt x="131318" y="728980"/>
                  </a:lnTo>
                  <a:lnTo>
                    <a:pt x="101346" y="678180"/>
                  </a:lnTo>
                  <a:lnTo>
                    <a:pt x="71374" y="614680"/>
                  </a:lnTo>
                  <a:lnTo>
                    <a:pt x="41402" y="563880"/>
                  </a:lnTo>
                  <a:lnTo>
                    <a:pt x="23876" y="563880"/>
                  </a:lnTo>
                  <a:lnTo>
                    <a:pt x="83693" y="690880"/>
                  </a:lnTo>
                  <a:lnTo>
                    <a:pt x="113792" y="741680"/>
                  </a:lnTo>
                  <a:lnTo>
                    <a:pt x="143764" y="805180"/>
                  </a:lnTo>
                  <a:lnTo>
                    <a:pt x="234696" y="957580"/>
                  </a:lnTo>
                  <a:lnTo>
                    <a:pt x="250063" y="982980"/>
                  </a:lnTo>
                  <a:lnTo>
                    <a:pt x="265303" y="1008380"/>
                  </a:lnTo>
                  <a:lnTo>
                    <a:pt x="280670" y="1033780"/>
                  </a:lnTo>
                  <a:lnTo>
                    <a:pt x="295910" y="1059180"/>
                  </a:lnTo>
                  <a:lnTo>
                    <a:pt x="311404" y="1084580"/>
                  </a:lnTo>
                  <a:lnTo>
                    <a:pt x="326898" y="1097280"/>
                  </a:lnTo>
                  <a:lnTo>
                    <a:pt x="342265" y="1122680"/>
                  </a:lnTo>
                  <a:lnTo>
                    <a:pt x="358013" y="1148080"/>
                  </a:lnTo>
                  <a:lnTo>
                    <a:pt x="373507" y="1160780"/>
                  </a:lnTo>
                  <a:lnTo>
                    <a:pt x="389255" y="1186180"/>
                  </a:lnTo>
                  <a:lnTo>
                    <a:pt x="420878" y="1211580"/>
                  </a:lnTo>
                  <a:lnTo>
                    <a:pt x="436880" y="1236980"/>
                  </a:lnTo>
                  <a:lnTo>
                    <a:pt x="452755" y="1249680"/>
                  </a:lnTo>
                  <a:lnTo>
                    <a:pt x="501396" y="1287780"/>
                  </a:lnTo>
                  <a:lnTo>
                    <a:pt x="517906" y="1287780"/>
                  </a:lnTo>
                  <a:lnTo>
                    <a:pt x="526669" y="1300492"/>
                  </a:lnTo>
                  <a:lnTo>
                    <a:pt x="553466" y="1300492"/>
                  </a:lnTo>
                  <a:lnTo>
                    <a:pt x="562610" y="1313192"/>
                  </a:lnTo>
                  <a:lnTo>
                    <a:pt x="609346" y="1313192"/>
                  </a:lnTo>
                  <a:lnTo>
                    <a:pt x="628396" y="1300492"/>
                  </a:lnTo>
                  <a:lnTo>
                    <a:pt x="647573" y="1300492"/>
                  </a:lnTo>
                  <a:lnTo>
                    <a:pt x="666750" y="1287780"/>
                  </a:lnTo>
                  <a:lnTo>
                    <a:pt x="686054" y="1287780"/>
                  </a:lnTo>
                  <a:lnTo>
                    <a:pt x="763143" y="1236980"/>
                  </a:lnTo>
                  <a:lnTo>
                    <a:pt x="819785" y="1198880"/>
                  </a:lnTo>
                  <a:lnTo>
                    <a:pt x="856488" y="1186180"/>
                  </a:lnTo>
                  <a:lnTo>
                    <a:pt x="874268" y="1173480"/>
                  </a:lnTo>
                  <a:lnTo>
                    <a:pt x="891794" y="1160780"/>
                  </a:lnTo>
                  <a:lnTo>
                    <a:pt x="908812" y="1148080"/>
                  </a:lnTo>
                  <a:lnTo>
                    <a:pt x="925449" y="1135380"/>
                  </a:lnTo>
                  <a:lnTo>
                    <a:pt x="941451" y="1135380"/>
                  </a:lnTo>
                  <a:lnTo>
                    <a:pt x="956818" y="1122680"/>
                  </a:lnTo>
                  <a:lnTo>
                    <a:pt x="985520" y="1122680"/>
                  </a:lnTo>
                  <a:lnTo>
                    <a:pt x="998601" y="1109980"/>
                  </a:lnTo>
                  <a:lnTo>
                    <a:pt x="997204" y="1122680"/>
                  </a:lnTo>
                  <a:lnTo>
                    <a:pt x="1036447" y="1122680"/>
                  </a:lnTo>
                  <a:lnTo>
                    <a:pt x="1041019" y="1135380"/>
                  </a:lnTo>
                  <a:lnTo>
                    <a:pt x="1050290" y="1135380"/>
                  </a:lnTo>
                  <a:lnTo>
                    <a:pt x="1054989" y="1148080"/>
                  </a:lnTo>
                  <a:lnTo>
                    <a:pt x="1059180" y="1148080"/>
                  </a:lnTo>
                  <a:lnTo>
                    <a:pt x="1062990" y="1160780"/>
                  </a:lnTo>
                  <a:lnTo>
                    <a:pt x="1067054" y="1160780"/>
                  </a:lnTo>
                  <a:lnTo>
                    <a:pt x="1070737" y="1173480"/>
                  </a:lnTo>
                  <a:lnTo>
                    <a:pt x="1074166" y="1186180"/>
                  </a:lnTo>
                  <a:lnTo>
                    <a:pt x="1077468" y="1186180"/>
                  </a:lnTo>
                  <a:lnTo>
                    <a:pt x="1080516" y="1198880"/>
                  </a:lnTo>
                  <a:lnTo>
                    <a:pt x="1091311" y="1249680"/>
                  </a:lnTo>
                  <a:lnTo>
                    <a:pt x="1099439" y="1300492"/>
                  </a:lnTo>
                  <a:lnTo>
                    <a:pt x="1105281" y="1363992"/>
                  </a:lnTo>
                  <a:lnTo>
                    <a:pt x="1107440" y="1389380"/>
                  </a:lnTo>
                  <a:lnTo>
                    <a:pt x="1109218" y="1427480"/>
                  </a:lnTo>
                  <a:lnTo>
                    <a:pt x="1110742" y="1452880"/>
                  </a:lnTo>
                  <a:lnTo>
                    <a:pt x="1111885" y="1490980"/>
                  </a:lnTo>
                  <a:lnTo>
                    <a:pt x="1113663" y="1567180"/>
                  </a:lnTo>
                  <a:lnTo>
                    <a:pt x="1114933" y="1630680"/>
                  </a:lnTo>
                  <a:lnTo>
                    <a:pt x="1117219" y="1732280"/>
                  </a:lnTo>
                  <a:lnTo>
                    <a:pt x="1118362" y="1770380"/>
                  </a:lnTo>
                  <a:lnTo>
                    <a:pt x="1119505" y="1795780"/>
                  </a:lnTo>
                  <a:lnTo>
                    <a:pt x="1121156" y="1833880"/>
                  </a:lnTo>
                  <a:lnTo>
                    <a:pt x="1123061" y="1859280"/>
                  </a:lnTo>
                  <a:lnTo>
                    <a:pt x="1125474" y="1897380"/>
                  </a:lnTo>
                  <a:lnTo>
                    <a:pt x="1128395" y="1922780"/>
                  </a:lnTo>
                  <a:lnTo>
                    <a:pt x="1131824" y="1948180"/>
                  </a:lnTo>
                  <a:lnTo>
                    <a:pt x="1135888" y="1973580"/>
                  </a:lnTo>
                  <a:lnTo>
                    <a:pt x="1140587" y="1986280"/>
                  </a:lnTo>
                  <a:lnTo>
                    <a:pt x="1143254" y="1998980"/>
                  </a:lnTo>
                  <a:lnTo>
                    <a:pt x="1146302" y="2011680"/>
                  </a:lnTo>
                  <a:lnTo>
                    <a:pt x="1149223" y="2024380"/>
                  </a:lnTo>
                  <a:lnTo>
                    <a:pt x="1152525" y="2037080"/>
                  </a:lnTo>
                  <a:lnTo>
                    <a:pt x="1160018" y="2049780"/>
                  </a:lnTo>
                  <a:lnTo>
                    <a:pt x="1167130" y="2062480"/>
                  </a:lnTo>
                  <a:lnTo>
                    <a:pt x="1174623" y="2075180"/>
                  </a:lnTo>
                  <a:lnTo>
                    <a:pt x="1182497" y="2087880"/>
                  </a:lnTo>
                  <a:lnTo>
                    <a:pt x="1190752" y="2100580"/>
                  </a:lnTo>
                  <a:lnTo>
                    <a:pt x="1199261" y="2113280"/>
                  </a:lnTo>
                  <a:lnTo>
                    <a:pt x="1208151" y="2125980"/>
                  </a:lnTo>
                  <a:lnTo>
                    <a:pt x="1217168" y="2125980"/>
                  </a:lnTo>
                  <a:lnTo>
                    <a:pt x="1226439" y="2138680"/>
                  </a:lnTo>
                  <a:lnTo>
                    <a:pt x="1236091" y="2151380"/>
                  </a:lnTo>
                  <a:lnTo>
                    <a:pt x="1245870" y="2151380"/>
                  </a:lnTo>
                  <a:lnTo>
                    <a:pt x="1256030" y="2164080"/>
                  </a:lnTo>
                  <a:lnTo>
                    <a:pt x="1276858" y="2164080"/>
                  </a:lnTo>
                  <a:lnTo>
                    <a:pt x="1287526" y="2176780"/>
                  </a:lnTo>
                  <a:lnTo>
                    <a:pt x="1320038" y="2176780"/>
                  </a:lnTo>
                  <a:lnTo>
                    <a:pt x="1342517" y="2189480"/>
                  </a:lnTo>
                  <a:lnTo>
                    <a:pt x="1411605" y="2189480"/>
                  </a:lnTo>
                  <a:lnTo>
                    <a:pt x="1434973" y="2176780"/>
                  </a:lnTo>
                  <a:lnTo>
                    <a:pt x="1437474" y="2176780"/>
                  </a:lnTo>
                  <a:lnTo>
                    <a:pt x="1385189" y="2214880"/>
                  </a:lnTo>
                  <a:lnTo>
                    <a:pt x="1380871" y="2214880"/>
                  </a:lnTo>
                  <a:lnTo>
                    <a:pt x="1380109" y="2227580"/>
                  </a:lnTo>
                  <a:lnTo>
                    <a:pt x="1397254" y="2227580"/>
                  </a:lnTo>
                  <a:lnTo>
                    <a:pt x="1463802" y="2176780"/>
                  </a:lnTo>
                  <a:lnTo>
                    <a:pt x="1480439" y="2164080"/>
                  </a:lnTo>
                  <a:close/>
                </a:path>
                <a:path w="1925954" h="2227579">
                  <a:moveTo>
                    <a:pt x="1785239" y="564896"/>
                  </a:moveTo>
                  <a:lnTo>
                    <a:pt x="1768335" y="555117"/>
                  </a:lnTo>
                  <a:lnTo>
                    <a:pt x="1694180" y="512191"/>
                  </a:lnTo>
                  <a:lnTo>
                    <a:pt x="1689481" y="509524"/>
                  </a:lnTo>
                  <a:lnTo>
                    <a:pt x="1683385" y="511048"/>
                  </a:lnTo>
                  <a:lnTo>
                    <a:pt x="1680718" y="515874"/>
                  </a:lnTo>
                  <a:lnTo>
                    <a:pt x="1677924" y="520573"/>
                  </a:lnTo>
                  <a:lnTo>
                    <a:pt x="1679575" y="526669"/>
                  </a:lnTo>
                  <a:lnTo>
                    <a:pt x="1684274" y="529336"/>
                  </a:lnTo>
                  <a:lnTo>
                    <a:pt x="1729003" y="555244"/>
                  </a:lnTo>
                  <a:lnTo>
                    <a:pt x="1672844" y="555371"/>
                  </a:lnTo>
                  <a:lnTo>
                    <a:pt x="1618742" y="555371"/>
                  </a:lnTo>
                  <a:lnTo>
                    <a:pt x="1459268" y="553593"/>
                  </a:lnTo>
                  <a:lnTo>
                    <a:pt x="1398016" y="551307"/>
                  </a:lnTo>
                  <a:lnTo>
                    <a:pt x="1364589" y="547116"/>
                  </a:lnTo>
                  <a:lnTo>
                    <a:pt x="1363268" y="546709"/>
                  </a:lnTo>
                  <a:lnTo>
                    <a:pt x="1362837" y="546481"/>
                  </a:lnTo>
                  <a:lnTo>
                    <a:pt x="1361528" y="545833"/>
                  </a:lnTo>
                  <a:lnTo>
                    <a:pt x="1360627" y="545172"/>
                  </a:lnTo>
                  <a:lnTo>
                    <a:pt x="1360627" y="545388"/>
                  </a:lnTo>
                  <a:lnTo>
                    <a:pt x="1360627" y="545172"/>
                  </a:lnTo>
                  <a:lnTo>
                    <a:pt x="1360144" y="544817"/>
                  </a:lnTo>
                  <a:lnTo>
                    <a:pt x="1359839" y="544449"/>
                  </a:lnTo>
                  <a:lnTo>
                    <a:pt x="1357884" y="542163"/>
                  </a:lnTo>
                  <a:lnTo>
                    <a:pt x="1357503" y="541909"/>
                  </a:lnTo>
                  <a:lnTo>
                    <a:pt x="1357249" y="541528"/>
                  </a:lnTo>
                  <a:lnTo>
                    <a:pt x="1356868" y="541147"/>
                  </a:lnTo>
                  <a:lnTo>
                    <a:pt x="1354582" y="539242"/>
                  </a:lnTo>
                  <a:lnTo>
                    <a:pt x="1353566" y="538480"/>
                  </a:lnTo>
                  <a:lnTo>
                    <a:pt x="1352931" y="538099"/>
                  </a:lnTo>
                  <a:lnTo>
                    <a:pt x="1349756" y="536321"/>
                  </a:lnTo>
                  <a:lnTo>
                    <a:pt x="1349248" y="535940"/>
                  </a:lnTo>
                  <a:lnTo>
                    <a:pt x="1348740" y="535813"/>
                  </a:lnTo>
                  <a:lnTo>
                    <a:pt x="1348105" y="535559"/>
                  </a:lnTo>
                  <a:lnTo>
                    <a:pt x="1342517" y="533654"/>
                  </a:lnTo>
                  <a:lnTo>
                    <a:pt x="1338580" y="532638"/>
                  </a:lnTo>
                  <a:lnTo>
                    <a:pt x="1332331" y="531495"/>
                  </a:lnTo>
                  <a:lnTo>
                    <a:pt x="1329563" y="530987"/>
                  </a:lnTo>
                  <a:lnTo>
                    <a:pt x="1257554" y="526796"/>
                  </a:lnTo>
                  <a:lnTo>
                    <a:pt x="1228979" y="526415"/>
                  </a:lnTo>
                  <a:lnTo>
                    <a:pt x="1179449" y="526415"/>
                  </a:lnTo>
                  <a:lnTo>
                    <a:pt x="700532" y="531495"/>
                  </a:lnTo>
                  <a:lnTo>
                    <a:pt x="658368" y="531495"/>
                  </a:lnTo>
                  <a:lnTo>
                    <a:pt x="464566" y="528320"/>
                  </a:lnTo>
                  <a:lnTo>
                    <a:pt x="20828" y="511683"/>
                  </a:lnTo>
                  <a:lnTo>
                    <a:pt x="20066" y="531495"/>
                  </a:lnTo>
                  <a:lnTo>
                    <a:pt x="464058" y="548005"/>
                  </a:lnTo>
                  <a:lnTo>
                    <a:pt x="658241" y="551307"/>
                  </a:lnTo>
                  <a:lnTo>
                    <a:pt x="700532" y="551307"/>
                  </a:lnTo>
                  <a:lnTo>
                    <a:pt x="1179449" y="546227"/>
                  </a:lnTo>
                  <a:lnTo>
                    <a:pt x="1228852" y="546227"/>
                  </a:lnTo>
                  <a:lnTo>
                    <a:pt x="1269873" y="546862"/>
                  </a:lnTo>
                  <a:lnTo>
                    <a:pt x="1315720" y="549275"/>
                  </a:lnTo>
                  <a:lnTo>
                    <a:pt x="1344422" y="557022"/>
                  </a:lnTo>
                  <a:lnTo>
                    <a:pt x="1346454" y="559181"/>
                  </a:lnTo>
                  <a:lnTo>
                    <a:pt x="1347216" y="559943"/>
                  </a:lnTo>
                  <a:lnTo>
                    <a:pt x="1347724" y="560197"/>
                  </a:lnTo>
                  <a:lnTo>
                    <a:pt x="1350010" y="562102"/>
                  </a:lnTo>
                  <a:lnTo>
                    <a:pt x="1350518" y="562356"/>
                  </a:lnTo>
                  <a:lnTo>
                    <a:pt x="1351026" y="562737"/>
                  </a:lnTo>
                  <a:lnTo>
                    <a:pt x="1355090" y="564769"/>
                  </a:lnTo>
                  <a:lnTo>
                    <a:pt x="1355471" y="565023"/>
                  </a:lnTo>
                  <a:lnTo>
                    <a:pt x="1355979" y="565277"/>
                  </a:lnTo>
                  <a:lnTo>
                    <a:pt x="1356487" y="565404"/>
                  </a:lnTo>
                  <a:lnTo>
                    <a:pt x="1358900" y="566166"/>
                  </a:lnTo>
                  <a:lnTo>
                    <a:pt x="1382268" y="569976"/>
                  </a:lnTo>
                  <a:lnTo>
                    <a:pt x="1388999" y="570611"/>
                  </a:lnTo>
                  <a:lnTo>
                    <a:pt x="1432052" y="572643"/>
                  </a:lnTo>
                  <a:lnTo>
                    <a:pt x="1472565" y="573659"/>
                  </a:lnTo>
                  <a:lnTo>
                    <a:pt x="1592326" y="575056"/>
                  </a:lnTo>
                  <a:lnTo>
                    <a:pt x="1618615" y="575183"/>
                  </a:lnTo>
                  <a:lnTo>
                    <a:pt x="1672844" y="575183"/>
                  </a:lnTo>
                  <a:lnTo>
                    <a:pt x="1729041" y="575056"/>
                  </a:lnTo>
                  <a:lnTo>
                    <a:pt x="1684528" y="601218"/>
                  </a:lnTo>
                  <a:lnTo>
                    <a:pt x="1679829" y="603885"/>
                  </a:lnTo>
                  <a:lnTo>
                    <a:pt x="1678305" y="609981"/>
                  </a:lnTo>
                  <a:lnTo>
                    <a:pt x="1680972" y="614680"/>
                  </a:lnTo>
                  <a:lnTo>
                    <a:pt x="1683766" y="619379"/>
                  </a:lnTo>
                  <a:lnTo>
                    <a:pt x="1689862" y="621030"/>
                  </a:lnTo>
                  <a:lnTo>
                    <a:pt x="1785239" y="564896"/>
                  </a:lnTo>
                  <a:close/>
                </a:path>
                <a:path w="1925954" h="2227579">
                  <a:moveTo>
                    <a:pt x="1925447" y="58420"/>
                  </a:moveTo>
                  <a:lnTo>
                    <a:pt x="1831467" y="0"/>
                  </a:lnTo>
                  <a:lnTo>
                    <a:pt x="1825371" y="1397"/>
                  </a:lnTo>
                  <a:lnTo>
                    <a:pt x="1822450" y="6096"/>
                  </a:lnTo>
                  <a:lnTo>
                    <a:pt x="1819656" y="10668"/>
                  </a:lnTo>
                  <a:lnTo>
                    <a:pt x="1821053" y="16764"/>
                  </a:lnTo>
                  <a:lnTo>
                    <a:pt x="1825625" y="19685"/>
                  </a:lnTo>
                  <a:lnTo>
                    <a:pt x="1869338" y="46888"/>
                  </a:lnTo>
                  <a:lnTo>
                    <a:pt x="1863979" y="46736"/>
                  </a:lnTo>
                  <a:lnTo>
                    <a:pt x="1803019" y="45720"/>
                  </a:lnTo>
                  <a:lnTo>
                    <a:pt x="1773174" y="45593"/>
                  </a:lnTo>
                  <a:lnTo>
                    <a:pt x="1743710" y="45974"/>
                  </a:lnTo>
                  <a:lnTo>
                    <a:pt x="1686814" y="47879"/>
                  </a:lnTo>
                  <a:lnTo>
                    <a:pt x="1632966" y="52451"/>
                  </a:lnTo>
                  <a:lnTo>
                    <a:pt x="1583182" y="60071"/>
                  </a:lnTo>
                  <a:lnTo>
                    <a:pt x="1537843" y="71374"/>
                  </a:lnTo>
                  <a:lnTo>
                    <a:pt x="1498092" y="87503"/>
                  </a:lnTo>
                  <a:lnTo>
                    <a:pt x="1467739" y="113157"/>
                  </a:lnTo>
                  <a:lnTo>
                    <a:pt x="1448308" y="165100"/>
                  </a:lnTo>
                  <a:lnTo>
                    <a:pt x="1442085" y="221615"/>
                  </a:lnTo>
                  <a:lnTo>
                    <a:pt x="1439799" y="239776"/>
                  </a:lnTo>
                  <a:lnTo>
                    <a:pt x="1428242" y="281305"/>
                  </a:lnTo>
                  <a:lnTo>
                    <a:pt x="1401953" y="313182"/>
                  </a:lnTo>
                  <a:lnTo>
                    <a:pt x="1362456" y="330073"/>
                  </a:lnTo>
                  <a:lnTo>
                    <a:pt x="1319149" y="335915"/>
                  </a:lnTo>
                  <a:lnTo>
                    <a:pt x="1284859" y="336804"/>
                  </a:lnTo>
                  <a:lnTo>
                    <a:pt x="1266190" y="336296"/>
                  </a:lnTo>
                  <a:lnTo>
                    <a:pt x="1226439" y="334137"/>
                  </a:lnTo>
                  <a:lnTo>
                    <a:pt x="1183767" y="330073"/>
                  </a:lnTo>
                  <a:lnTo>
                    <a:pt x="1091311" y="318897"/>
                  </a:lnTo>
                  <a:lnTo>
                    <a:pt x="980782" y="304165"/>
                  </a:lnTo>
                  <a:lnTo>
                    <a:pt x="942467" y="299339"/>
                  </a:lnTo>
                  <a:lnTo>
                    <a:pt x="891921" y="293624"/>
                  </a:lnTo>
                  <a:lnTo>
                    <a:pt x="841629" y="289052"/>
                  </a:lnTo>
                  <a:lnTo>
                    <a:pt x="792226" y="285877"/>
                  </a:lnTo>
                  <a:lnTo>
                    <a:pt x="744220" y="284353"/>
                  </a:lnTo>
                  <a:lnTo>
                    <a:pt x="720725" y="284607"/>
                  </a:lnTo>
                  <a:lnTo>
                    <a:pt x="675132" y="286639"/>
                  </a:lnTo>
                  <a:lnTo>
                    <a:pt x="610616" y="294386"/>
                  </a:lnTo>
                  <a:lnTo>
                    <a:pt x="568325" y="301117"/>
                  </a:lnTo>
                  <a:lnTo>
                    <a:pt x="526415" y="309372"/>
                  </a:lnTo>
                  <a:lnTo>
                    <a:pt x="484759" y="318516"/>
                  </a:lnTo>
                  <a:lnTo>
                    <a:pt x="443230" y="328803"/>
                  </a:lnTo>
                  <a:lnTo>
                    <a:pt x="402082" y="339852"/>
                  </a:lnTo>
                  <a:lnTo>
                    <a:pt x="361188" y="351917"/>
                  </a:lnTo>
                  <a:lnTo>
                    <a:pt x="320548" y="364871"/>
                  </a:lnTo>
                  <a:lnTo>
                    <a:pt x="279908" y="378333"/>
                  </a:lnTo>
                  <a:lnTo>
                    <a:pt x="239522" y="392430"/>
                  </a:lnTo>
                  <a:lnTo>
                    <a:pt x="159385" y="422148"/>
                  </a:lnTo>
                  <a:lnTo>
                    <a:pt x="0" y="485013"/>
                  </a:lnTo>
                  <a:lnTo>
                    <a:pt x="7366" y="503301"/>
                  </a:lnTo>
                  <a:lnTo>
                    <a:pt x="166497" y="440563"/>
                  </a:lnTo>
                  <a:lnTo>
                    <a:pt x="246380" y="411099"/>
                  </a:lnTo>
                  <a:lnTo>
                    <a:pt x="286512" y="397002"/>
                  </a:lnTo>
                  <a:lnTo>
                    <a:pt x="326771" y="383667"/>
                  </a:lnTo>
                  <a:lnTo>
                    <a:pt x="367157" y="370840"/>
                  </a:lnTo>
                  <a:lnTo>
                    <a:pt x="407670" y="358902"/>
                  </a:lnTo>
                  <a:lnTo>
                    <a:pt x="448437" y="347853"/>
                  </a:lnTo>
                  <a:lnTo>
                    <a:pt x="489458" y="337693"/>
                  </a:lnTo>
                  <a:lnTo>
                    <a:pt x="530606" y="328676"/>
                  </a:lnTo>
                  <a:lnTo>
                    <a:pt x="572135" y="320675"/>
                  </a:lnTo>
                  <a:lnTo>
                    <a:pt x="613791" y="313944"/>
                  </a:lnTo>
                  <a:lnTo>
                    <a:pt x="655828" y="308483"/>
                  </a:lnTo>
                  <a:lnTo>
                    <a:pt x="698881" y="305054"/>
                  </a:lnTo>
                  <a:lnTo>
                    <a:pt x="744347" y="304165"/>
                  </a:lnTo>
                  <a:lnTo>
                    <a:pt x="791718" y="305689"/>
                  </a:lnTo>
                  <a:lnTo>
                    <a:pt x="840359" y="308737"/>
                  </a:lnTo>
                  <a:lnTo>
                    <a:pt x="890143" y="313309"/>
                  </a:lnTo>
                  <a:lnTo>
                    <a:pt x="990346" y="325247"/>
                  </a:lnTo>
                  <a:lnTo>
                    <a:pt x="1088644" y="338582"/>
                  </a:lnTo>
                  <a:lnTo>
                    <a:pt x="1159002" y="347345"/>
                  </a:lnTo>
                  <a:lnTo>
                    <a:pt x="1203452" y="352044"/>
                  </a:lnTo>
                  <a:lnTo>
                    <a:pt x="1245362" y="355219"/>
                  </a:lnTo>
                  <a:lnTo>
                    <a:pt x="1284351" y="356616"/>
                  </a:lnTo>
                  <a:lnTo>
                    <a:pt x="1302512" y="356489"/>
                  </a:lnTo>
                  <a:lnTo>
                    <a:pt x="1351788" y="352298"/>
                  </a:lnTo>
                  <a:lnTo>
                    <a:pt x="1391793" y="341249"/>
                  </a:lnTo>
                  <a:lnTo>
                    <a:pt x="1401114" y="336804"/>
                  </a:lnTo>
                  <a:lnTo>
                    <a:pt x="1402715" y="336042"/>
                  </a:lnTo>
                  <a:lnTo>
                    <a:pt x="1435354" y="307975"/>
                  </a:lnTo>
                  <a:lnTo>
                    <a:pt x="1452880" y="272288"/>
                  </a:lnTo>
                  <a:lnTo>
                    <a:pt x="1461643" y="224028"/>
                  </a:lnTo>
                  <a:lnTo>
                    <a:pt x="1463421" y="204597"/>
                  </a:lnTo>
                  <a:lnTo>
                    <a:pt x="1465326" y="185928"/>
                  </a:lnTo>
                  <a:lnTo>
                    <a:pt x="1473962" y="143891"/>
                  </a:lnTo>
                  <a:lnTo>
                    <a:pt x="1500759" y="108712"/>
                  </a:lnTo>
                  <a:lnTo>
                    <a:pt x="1544574" y="90170"/>
                  </a:lnTo>
                  <a:lnTo>
                    <a:pt x="1587500" y="79375"/>
                  </a:lnTo>
                  <a:lnTo>
                    <a:pt x="1635493" y="72136"/>
                  </a:lnTo>
                  <a:lnTo>
                    <a:pt x="1688211" y="67691"/>
                  </a:lnTo>
                  <a:lnTo>
                    <a:pt x="1744218" y="65659"/>
                  </a:lnTo>
                  <a:lnTo>
                    <a:pt x="1803514" y="65544"/>
                  </a:lnTo>
                  <a:lnTo>
                    <a:pt x="1863598" y="66548"/>
                  </a:lnTo>
                  <a:lnTo>
                    <a:pt x="1868970" y="66700"/>
                  </a:lnTo>
                  <a:lnTo>
                    <a:pt x="1818894" y="94107"/>
                  </a:lnTo>
                  <a:lnTo>
                    <a:pt x="1817116" y="100076"/>
                  </a:lnTo>
                  <a:lnTo>
                    <a:pt x="1819783" y="104902"/>
                  </a:lnTo>
                  <a:lnTo>
                    <a:pt x="1822323" y="109728"/>
                  </a:lnTo>
                  <a:lnTo>
                    <a:pt x="1828419" y="111506"/>
                  </a:lnTo>
                  <a:lnTo>
                    <a:pt x="1908492" y="67691"/>
                  </a:lnTo>
                  <a:lnTo>
                    <a:pt x="1925447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320033" y="3480054"/>
              <a:ext cx="635" cy="467995"/>
            </a:xfrm>
            <a:custGeom>
              <a:avLst/>
              <a:gdLst/>
              <a:ahLst/>
              <a:cxnLst/>
              <a:rect l="l" t="t" r="r" b="b"/>
              <a:pathLst>
                <a:path w="635" h="467995">
                  <a:moveTo>
                    <a:pt x="0" y="0"/>
                  </a:moveTo>
                  <a:lnTo>
                    <a:pt x="635" y="467741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677917" y="3214877"/>
            <a:ext cx="15875" cy="780415"/>
          </a:xfrm>
          <a:custGeom>
            <a:avLst/>
            <a:gdLst/>
            <a:ahLst/>
            <a:cxnLst/>
            <a:rect l="l" t="t" r="r" b="b"/>
            <a:pathLst>
              <a:path w="15875" h="780414">
                <a:moveTo>
                  <a:pt x="15875" y="0"/>
                </a:moveTo>
                <a:lnTo>
                  <a:pt x="0" y="780034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56253" y="2234057"/>
            <a:ext cx="753110" cy="111760"/>
          </a:xfrm>
          <a:custGeom>
            <a:avLst/>
            <a:gdLst/>
            <a:ahLst/>
            <a:cxnLst/>
            <a:rect l="l" t="t" r="r" b="b"/>
            <a:pathLst>
              <a:path w="753110" h="111760">
                <a:moveTo>
                  <a:pt x="713504" y="55752"/>
                </a:moveTo>
                <a:lnTo>
                  <a:pt x="651891" y="91693"/>
                </a:lnTo>
                <a:lnTo>
                  <a:pt x="647192" y="94360"/>
                </a:lnTo>
                <a:lnTo>
                  <a:pt x="645668" y="100456"/>
                </a:lnTo>
                <a:lnTo>
                  <a:pt x="648335" y="105155"/>
                </a:lnTo>
                <a:lnTo>
                  <a:pt x="651129" y="109981"/>
                </a:lnTo>
                <a:lnTo>
                  <a:pt x="657225" y="111505"/>
                </a:lnTo>
                <a:lnTo>
                  <a:pt x="661924" y="108712"/>
                </a:lnTo>
                <a:lnTo>
                  <a:pt x="735847" y="65658"/>
                </a:lnTo>
                <a:lnTo>
                  <a:pt x="733171" y="65658"/>
                </a:lnTo>
                <a:lnTo>
                  <a:pt x="733171" y="64262"/>
                </a:lnTo>
                <a:lnTo>
                  <a:pt x="728091" y="64262"/>
                </a:lnTo>
                <a:lnTo>
                  <a:pt x="713504" y="55752"/>
                </a:lnTo>
                <a:close/>
              </a:path>
              <a:path w="753110" h="111760">
                <a:moveTo>
                  <a:pt x="696522" y="45846"/>
                </a:moveTo>
                <a:lnTo>
                  <a:pt x="647954" y="45846"/>
                </a:lnTo>
                <a:lnTo>
                  <a:pt x="614299" y="45973"/>
                </a:lnTo>
                <a:lnTo>
                  <a:pt x="521081" y="46100"/>
                </a:lnTo>
                <a:lnTo>
                  <a:pt x="445262" y="46100"/>
                </a:lnTo>
                <a:lnTo>
                  <a:pt x="434848" y="46227"/>
                </a:lnTo>
                <a:lnTo>
                  <a:pt x="416179" y="46227"/>
                </a:lnTo>
                <a:lnTo>
                  <a:pt x="408178" y="46354"/>
                </a:lnTo>
                <a:lnTo>
                  <a:pt x="380619" y="46354"/>
                </a:lnTo>
                <a:lnTo>
                  <a:pt x="377317" y="46481"/>
                </a:lnTo>
                <a:lnTo>
                  <a:pt x="374650" y="46481"/>
                </a:lnTo>
                <a:lnTo>
                  <a:pt x="373507" y="46608"/>
                </a:lnTo>
                <a:lnTo>
                  <a:pt x="362585" y="46608"/>
                </a:lnTo>
                <a:lnTo>
                  <a:pt x="357124" y="46735"/>
                </a:lnTo>
                <a:lnTo>
                  <a:pt x="335280" y="46735"/>
                </a:lnTo>
                <a:lnTo>
                  <a:pt x="326390" y="46862"/>
                </a:lnTo>
                <a:lnTo>
                  <a:pt x="230886" y="46989"/>
                </a:lnTo>
                <a:lnTo>
                  <a:pt x="104521" y="47116"/>
                </a:lnTo>
                <a:lnTo>
                  <a:pt x="0" y="47116"/>
                </a:lnTo>
                <a:lnTo>
                  <a:pt x="0" y="66928"/>
                </a:lnTo>
                <a:lnTo>
                  <a:pt x="104521" y="66928"/>
                </a:lnTo>
                <a:lnTo>
                  <a:pt x="230886" y="66801"/>
                </a:lnTo>
                <a:lnTo>
                  <a:pt x="283591" y="66675"/>
                </a:lnTo>
                <a:lnTo>
                  <a:pt x="295401" y="66547"/>
                </a:lnTo>
                <a:lnTo>
                  <a:pt x="357124" y="66547"/>
                </a:lnTo>
                <a:lnTo>
                  <a:pt x="362838" y="66420"/>
                </a:lnTo>
                <a:lnTo>
                  <a:pt x="373507" y="66420"/>
                </a:lnTo>
                <a:lnTo>
                  <a:pt x="375793" y="66293"/>
                </a:lnTo>
                <a:lnTo>
                  <a:pt x="376300" y="66293"/>
                </a:lnTo>
                <a:lnTo>
                  <a:pt x="378587" y="66166"/>
                </a:lnTo>
                <a:lnTo>
                  <a:pt x="408178" y="66166"/>
                </a:lnTo>
                <a:lnTo>
                  <a:pt x="416433" y="66039"/>
                </a:lnTo>
                <a:lnTo>
                  <a:pt x="434848" y="66039"/>
                </a:lnTo>
                <a:lnTo>
                  <a:pt x="445516" y="65912"/>
                </a:lnTo>
                <a:lnTo>
                  <a:pt x="480568" y="65912"/>
                </a:lnTo>
                <a:lnTo>
                  <a:pt x="614299" y="65785"/>
                </a:lnTo>
                <a:lnTo>
                  <a:pt x="696522" y="65658"/>
                </a:lnTo>
                <a:lnTo>
                  <a:pt x="713504" y="55752"/>
                </a:lnTo>
                <a:lnTo>
                  <a:pt x="696522" y="45846"/>
                </a:lnTo>
                <a:close/>
              </a:path>
              <a:path w="753110" h="111760">
                <a:moveTo>
                  <a:pt x="335534" y="66547"/>
                </a:moveTo>
                <a:lnTo>
                  <a:pt x="295401" y="66547"/>
                </a:lnTo>
                <a:lnTo>
                  <a:pt x="306450" y="66675"/>
                </a:lnTo>
                <a:lnTo>
                  <a:pt x="326390" y="66675"/>
                </a:lnTo>
                <a:lnTo>
                  <a:pt x="335534" y="66547"/>
                </a:lnTo>
                <a:close/>
              </a:path>
              <a:path w="753110" h="111760">
                <a:moveTo>
                  <a:pt x="550672" y="65785"/>
                </a:moveTo>
                <a:lnTo>
                  <a:pt x="493649" y="65785"/>
                </a:lnTo>
                <a:lnTo>
                  <a:pt x="521081" y="65912"/>
                </a:lnTo>
                <a:lnTo>
                  <a:pt x="550672" y="65785"/>
                </a:lnTo>
                <a:close/>
              </a:path>
              <a:path w="753110" h="111760">
                <a:moveTo>
                  <a:pt x="735847" y="45846"/>
                </a:moveTo>
                <a:lnTo>
                  <a:pt x="733171" y="45846"/>
                </a:lnTo>
                <a:lnTo>
                  <a:pt x="733171" y="65658"/>
                </a:lnTo>
                <a:lnTo>
                  <a:pt x="735847" y="65658"/>
                </a:lnTo>
                <a:lnTo>
                  <a:pt x="752856" y="55752"/>
                </a:lnTo>
                <a:lnTo>
                  <a:pt x="735847" y="45846"/>
                </a:lnTo>
                <a:close/>
              </a:path>
              <a:path w="753110" h="111760">
                <a:moveTo>
                  <a:pt x="728091" y="47243"/>
                </a:moveTo>
                <a:lnTo>
                  <a:pt x="713504" y="55752"/>
                </a:lnTo>
                <a:lnTo>
                  <a:pt x="728091" y="64262"/>
                </a:lnTo>
                <a:lnTo>
                  <a:pt x="728091" y="47243"/>
                </a:lnTo>
                <a:close/>
              </a:path>
              <a:path w="753110" h="111760">
                <a:moveTo>
                  <a:pt x="733171" y="47243"/>
                </a:moveTo>
                <a:lnTo>
                  <a:pt x="728091" y="47243"/>
                </a:lnTo>
                <a:lnTo>
                  <a:pt x="728091" y="64262"/>
                </a:lnTo>
                <a:lnTo>
                  <a:pt x="733171" y="64262"/>
                </a:lnTo>
                <a:lnTo>
                  <a:pt x="733171" y="47243"/>
                </a:lnTo>
                <a:close/>
              </a:path>
              <a:path w="753110" h="111760">
                <a:moveTo>
                  <a:pt x="657225" y="0"/>
                </a:moveTo>
                <a:lnTo>
                  <a:pt x="651129" y="1523"/>
                </a:lnTo>
                <a:lnTo>
                  <a:pt x="648335" y="6350"/>
                </a:lnTo>
                <a:lnTo>
                  <a:pt x="645668" y="11048"/>
                </a:lnTo>
                <a:lnTo>
                  <a:pt x="647192" y="17144"/>
                </a:lnTo>
                <a:lnTo>
                  <a:pt x="651891" y="19812"/>
                </a:lnTo>
                <a:lnTo>
                  <a:pt x="713504" y="55752"/>
                </a:lnTo>
                <a:lnTo>
                  <a:pt x="728091" y="47243"/>
                </a:lnTo>
                <a:lnTo>
                  <a:pt x="733171" y="47243"/>
                </a:lnTo>
                <a:lnTo>
                  <a:pt x="733171" y="45846"/>
                </a:lnTo>
                <a:lnTo>
                  <a:pt x="735847" y="45846"/>
                </a:lnTo>
                <a:lnTo>
                  <a:pt x="661924" y="2793"/>
                </a:lnTo>
                <a:lnTo>
                  <a:pt x="657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906646" y="2927476"/>
            <a:ext cx="404495" cy="173355"/>
          </a:xfrm>
          <a:custGeom>
            <a:avLst/>
            <a:gdLst/>
            <a:ahLst/>
            <a:cxnLst/>
            <a:rect l="l" t="t" r="r" b="b"/>
            <a:pathLst>
              <a:path w="404495" h="173355">
                <a:moveTo>
                  <a:pt x="210477" y="115697"/>
                </a:moveTo>
                <a:lnTo>
                  <a:pt x="186308" y="115697"/>
                </a:lnTo>
                <a:lnTo>
                  <a:pt x="185038" y="116586"/>
                </a:lnTo>
                <a:lnTo>
                  <a:pt x="149478" y="132714"/>
                </a:lnTo>
                <a:lnTo>
                  <a:pt x="106552" y="143383"/>
                </a:lnTo>
                <a:lnTo>
                  <a:pt x="55499" y="150749"/>
                </a:lnTo>
                <a:lnTo>
                  <a:pt x="0" y="153415"/>
                </a:lnTo>
                <a:lnTo>
                  <a:pt x="253" y="173227"/>
                </a:lnTo>
                <a:lnTo>
                  <a:pt x="57023" y="170561"/>
                </a:lnTo>
                <a:lnTo>
                  <a:pt x="109981" y="162940"/>
                </a:lnTo>
                <a:lnTo>
                  <a:pt x="155193" y="151764"/>
                </a:lnTo>
                <a:lnTo>
                  <a:pt x="197612" y="131952"/>
                </a:lnTo>
                <a:lnTo>
                  <a:pt x="198119" y="131572"/>
                </a:lnTo>
                <a:lnTo>
                  <a:pt x="198500" y="131318"/>
                </a:lnTo>
                <a:lnTo>
                  <a:pt x="203835" y="126364"/>
                </a:lnTo>
                <a:lnTo>
                  <a:pt x="204469" y="125857"/>
                </a:lnTo>
                <a:lnTo>
                  <a:pt x="204977" y="125222"/>
                </a:lnTo>
                <a:lnTo>
                  <a:pt x="205358" y="124587"/>
                </a:lnTo>
                <a:lnTo>
                  <a:pt x="209295" y="118745"/>
                </a:lnTo>
                <a:lnTo>
                  <a:pt x="209676" y="117983"/>
                </a:lnTo>
                <a:lnTo>
                  <a:pt x="210057" y="117094"/>
                </a:lnTo>
                <a:lnTo>
                  <a:pt x="210477" y="115697"/>
                </a:lnTo>
                <a:close/>
              </a:path>
              <a:path w="404495" h="173355">
                <a:moveTo>
                  <a:pt x="185150" y="116484"/>
                </a:moveTo>
                <a:lnTo>
                  <a:pt x="185001" y="116586"/>
                </a:lnTo>
                <a:lnTo>
                  <a:pt x="185150" y="116484"/>
                </a:lnTo>
                <a:close/>
              </a:path>
              <a:path w="404495" h="173355">
                <a:moveTo>
                  <a:pt x="186308" y="115697"/>
                </a:moveTo>
                <a:lnTo>
                  <a:pt x="185150" y="116484"/>
                </a:lnTo>
                <a:lnTo>
                  <a:pt x="186308" y="115697"/>
                </a:lnTo>
                <a:close/>
              </a:path>
              <a:path w="404495" h="173355">
                <a:moveTo>
                  <a:pt x="189664" y="112390"/>
                </a:moveTo>
                <a:lnTo>
                  <a:pt x="185150" y="116484"/>
                </a:lnTo>
                <a:lnTo>
                  <a:pt x="186308" y="115697"/>
                </a:lnTo>
                <a:lnTo>
                  <a:pt x="210477" y="115697"/>
                </a:lnTo>
                <a:lnTo>
                  <a:pt x="210819" y="114553"/>
                </a:lnTo>
                <a:lnTo>
                  <a:pt x="211074" y="113792"/>
                </a:lnTo>
                <a:lnTo>
                  <a:pt x="211150" y="113411"/>
                </a:lnTo>
                <a:lnTo>
                  <a:pt x="188975" y="113411"/>
                </a:lnTo>
                <a:lnTo>
                  <a:pt x="189664" y="112390"/>
                </a:lnTo>
                <a:close/>
              </a:path>
              <a:path w="404495" h="173355">
                <a:moveTo>
                  <a:pt x="190500" y="111633"/>
                </a:moveTo>
                <a:lnTo>
                  <a:pt x="189664" y="112390"/>
                </a:lnTo>
                <a:lnTo>
                  <a:pt x="188975" y="113411"/>
                </a:lnTo>
                <a:lnTo>
                  <a:pt x="190500" y="111633"/>
                </a:lnTo>
                <a:close/>
              </a:path>
              <a:path w="404495" h="173355">
                <a:moveTo>
                  <a:pt x="211412" y="111633"/>
                </a:moveTo>
                <a:lnTo>
                  <a:pt x="190500" y="111633"/>
                </a:lnTo>
                <a:lnTo>
                  <a:pt x="188975" y="113411"/>
                </a:lnTo>
                <a:lnTo>
                  <a:pt x="211150" y="113411"/>
                </a:lnTo>
                <a:lnTo>
                  <a:pt x="211327" y="112522"/>
                </a:lnTo>
                <a:lnTo>
                  <a:pt x="211412" y="111633"/>
                </a:lnTo>
                <a:close/>
              </a:path>
              <a:path w="404495" h="173355">
                <a:moveTo>
                  <a:pt x="191681" y="109402"/>
                </a:moveTo>
                <a:lnTo>
                  <a:pt x="189664" y="112390"/>
                </a:lnTo>
                <a:lnTo>
                  <a:pt x="190500" y="111633"/>
                </a:lnTo>
                <a:lnTo>
                  <a:pt x="211412" y="111633"/>
                </a:lnTo>
                <a:lnTo>
                  <a:pt x="211485" y="110871"/>
                </a:lnTo>
                <a:lnTo>
                  <a:pt x="191262" y="110871"/>
                </a:lnTo>
                <a:lnTo>
                  <a:pt x="191681" y="109402"/>
                </a:lnTo>
                <a:close/>
              </a:path>
              <a:path w="404495" h="173355">
                <a:moveTo>
                  <a:pt x="387175" y="44703"/>
                </a:moveTo>
                <a:lnTo>
                  <a:pt x="383920" y="44703"/>
                </a:lnTo>
                <a:lnTo>
                  <a:pt x="384937" y="64388"/>
                </a:lnTo>
                <a:lnTo>
                  <a:pt x="367156" y="65405"/>
                </a:lnTo>
                <a:lnTo>
                  <a:pt x="348995" y="66801"/>
                </a:lnTo>
                <a:lnTo>
                  <a:pt x="344375" y="67297"/>
                </a:lnTo>
                <a:lnTo>
                  <a:pt x="303911" y="91821"/>
                </a:lnTo>
                <a:lnTo>
                  <a:pt x="299212" y="94614"/>
                </a:lnTo>
                <a:lnTo>
                  <a:pt x="297688" y="100711"/>
                </a:lnTo>
                <a:lnTo>
                  <a:pt x="300481" y="105410"/>
                </a:lnTo>
                <a:lnTo>
                  <a:pt x="303402" y="109982"/>
                </a:lnTo>
                <a:lnTo>
                  <a:pt x="309499" y="111506"/>
                </a:lnTo>
                <a:lnTo>
                  <a:pt x="319947" y="105156"/>
                </a:lnTo>
                <a:lnTo>
                  <a:pt x="404113" y="54228"/>
                </a:lnTo>
                <a:lnTo>
                  <a:pt x="387175" y="44703"/>
                </a:lnTo>
                <a:close/>
              </a:path>
              <a:path w="404495" h="173355">
                <a:moveTo>
                  <a:pt x="191734" y="109324"/>
                </a:moveTo>
                <a:lnTo>
                  <a:pt x="191262" y="110871"/>
                </a:lnTo>
                <a:lnTo>
                  <a:pt x="191670" y="109963"/>
                </a:lnTo>
                <a:lnTo>
                  <a:pt x="191734" y="109324"/>
                </a:lnTo>
                <a:close/>
              </a:path>
              <a:path w="404495" h="173355">
                <a:moveTo>
                  <a:pt x="211541" y="108331"/>
                </a:moveTo>
                <a:lnTo>
                  <a:pt x="192404" y="108331"/>
                </a:lnTo>
                <a:lnTo>
                  <a:pt x="191719" y="109855"/>
                </a:lnTo>
                <a:lnTo>
                  <a:pt x="191642" y="110236"/>
                </a:lnTo>
                <a:lnTo>
                  <a:pt x="191262" y="110871"/>
                </a:lnTo>
                <a:lnTo>
                  <a:pt x="211485" y="110871"/>
                </a:lnTo>
                <a:lnTo>
                  <a:pt x="211581" y="109855"/>
                </a:lnTo>
                <a:lnTo>
                  <a:pt x="211658" y="109347"/>
                </a:lnTo>
                <a:lnTo>
                  <a:pt x="211454" y="109347"/>
                </a:lnTo>
                <a:lnTo>
                  <a:pt x="211074" y="109220"/>
                </a:lnTo>
                <a:lnTo>
                  <a:pt x="211541" y="108331"/>
                </a:lnTo>
                <a:close/>
              </a:path>
              <a:path w="404495" h="173355">
                <a:moveTo>
                  <a:pt x="191670" y="109963"/>
                </a:moveTo>
                <a:lnTo>
                  <a:pt x="191547" y="110236"/>
                </a:lnTo>
                <a:lnTo>
                  <a:pt x="191670" y="109963"/>
                </a:lnTo>
                <a:close/>
              </a:path>
              <a:path w="404495" h="173355">
                <a:moveTo>
                  <a:pt x="191844" y="109161"/>
                </a:moveTo>
                <a:lnTo>
                  <a:pt x="191734" y="109324"/>
                </a:lnTo>
                <a:lnTo>
                  <a:pt x="191670" y="109963"/>
                </a:lnTo>
                <a:lnTo>
                  <a:pt x="191844" y="109161"/>
                </a:lnTo>
                <a:close/>
              </a:path>
              <a:path w="404495" h="173355">
                <a:moveTo>
                  <a:pt x="192404" y="108331"/>
                </a:moveTo>
                <a:lnTo>
                  <a:pt x="191844" y="109161"/>
                </a:lnTo>
                <a:lnTo>
                  <a:pt x="191711" y="109873"/>
                </a:lnTo>
                <a:lnTo>
                  <a:pt x="192404" y="108331"/>
                </a:lnTo>
                <a:close/>
              </a:path>
              <a:path w="404495" h="173355">
                <a:moveTo>
                  <a:pt x="211849" y="108070"/>
                </a:moveTo>
                <a:lnTo>
                  <a:pt x="211729" y="108248"/>
                </a:lnTo>
                <a:lnTo>
                  <a:pt x="211454" y="109347"/>
                </a:lnTo>
                <a:lnTo>
                  <a:pt x="211810" y="108331"/>
                </a:lnTo>
                <a:lnTo>
                  <a:pt x="211849" y="108070"/>
                </a:lnTo>
                <a:close/>
              </a:path>
              <a:path w="404495" h="173355">
                <a:moveTo>
                  <a:pt x="211810" y="108331"/>
                </a:moveTo>
                <a:lnTo>
                  <a:pt x="211454" y="109347"/>
                </a:lnTo>
                <a:lnTo>
                  <a:pt x="211658" y="109347"/>
                </a:lnTo>
                <a:lnTo>
                  <a:pt x="211810" y="108331"/>
                </a:lnTo>
                <a:close/>
              </a:path>
              <a:path w="404495" h="173355">
                <a:moveTo>
                  <a:pt x="192024" y="108203"/>
                </a:moveTo>
                <a:lnTo>
                  <a:pt x="191750" y="109161"/>
                </a:lnTo>
                <a:lnTo>
                  <a:pt x="191734" y="109324"/>
                </a:lnTo>
                <a:lnTo>
                  <a:pt x="191844" y="109161"/>
                </a:lnTo>
                <a:lnTo>
                  <a:pt x="192024" y="108203"/>
                </a:lnTo>
                <a:close/>
              </a:path>
              <a:path w="404495" h="173355">
                <a:moveTo>
                  <a:pt x="211860" y="107726"/>
                </a:moveTo>
                <a:lnTo>
                  <a:pt x="211074" y="109220"/>
                </a:lnTo>
                <a:lnTo>
                  <a:pt x="211674" y="108331"/>
                </a:lnTo>
                <a:lnTo>
                  <a:pt x="211774" y="108070"/>
                </a:lnTo>
                <a:lnTo>
                  <a:pt x="211860" y="107726"/>
                </a:lnTo>
                <a:close/>
              </a:path>
              <a:path w="404495" h="173355">
                <a:moveTo>
                  <a:pt x="211729" y="108248"/>
                </a:moveTo>
                <a:lnTo>
                  <a:pt x="211074" y="109220"/>
                </a:lnTo>
                <a:lnTo>
                  <a:pt x="211486" y="109220"/>
                </a:lnTo>
                <a:lnTo>
                  <a:pt x="211729" y="108248"/>
                </a:lnTo>
                <a:close/>
              </a:path>
              <a:path w="404495" h="173355">
                <a:moveTo>
                  <a:pt x="350304" y="46732"/>
                </a:moveTo>
                <a:lnTo>
                  <a:pt x="310641" y="51562"/>
                </a:lnTo>
                <a:lnTo>
                  <a:pt x="262254" y="61722"/>
                </a:lnTo>
                <a:lnTo>
                  <a:pt x="223774" y="75311"/>
                </a:lnTo>
                <a:lnTo>
                  <a:pt x="205866" y="85725"/>
                </a:lnTo>
                <a:lnTo>
                  <a:pt x="205486" y="85978"/>
                </a:lnTo>
                <a:lnTo>
                  <a:pt x="205104" y="86360"/>
                </a:lnTo>
                <a:lnTo>
                  <a:pt x="199643" y="91312"/>
                </a:lnTo>
                <a:lnTo>
                  <a:pt x="199136" y="91821"/>
                </a:lnTo>
                <a:lnTo>
                  <a:pt x="193414" y="100964"/>
                </a:lnTo>
                <a:lnTo>
                  <a:pt x="192658" y="103124"/>
                </a:lnTo>
                <a:lnTo>
                  <a:pt x="192404" y="103759"/>
                </a:lnTo>
                <a:lnTo>
                  <a:pt x="192150" y="105156"/>
                </a:lnTo>
                <a:lnTo>
                  <a:pt x="191750" y="109161"/>
                </a:lnTo>
                <a:lnTo>
                  <a:pt x="192024" y="108203"/>
                </a:lnTo>
                <a:lnTo>
                  <a:pt x="211608" y="108203"/>
                </a:lnTo>
                <a:lnTo>
                  <a:pt x="211762" y="107910"/>
                </a:lnTo>
                <a:lnTo>
                  <a:pt x="211887" y="107616"/>
                </a:lnTo>
                <a:lnTo>
                  <a:pt x="211962" y="107314"/>
                </a:lnTo>
                <a:lnTo>
                  <a:pt x="212343" y="106807"/>
                </a:lnTo>
                <a:lnTo>
                  <a:pt x="212702" y="106807"/>
                </a:lnTo>
                <a:lnTo>
                  <a:pt x="213302" y="105918"/>
                </a:lnTo>
                <a:lnTo>
                  <a:pt x="212978" y="105918"/>
                </a:lnTo>
                <a:lnTo>
                  <a:pt x="214502" y="104139"/>
                </a:lnTo>
                <a:lnTo>
                  <a:pt x="214939" y="104139"/>
                </a:lnTo>
                <a:lnTo>
                  <a:pt x="217319" y="101981"/>
                </a:lnTo>
                <a:lnTo>
                  <a:pt x="217169" y="101981"/>
                </a:lnTo>
                <a:lnTo>
                  <a:pt x="218439" y="100964"/>
                </a:lnTo>
                <a:lnTo>
                  <a:pt x="218747" y="100964"/>
                </a:lnTo>
                <a:lnTo>
                  <a:pt x="224662" y="97155"/>
                </a:lnTo>
                <a:lnTo>
                  <a:pt x="267842" y="80772"/>
                </a:lnTo>
                <a:lnTo>
                  <a:pt x="314070" y="71120"/>
                </a:lnTo>
                <a:lnTo>
                  <a:pt x="344375" y="67297"/>
                </a:lnTo>
                <a:lnTo>
                  <a:pt x="364813" y="54910"/>
                </a:lnTo>
                <a:lnTo>
                  <a:pt x="350304" y="46732"/>
                </a:lnTo>
                <a:close/>
              </a:path>
              <a:path w="404495" h="173355">
                <a:moveTo>
                  <a:pt x="211608" y="108203"/>
                </a:moveTo>
                <a:lnTo>
                  <a:pt x="192024" y="108203"/>
                </a:lnTo>
                <a:lnTo>
                  <a:pt x="191844" y="109161"/>
                </a:lnTo>
                <a:lnTo>
                  <a:pt x="192404" y="108331"/>
                </a:lnTo>
                <a:lnTo>
                  <a:pt x="211541" y="108331"/>
                </a:lnTo>
                <a:lnTo>
                  <a:pt x="211608" y="108203"/>
                </a:lnTo>
                <a:close/>
              </a:path>
              <a:path w="404495" h="173355">
                <a:moveTo>
                  <a:pt x="211957" y="107910"/>
                </a:moveTo>
                <a:lnTo>
                  <a:pt x="211849" y="108070"/>
                </a:lnTo>
                <a:lnTo>
                  <a:pt x="211810" y="108331"/>
                </a:lnTo>
                <a:lnTo>
                  <a:pt x="211957" y="107910"/>
                </a:lnTo>
                <a:close/>
              </a:path>
              <a:path w="404495" h="173355">
                <a:moveTo>
                  <a:pt x="211917" y="107616"/>
                </a:moveTo>
                <a:lnTo>
                  <a:pt x="211814" y="107910"/>
                </a:lnTo>
                <a:lnTo>
                  <a:pt x="211729" y="108248"/>
                </a:lnTo>
                <a:lnTo>
                  <a:pt x="211849" y="108070"/>
                </a:lnTo>
                <a:lnTo>
                  <a:pt x="211917" y="107616"/>
                </a:lnTo>
                <a:close/>
              </a:path>
              <a:path w="404495" h="173355">
                <a:moveTo>
                  <a:pt x="212343" y="106807"/>
                </a:moveTo>
                <a:lnTo>
                  <a:pt x="211917" y="107616"/>
                </a:lnTo>
                <a:lnTo>
                  <a:pt x="211849" y="108070"/>
                </a:lnTo>
                <a:lnTo>
                  <a:pt x="211957" y="107910"/>
                </a:lnTo>
                <a:lnTo>
                  <a:pt x="212343" y="106807"/>
                </a:lnTo>
                <a:close/>
              </a:path>
              <a:path w="404495" h="173355">
                <a:moveTo>
                  <a:pt x="212702" y="106807"/>
                </a:moveTo>
                <a:lnTo>
                  <a:pt x="212343" y="106807"/>
                </a:lnTo>
                <a:lnTo>
                  <a:pt x="211957" y="107910"/>
                </a:lnTo>
                <a:lnTo>
                  <a:pt x="212702" y="106807"/>
                </a:lnTo>
                <a:close/>
              </a:path>
              <a:path w="404495" h="173355">
                <a:moveTo>
                  <a:pt x="212076" y="107314"/>
                </a:moveTo>
                <a:lnTo>
                  <a:pt x="211917" y="107616"/>
                </a:lnTo>
                <a:lnTo>
                  <a:pt x="212076" y="107314"/>
                </a:lnTo>
                <a:close/>
              </a:path>
              <a:path w="404495" h="173355">
                <a:moveTo>
                  <a:pt x="214502" y="104139"/>
                </a:moveTo>
                <a:lnTo>
                  <a:pt x="212978" y="105918"/>
                </a:lnTo>
                <a:lnTo>
                  <a:pt x="213817" y="105156"/>
                </a:lnTo>
                <a:lnTo>
                  <a:pt x="214502" y="104139"/>
                </a:lnTo>
                <a:close/>
              </a:path>
              <a:path w="404495" h="173355">
                <a:moveTo>
                  <a:pt x="213814" y="105160"/>
                </a:moveTo>
                <a:lnTo>
                  <a:pt x="212978" y="105918"/>
                </a:lnTo>
                <a:lnTo>
                  <a:pt x="213302" y="105918"/>
                </a:lnTo>
                <a:lnTo>
                  <a:pt x="213814" y="105160"/>
                </a:lnTo>
                <a:close/>
              </a:path>
              <a:path w="404495" h="173355">
                <a:moveTo>
                  <a:pt x="214939" y="104139"/>
                </a:moveTo>
                <a:lnTo>
                  <a:pt x="214502" y="104139"/>
                </a:lnTo>
                <a:lnTo>
                  <a:pt x="213814" y="105160"/>
                </a:lnTo>
                <a:lnTo>
                  <a:pt x="214939" y="104139"/>
                </a:lnTo>
                <a:close/>
              </a:path>
              <a:path w="404495" h="173355">
                <a:moveTo>
                  <a:pt x="218439" y="100964"/>
                </a:moveTo>
                <a:lnTo>
                  <a:pt x="217169" y="101981"/>
                </a:lnTo>
                <a:lnTo>
                  <a:pt x="217686" y="101648"/>
                </a:lnTo>
                <a:lnTo>
                  <a:pt x="218439" y="100964"/>
                </a:lnTo>
                <a:close/>
              </a:path>
              <a:path w="404495" h="173355">
                <a:moveTo>
                  <a:pt x="217686" y="101648"/>
                </a:moveTo>
                <a:lnTo>
                  <a:pt x="217169" y="101981"/>
                </a:lnTo>
                <a:lnTo>
                  <a:pt x="217319" y="101981"/>
                </a:lnTo>
                <a:lnTo>
                  <a:pt x="217686" y="101648"/>
                </a:lnTo>
                <a:close/>
              </a:path>
              <a:path w="404495" h="173355">
                <a:moveTo>
                  <a:pt x="218747" y="100964"/>
                </a:moveTo>
                <a:lnTo>
                  <a:pt x="218439" y="100964"/>
                </a:lnTo>
                <a:lnTo>
                  <a:pt x="217686" y="101648"/>
                </a:lnTo>
                <a:lnTo>
                  <a:pt x="218747" y="100964"/>
                </a:lnTo>
                <a:close/>
              </a:path>
              <a:path w="404495" h="173355">
                <a:moveTo>
                  <a:pt x="364813" y="54910"/>
                </a:moveTo>
                <a:lnTo>
                  <a:pt x="344375" y="67297"/>
                </a:lnTo>
                <a:lnTo>
                  <a:pt x="348995" y="66801"/>
                </a:lnTo>
                <a:lnTo>
                  <a:pt x="367156" y="65405"/>
                </a:lnTo>
                <a:lnTo>
                  <a:pt x="384937" y="64388"/>
                </a:lnTo>
                <a:lnTo>
                  <a:pt x="384878" y="63246"/>
                </a:lnTo>
                <a:lnTo>
                  <a:pt x="379602" y="63246"/>
                </a:lnTo>
                <a:lnTo>
                  <a:pt x="364813" y="54910"/>
                </a:lnTo>
                <a:close/>
              </a:path>
              <a:path w="404495" h="173355">
                <a:moveTo>
                  <a:pt x="379349" y="46100"/>
                </a:moveTo>
                <a:lnTo>
                  <a:pt x="364813" y="54910"/>
                </a:lnTo>
                <a:lnTo>
                  <a:pt x="379602" y="63246"/>
                </a:lnTo>
                <a:lnTo>
                  <a:pt x="379349" y="46100"/>
                </a:lnTo>
                <a:close/>
              </a:path>
              <a:path w="404495" h="173355">
                <a:moveTo>
                  <a:pt x="383993" y="46100"/>
                </a:moveTo>
                <a:lnTo>
                  <a:pt x="379349" y="46100"/>
                </a:lnTo>
                <a:lnTo>
                  <a:pt x="379602" y="63246"/>
                </a:lnTo>
                <a:lnTo>
                  <a:pt x="384878" y="63246"/>
                </a:lnTo>
                <a:lnTo>
                  <a:pt x="383993" y="46100"/>
                </a:lnTo>
                <a:close/>
              </a:path>
              <a:path w="404495" h="173355">
                <a:moveTo>
                  <a:pt x="383920" y="44703"/>
                </a:moveTo>
                <a:lnTo>
                  <a:pt x="365632" y="45593"/>
                </a:lnTo>
                <a:lnTo>
                  <a:pt x="350304" y="46732"/>
                </a:lnTo>
                <a:lnTo>
                  <a:pt x="364813" y="54910"/>
                </a:lnTo>
                <a:lnTo>
                  <a:pt x="379349" y="46100"/>
                </a:lnTo>
                <a:lnTo>
                  <a:pt x="383993" y="46100"/>
                </a:lnTo>
                <a:lnTo>
                  <a:pt x="383920" y="44703"/>
                </a:lnTo>
                <a:close/>
              </a:path>
              <a:path w="404495" h="173355">
                <a:moveTo>
                  <a:pt x="307593" y="0"/>
                </a:moveTo>
                <a:lnTo>
                  <a:pt x="301625" y="1777"/>
                </a:lnTo>
                <a:lnTo>
                  <a:pt x="298957" y="6476"/>
                </a:lnTo>
                <a:lnTo>
                  <a:pt x="296290" y="11302"/>
                </a:lnTo>
                <a:lnTo>
                  <a:pt x="297941" y="17272"/>
                </a:lnTo>
                <a:lnTo>
                  <a:pt x="302767" y="19938"/>
                </a:lnTo>
                <a:lnTo>
                  <a:pt x="350304" y="46732"/>
                </a:lnTo>
                <a:lnTo>
                  <a:pt x="365632" y="45593"/>
                </a:lnTo>
                <a:lnTo>
                  <a:pt x="383920" y="44703"/>
                </a:lnTo>
                <a:lnTo>
                  <a:pt x="387175" y="44703"/>
                </a:lnTo>
                <a:lnTo>
                  <a:pt x="307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14039" y="4226686"/>
            <a:ext cx="686435" cy="459740"/>
          </a:xfrm>
          <a:custGeom>
            <a:avLst/>
            <a:gdLst/>
            <a:ahLst/>
            <a:cxnLst/>
            <a:rect l="l" t="t" r="r" b="b"/>
            <a:pathLst>
              <a:path w="686435" h="459739">
                <a:moveTo>
                  <a:pt x="632923" y="46798"/>
                </a:moveTo>
                <a:lnTo>
                  <a:pt x="588263" y="53593"/>
                </a:lnTo>
                <a:lnTo>
                  <a:pt x="526796" y="70231"/>
                </a:lnTo>
                <a:lnTo>
                  <a:pt x="470281" y="93344"/>
                </a:lnTo>
                <a:lnTo>
                  <a:pt x="421005" y="121793"/>
                </a:lnTo>
                <a:lnTo>
                  <a:pt x="389636" y="146176"/>
                </a:lnTo>
                <a:lnTo>
                  <a:pt x="357124" y="182118"/>
                </a:lnTo>
                <a:lnTo>
                  <a:pt x="337312" y="221233"/>
                </a:lnTo>
                <a:lnTo>
                  <a:pt x="332613" y="250825"/>
                </a:lnTo>
                <a:lnTo>
                  <a:pt x="332105" y="259206"/>
                </a:lnTo>
                <a:lnTo>
                  <a:pt x="317246" y="301117"/>
                </a:lnTo>
                <a:lnTo>
                  <a:pt x="290702" y="334010"/>
                </a:lnTo>
                <a:lnTo>
                  <a:pt x="253237" y="364744"/>
                </a:lnTo>
                <a:lnTo>
                  <a:pt x="206375" y="391794"/>
                </a:lnTo>
                <a:lnTo>
                  <a:pt x="152526" y="413893"/>
                </a:lnTo>
                <a:lnTo>
                  <a:pt x="93599" y="429894"/>
                </a:lnTo>
                <a:lnTo>
                  <a:pt x="31623" y="438404"/>
                </a:lnTo>
                <a:lnTo>
                  <a:pt x="0" y="439546"/>
                </a:lnTo>
                <a:lnTo>
                  <a:pt x="253" y="459358"/>
                </a:lnTo>
                <a:lnTo>
                  <a:pt x="65024" y="454787"/>
                </a:lnTo>
                <a:lnTo>
                  <a:pt x="128143" y="441960"/>
                </a:lnTo>
                <a:lnTo>
                  <a:pt x="187198" y="422148"/>
                </a:lnTo>
                <a:lnTo>
                  <a:pt x="240157" y="396367"/>
                </a:lnTo>
                <a:lnTo>
                  <a:pt x="274955" y="373506"/>
                </a:lnTo>
                <a:lnTo>
                  <a:pt x="304291" y="348361"/>
                </a:lnTo>
                <a:lnTo>
                  <a:pt x="333756" y="311785"/>
                </a:lnTo>
                <a:lnTo>
                  <a:pt x="350012" y="272414"/>
                </a:lnTo>
                <a:lnTo>
                  <a:pt x="352806" y="242824"/>
                </a:lnTo>
                <a:lnTo>
                  <a:pt x="354202" y="234569"/>
                </a:lnTo>
                <a:lnTo>
                  <a:pt x="373507" y="193039"/>
                </a:lnTo>
                <a:lnTo>
                  <a:pt x="403098" y="160655"/>
                </a:lnTo>
                <a:lnTo>
                  <a:pt x="455040" y="123825"/>
                </a:lnTo>
                <a:lnTo>
                  <a:pt x="505840" y="99060"/>
                </a:lnTo>
                <a:lnTo>
                  <a:pt x="562737" y="80010"/>
                </a:lnTo>
                <a:lnTo>
                  <a:pt x="623570" y="67563"/>
                </a:lnTo>
                <a:lnTo>
                  <a:pt x="625721" y="67354"/>
                </a:lnTo>
                <a:lnTo>
                  <a:pt x="646718" y="54386"/>
                </a:lnTo>
                <a:lnTo>
                  <a:pt x="632923" y="46798"/>
                </a:lnTo>
                <a:close/>
              </a:path>
              <a:path w="686435" h="459739">
                <a:moveTo>
                  <a:pt x="669021" y="44068"/>
                </a:moveTo>
                <a:lnTo>
                  <a:pt x="665861" y="44068"/>
                </a:lnTo>
                <a:lnTo>
                  <a:pt x="666876" y="63881"/>
                </a:lnTo>
                <a:lnTo>
                  <a:pt x="654812" y="64515"/>
                </a:lnTo>
                <a:lnTo>
                  <a:pt x="625721" y="67354"/>
                </a:lnTo>
                <a:lnTo>
                  <a:pt x="586105" y="91820"/>
                </a:lnTo>
                <a:lnTo>
                  <a:pt x="581406" y="94614"/>
                </a:lnTo>
                <a:lnTo>
                  <a:pt x="580009" y="100711"/>
                </a:lnTo>
                <a:lnTo>
                  <a:pt x="582930" y="105410"/>
                </a:lnTo>
                <a:lnTo>
                  <a:pt x="585724" y="110108"/>
                </a:lnTo>
                <a:lnTo>
                  <a:pt x="591820" y="111506"/>
                </a:lnTo>
                <a:lnTo>
                  <a:pt x="596519" y="108712"/>
                </a:lnTo>
                <a:lnTo>
                  <a:pt x="686053" y="53467"/>
                </a:lnTo>
                <a:lnTo>
                  <a:pt x="669021" y="44068"/>
                </a:lnTo>
                <a:close/>
              </a:path>
              <a:path w="686435" h="459739">
                <a:moveTo>
                  <a:pt x="646718" y="54386"/>
                </a:moveTo>
                <a:lnTo>
                  <a:pt x="625721" y="67354"/>
                </a:lnTo>
                <a:lnTo>
                  <a:pt x="654812" y="64515"/>
                </a:lnTo>
                <a:lnTo>
                  <a:pt x="666876" y="63881"/>
                </a:lnTo>
                <a:lnTo>
                  <a:pt x="666811" y="62611"/>
                </a:lnTo>
                <a:lnTo>
                  <a:pt x="661670" y="62611"/>
                </a:lnTo>
                <a:lnTo>
                  <a:pt x="646718" y="54386"/>
                </a:lnTo>
                <a:close/>
              </a:path>
              <a:path w="686435" h="459739">
                <a:moveTo>
                  <a:pt x="661162" y="45465"/>
                </a:moveTo>
                <a:lnTo>
                  <a:pt x="646718" y="54386"/>
                </a:lnTo>
                <a:lnTo>
                  <a:pt x="661670" y="62611"/>
                </a:lnTo>
                <a:lnTo>
                  <a:pt x="661162" y="45465"/>
                </a:lnTo>
                <a:close/>
              </a:path>
              <a:path w="686435" h="459739">
                <a:moveTo>
                  <a:pt x="665932" y="45465"/>
                </a:moveTo>
                <a:lnTo>
                  <a:pt x="661162" y="45465"/>
                </a:lnTo>
                <a:lnTo>
                  <a:pt x="661670" y="62611"/>
                </a:lnTo>
                <a:lnTo>
                  <a:pt x="666811" y="62611"/>
                </a:lnTo>
                <a:lnTo>
                  <a:pt x="665932" y="45465"/>
                </a:lnTo>
                <a:close/>
              </a:path>
              <a:path w="686435" h="459739">
                <a:moveTo>
                  <a:pt x="665861" y="44068"/>
                </a:moveTo>
                <a:lnTo>
                  <a:pt x="652780" y="44704"/>
                </a:lnTo>
                <a:lnTo>
                  <a:pt x="632923" y="46798"/>
                </a:lnTo>
                <a:lnTo>
                  <a:pt x="646718" y="54386"/>
                </a:lnTo>
                <a:lnTo>
                  <a:pt x="661162" y="45465"/>
                </a:lnTo>
                <a:lnTo>
                  <a:pt x="665932" y="45465"/>
                </a:lnTo>
                <a:lnTo>
                  <a:pt x="665861" y="44068"/>
                </a:lnTo>
                <a:close/>
              </a:path>
              <a:path w="686435" h="459739">
                <a:moveTo>
                  <a:pt x="589152" y="0"/>
                </a:moveTo>
                <a:lnTo>
                  <a:pt x="583184" y="1777"/>
                </a:lnTo>
                <a:lnTo>
                  <a:pt x="580516" y="6604"/>
                </a:lnTo>
                <a:lnTo>
                  <a:pt x="577850" y="11302"/>
                </a:lnTo>
                <a:lnTo>
                  <a:pt x="579627" y="17399"/>
                </a:lnTo>
                <a:lnTo>
                  <a:pt x="584326" y="20065"/>
                </a:lnTo>
                <a:lnTo>
                  <a:pt x="632923" y="46798"/>
                </a:lnTo>
                <a:lnTo>
                  <a:pt x="652780" y="44704"/>
                </a:lnTo>
                <a:lnTo>
                  <a:pt x="665861" y="44068"/>
                </a:lnTo>
                <a:lnTo>
                  <a:pt x="669021" y="44068"/>
                </a:lnTo>
                <a:lnTo>
                  <a:pt x="589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892290" y="3938778"/>
            <a:ext cx="341630" cy="469900"/>
          </a:xfrm>
          <a:custGeom>
            <a:avLst/>
            <a:gdLst/>
            <a:ahLst/>
            <a:cxnLst/>
            <a:rect l="l" t="t" r="r" b="b"/>
            <a:pathLst>
              <a:path w="341629" h="469900">
                <a:moveTo>
                  <a:pt x="0" y="234696"/>
                </a:moveTo>
                <a:lnTo>
                  <a:pt x="4509" y="180867"/>
                </a:lnTo>
                <a:lnTo>
                  <a:pt x="17354" y="131461"/>
                </a:lnTo>
                <a:lnTo>
                  <a:pt x="37509" y="87885"/>
                </a:lnTo>
                <a:lnTo>
                  <a:pt x="63945" y="51544"/>
                </a:lnTo>
                <a:lnTo>
                  <a:pt x="95638" y="23846"/>
                </a:lnTo>
                <a:lnTo>
                  <a:pt x="131561" y="6195"/>
                </a:lnTo>
                <a:lnTo>
                  <a:pt x="170687" y="0"/>
                </a:lnTo>
                <a:lnTo>
                  <a:pt x="209814" y="6195"/>
                </a:lnTo>
                <a:lnTo>
                  <a:pt x="245737" y="23846"/>
                </a:lnTo>
                <a:lnTo>
                  <a:pt x="277430" y="51544"/>
                </a:lnTo>
                <a:lnTo>
                  <a:pt x="303866" y="87885"/>
                </a:lnTo>
                <a:lnTo>
                  <a:pt x="324021" y="131461"/>
                </a:lnTo>
                <a:lnTo>
                  <a:pt x="336866" y="180867"/>
                </a:lnTo>
                <a:lnTo>
                  <a:pt x="341375" y="234696"/>
                </a:lnTo>
                <a:lnTo>
                  <a:pt x="336866" y="288524"/>
                </a:lnTo>
                <a:lnTo>
                  <a:pt x="324021" y="337930"/>
                </a:lnTo>
                <a:lnTo>
                  <a:pt x="303866" y="381506"/>
                </a:lnTo>
                <a:lnTo>
                  <a:pt x="277430" y="417847"/>
                </a:lnTo>
                <a:lnTo>
                  <a:pt x="245737" y="445545"/>
                </a:lnTo>
                <a:lnTo>
                  <a:pt x="209814" y="463196"/>
                </a:lnTo>
                <a:lnTo>
                  <a:pt x="170687" y="469392"/>
                </a:lnTo>
                <a:lnTo>
                  <a:pt x="131561" y="463196"/>
                </a:lnTo>
                <a:lnTo>
                  <a:pt x="95638" y="445545"/>
                </a:lnTo>
                <a:lnTo>
                  <a:pt x="63945" y="417847"/>
                </a:lnTo>
                <a:lnTo>
                  <a:pt x="37509" y="381506"/>
                </a:lnTo>
                <a:lnTo>
                  <a:pt x="17354" y="337930"/>
                </a:lnTo>
                <a:lnTo>
                  <a:pt x="4509" y="288524"/>
                </a:lnTo>
                <a:lnTo>
                  <a:pt x="0" y="23469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4301997" y="2116582"/>
            <a:ext cx="1434465" cy="1303020"/>
            <a:chOff x="4301997" y="2116582"/>
            <a:chExt cx="1434465" cy="1303020"/>
          </a:xfrm>
        </p:grpSpPr>
        <p:sp>
          <p:nvSpPr>
            <p:cNvPr id="11" name="object 11" descr=""/>
            <p:cNvSpPr/>
            <p:nvPr/>
          </p:nvSpPr>
          <p:spPr>
            <a:xfrm>
              <a:off x="5136387" y="2971800"/>
              <a:ext cx="600075" cy="447675"/>
            </a:xfrm>
            <a:custGeom>
              <a:avLst/>
              <a:gdLst/>
              <a:ahLst/>
              <a:cxnLst/>
              <a:rect l="l" t="t" r="r" b="b"/>
              <a:pathLst>
                <a:path w="600075" h="447675">
                  <a:moveTo>
                    <a:pt x="522999" y="418863"/>
                  </a:moveTo>
                  <a:lnTo>
                    <a:pt x="520446" y="447675"/>
                  </a:lnTo>
                  <a:lnTo>
                    <a:pt x="589063" y="420624"/>
                  </a:lnTo>
                  <a:lnTo>
                    <a:pt x="535177" y="420624"/>
                  </a:lnTo>
                  <a:lnTo>
                    <a:pt x="522999" y="418863"/>
                  </a:lnTo>
                  <a:close/>
                </a:path>
                <a:path w="600075" h="447675">
                  <a:moveTo>
                    <a:pt x="524748" y="399130"/>
                  </a:moveTo>
                  <a:lnTo>
                    <a:pt x="522999" y="418863"/>
                  </a:lnTo>
                  <a:lnTo>
                    <a:pt x="535177" y="420624"/>
                  </a:lnTo>
                  <a:lnTo>
                    <a:pt x="537845" y="400938"/>
                  </a:lnTo>
                  <a:lnTo>
                    <a:pt x="524748" y="399130"/>
                  </a:lnTo>
                  <a:close/>
                </a:path>
                <a:path w="600075" h="447675">
                  <a:moveTo>
                    <a:pt x="527176" y="371728"/>
                  </a:moveTo>
                  <a:lnTo>
                    <a:pt x="524748" y="399130"/>
                  </a:lnTo>
                  <a:lnTo>
                    <a:pt x="537845" y="400938"/>
                  </a:lnTo>
                  <a:lnTo>
                    <a:pt x="535177" y="420624"/>
                  </a:lnTo>
                  <a:lnTo>
                    <a:pt x="589063" y="420624"/>
                  </a:lnTo>
                  <a:lnTo>
                    <a:pt x="599694" y="416433"/>
                  </a:lnTo>
                  <a:lnTo>
                    <a:pt x="527176" y="371728"/>
                  </a:lnTo>
                  <a:close/>
                </a:path>
                <a:path w="600075" h="447675">
                  <a:moveTo>
                    <a:pt x="508" y="0"/>
                  </a:moveTo>
                  <a:lnTo>
                    <a:pt x="0" y="19812"/>
                  </a:lnTo>
                  <a:lnTo>
                    <a:pt x="12064" y="20065"/>
                  </a:lnTo>
                  <a:lnTo>
                    <a:pt x="23875" y="20954"/>
                  </a:lnTo>
                  <a:lnTo>
                    <a:pt x="69976" y="29590"/>
                  </a:lnTo>
                  <a:lnTo>
                    <a:pt x="113919" y="45720"/>
                  </a:lnTo>
                  <a:lnTo>
                    <a:pt x="154304" y="68199"/>
                  </a:lnTo>
                  <a:lnTo>
                    <a:pt x="189229" y="95885"/>
                  </a:lnTo>
                  <a:lnTo>
                    <a:pt x="217550" y="127253"/>
                  </a:lnTo>
                  <a:lnTo>
                    <a:pt x="237616" y="161036"/>
                  </a:lnTo>
                  <a:lnTo>
                    <a:pt x="249047" y="204850"/>
                  </a:lnTo>
                  <a:lnTo>
                    <a:pt x="249300" y="213613"/>
                  </a:lnTo>
                  <a:lnTo>
                    <a:pt x="249809" y="223138"/>
                  </a:lnTo>
                  <a:lnTo>
                    <a:pt x="262000" y="264413"/>
                  </a:lnTo>
                  <a:lnTo>
                    <a:pt x="288163" y="303022"/>
                  </a:lnTo>
                  <a:lnTo>
                    <a:pt x="315595" y="329564"/>
                  </a:lnTo>
                  <a:lnTo>
                    <a:pt x="360172" y="361188"/>
                  </a:lnTo>
                  <a:lnTo>
                    <a:pt x="413003" y="387858"/>
                  </a:lnTo>
                  <a:lnTo>
                    <a:pt x="471804" y="408304"/>
                  </a:lnTo>
                  <a:lnTo>
                    <a:pt x="522999" y="418863"/>
                  </a:lnTo>
                  <a:lnTo>
                    <a:pt x="524748" y="399130"/>
                  </a:lnTo>
                  <a:lnTo>
                    <a:pt x="507491" y="396748"/>
                  </a:lnTo>
                  <a:lnTo>
                    <a:pt x="477647" y="389509"/>
                  </a:lnTo>
                  <a:lnTo>
                    <a:pt x="421259" y="369950"/>
                  </a:lnTo>
                  <a:lnTo>
                    <a:pt x="371094" y="344550"/>
                  </a:lnTo>
                  <a:lnTo>
                    <a:pt x="338327" y="322579"/>
                  </a:lnTo>
                  <a:lnTo>
                    <a:pt x="303402" y="290449"/>
                  </a:lnTo>
                  <a:lnTo>
                    <a:pt x="280035" y="256412"/>
                  </a:lnTo>
                  <a:lnTo>
                    <a:pt x="269113" y="212725"/>
                  </a:lnTo>
                  <a:lnTo>
                    <a:pt x="268732" y="202437"/>
                  </a:lnTo>
                  <a:lnTo>
                    <a:pt x="267462" y="192277"/>
                  </a:lnTo>
                  <a:lnTo>
                    <a:pt x="255397" y="152273"/>
                  </a:lnTo>
                  <a:lnTo>
                    <a:pt x="232917" y="114680"/>
                  </a:lnTo>
                  <a:lnTo>
                    <a:pt x="202184" y="80772"/>
                  </a:lnTo>
                  <a:lnTo>
                    <a:pt x="164591" y="51308"/>
                  </a:lnTo>
                  <a:lnTo>
                    <a:pt x="121538" y="27432"/>
                  </a:lnTo>
                  <a:lnTo>
                    <a:pt x="74549" y="10413"/>
                  </a:lnTo>
                  <a:lnTo>
                    <a:pt x="25273" y="1142"/>
                  </a:lnTo>
                  <a:lnTo>
                    <a:pt x="12573" y="25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08347" y="2122932"/>
              <a:ext cx="794385" cy="302260"/>
            </a:xfrm>
            <a:custGeom>
              <a:avLst/>
              <a:gdLst/>
              <a:ahLst/>
              <a:cxnLst/>
              <a:rect l="l" t="t" r="r" b="b"/>
              <a:pathLst>
                <a:path w="794385" h="302260">
                  <a:moveTo>
                    <a:pt x="794003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794003" y="301751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347" y="2122932"/>
              <a:ext cx="794385" cy="302260"/>
            </a:xfrm>
            <a:custGeom>
              <a:avLst/>
              <a:gdLst/>
              <a:ahLst/>
              <a:cxnLst/>
              <a:rect l="l" t="t" r="r" b="b"/>
              <a:pathLst>
                <a:path w="794385" h="302260">
                  <a:moveTo>
                    <a:pt x="694689" y="0"/>
                  </a:moveTo>
                  <a:lnTo>
                    <a:pt x="694689" y="301751"/>
                  </a:lnTo>
                </a:path>
                <a:path w="794385" h="302260">
                  <a:moveTo>
                    <a:pt x="0" y="301751"/>
                  </a:moveTo>
                  <a:lnTo>
                    <a:pt x="794003" y="301751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298435" y="4026408"/>
            <a:ext cx="306705" cy="273050"/>
            <a:chOff x="7298435" y="4026408"/>
            <a:chExt cx="306705" cy="273050"/>
          </a:xfrm>
        </p:grpSpPr>
        <p:sp>
          <p:nvSpPr>
            <p:cNvPr id="15" name="object 15" descr=""/>
            <p:cNvSpPr/>
            <p:nvPr/>
          </p:nvSpPr>
          <p:spPr>
            <a:xfrm>
              <a:off x="7308341" y="4036314"/>
              <a:ext cx="287020" cy="253365"/>
            </a:xfrm>
            <a:custGeom>
              <a:avLst/>
              <a:gdLst/>
              <a:ahLst/>
              <a:cxnLst/>
              <a:rect l="l" t="t" r="r" b="b"/>
              <a:pathLst>
                <a:path w="287020" h="253364">
                  <a:moveTo>
                    <a:pt x="194182" y="0"/>
                  </a:moveTo>
                  <a:lnTo>
                    <a:pt x="194182" y="63246"/>
                  </a:lnTo>
                  <a:lnTo>
                    <a:pt x="0" y="63246"/>
                  </a:lnTo>
                  <a:lnTo>
                    <a:pt x="0" y="189737"/>
                  </a:lnTo>
                  <a:lnTo>
                    <a:pt x="194182" y="189737"/>
                  </a:lnTo>
                  <a:lnTo>
                    <a:pt x="194182" y="252984"/>
                  </a:lnTo>
                  <a:lnTo>
                    <a:pt x="286511" y="126492"/>
                  </a:lnTo>
                  <a:lnTo>
                    <a:pt x="194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308341" y="4036314"/>
              <a:ext cx="287020" cy="253365"/>
            </a:xfrm>
            <a:custGeom>
              <a:avLst/>
              <a:gdLst/>
              <a:ahLst/>
              <a:cxnLst/>
              <a:rect l="l" t="t" r="r" b="b"/>
              <a:pathLst>
                <a:path w="287020" h="253364">
                  <a:moveTo>
                    <a:pt x="0" y="63246"/>
                  </a:moveTo>
                  <a:lnTo>
                    <a:pt x="194182" y="63246"/>
                  </a:lnTo>
                  <a:lnTo>
                    <a:pt x="194182" y="0"/>
                  </a:lnTo>
                  <a:lnTo>
                    <a:pt x="286511" y="126492"/>
                  </a:lnTo>
                  <a:lnTo>
                    <a:pt x="194182" y="252984"/>
                  </a:lnTo>
                  <a:lnTo>
                    <a:pt x="194182" y="189737"/>
                  </a:lnTo>
                  <a:lnTo>
                    <a:pt x="0" y="189737"/>
                  </a:lnTo>
                  <a:lnTo>
                    <a:pt x="0" y="6324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407534" y="2122932"/>
            <a:ext cx="595630" cy="30226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320285" y="2831338"/>
            <a:ext cx="807085" cy="313055"/>
            <a:chOff x="4320285" y="2831338"/>
            <a:chExt cx="807085" cy="313055"/>
          </a:xfrm>
        </p:grpSpPr>
        <p:sp>
          <p:nvSpPr>
            <p:cNvPr id="19" name="object 19" descr=""/>
            <p:cNvSpPr/>
            <p:nvPr/>
          </p:nvSpPr>
          <p:spPr>
            <a:xfrm>
              <a:off x="4326635" y="2837688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5">
                  <a:moveTo>
                    <a:pt x="79400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94003" y="300227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26635" y="2837688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5">
                  <a:moveTo>
                    <a:pt x="694689" y="0"/>
                  </a:moveTo>
                  <a:lnTo>
                    <a:pt x="694689" y="300227"/>
                  </a:lnTo>
                </a:path>
                <a:path w="794385" h="300355">
                  <a:moveTo>
                    <a:pt x="0" y="300227"/>
                  </a:moveTo>
                  <a:lnTo>
                    <a:pt x="794003" y="300227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425822" y="2837688"/>
            <a:ext cx="595630" cy="30035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294378" y="4120641"/>
            <a:ext cx="807085" cy="313055"/>
            <a:chOff x="4294378" y="4120641"/>
            <a:chExt cx="807085" cy="313055"/>
          </a:xfrm>
        </p:grpSpPr>
        <p:sp>
          <p:nvSpPr>
            <p:cNvPr id="23" name="object 23" descr=""/>
            <p:cNvSpPr/>
            <p:nvPr/>
          </p:nvSpPr>
          <p:spPr>
            <a:xfrm>
              <a:off x="4300728" y="4126991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4">
                  <a:moveTo>
                    <a:pt x="794003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794003" y="300228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300728" y="4126991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4">
                  <a:moveTo>
                    <a:pt x="694689" y="0"/>
                  </a:moveTo>
                  <a:lnTo>
                    <a:pt x="694689" y="300228"/>
                  </a:lnTo>
                </a:path>
                <a:path w="794385" h="300354">
                  <a:moveTo>
                    <a:pt x="0" y="300228"/>
                  </a:moveTo>
                  <a:lnTo>
                    <a:pt x="794003" y="300228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399915" y="4126991"/>
            <a:ext cx="595630" cy="30035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687182" y="3889375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101844" y="2251201"/>
            <a:ext cx="1476375" cy="2028825"/>
          </a:xfrm>
          <a:custGeom>
            <a:avLst/>
            <a:gdLst/>
            <a:ahLst/>
            <a:cxnLst/>
            <a:rect l="l" t="t" r="r" b="b"/>
            <a:pathLst>
              <a:path w="1476375" h="2028825">
                <a:moveTo>
                  <a:pt x="645922" y="1300492"/>
                </a:moveTo>
                <a:lnTo>
                  <a:pt x="624814" y="1289443"/>
                </a:lnTo>
                <a:lnTo>
                  <a:pt x="570484" y="1260983"/>
                </a:lnTo>
                <a:lnTo>
                  <a:pt x="569950" y="1289735"/>
                </a:lnTo>
                <a:lnTo>
                  <a:pt x="569595" y="1289748"/>
                </a:lnTo>
                <a:lnTo>
                  <a:pt x="569595" y="1309116"/>
                </a:lnTo>
                <a:lnTo>
                  <a:pt x="569493" y="1309255"/>
                </a:lnTo>
                <a:lnTo>
                  <a:pt x="569595" y="1309116"/>
                </a:lnTo>
                <a:lnTo>
                  <a:pt x="569595" y="1289748"/>
                </a:lnTo>
                <a:lnTo>
                  <a:pt x="566801" y="1289812"/>
                </a:lnTo>
                <a:lnTo>
                  <a:pt x="565785" y="1289812"/>
                </a:lnTo>
                <a:lnTo>
                  <a:pt x="564769" y="1290066"/>
                </a:lnTo>
                <a:lnTo>
                  <a:pt x="525780" y="1312799"/>
                </a:lnTo>
                <a:lnTo>
                  <a:pt x="502920" y="1345438"/>
                </a:lnTo>
                <a:lnTo>
                  <a:pt x="488950" y="1388110"/>
                </a:lnTo>
                <a:lnTo>
                  <a:pt x="483235" y="1437005"/>
                </a:lnTo>
                <a:lnTo>
                  <a:pt x="481063" y="1480439"/>
                </a:lnTo>
                <a:lnTo>
                  <a:pt x="479031" y="1573911"/>
                </a:lnTo>
                <a:lnTo>
                  <a:pt x="478282" y="1604645"/>
                </a:lnTo>
                <a:lnTo>
                  <a:pt x="475361" y="1664081"/>
                </a:lnTo>
                <a:lnTo>
                  <a:pt x="471170" y="1702943"/>
                </a:lnTo>
                <a:lnTo>
                  <a:pt x="462026" y="1743075"/>
                </a:lnTo>
                <a:lnTo>
                  <a:pt x="437261" y="1769618"/>
                </a:lnTo>
                <a:lnTo>
                  <a:pt x="437819" y="1769491"/>
                </a:lnTo>
                <a:lnTo>
                  <a:pt x="438277" y="1769402"/>
                </a:lnTo>
                <a:lnTo>
                  <a:pt x="434594" y="1769491"/>
                </a:lnTo>
                <a:lnTo>
                  <a:pt x="390017" y="1751203"/>
                </a:lnTo>
                <a:lnTo>
                  <a:pt x="341630" y="1719326"/>
                </a:lnTo>
                <a:lnTo>
                  <a:pt x="324612" y="1708531"/>
                </a:lnTo>
                <a:lnTo>
                  <a:pt x="313918" y="1702435"/>
                </a:lnTo>
                <a:lnTo>
                  <a:pt x="307467" y="1698752"/>
                </a:lnTo>
                <a:lnTo>
                  <a:pt x="298577" y="1694434"/>
                </a:lnTo>
                <a:lnTo>
                  <a:pt x="254127" y="1682623"/>
                </a:lnTo>
                <a:lnTo>
                  <a:pt x="245110" y="1682877"/>
                </a:lnTo>
                <a:lnTo>
                  <a:pt x="237617" y="1684020"/>
                </a:lnTo>
                <a:lnTo>
                  <a:pt x="236601" y="1684274"/>
                </a:lnTo>
                <a:lnTo>
                  <a:pt x="228854" y="1686687"/>
                </a:lnTo>
                <a:lnTo>
                  <a:pt x="228346" y="1686814"/>
                </a:lnTo>
                <a:lnTo>
                  <a:pt x="227965" y="1687068"/>
                </a:lnTo>
                <a:lnTo>
                  <a:pt x="227457" y="1687195"/>
                </a:lnTo>
                <a:lnTo>
                  <a:pt x="219456" y="1691132"/>
                </a:lnTo>
                <a:lnTo>
                  <a:pt x="175514" y="1726692"/>
                </a:lnTo>
                <a:lnTo>
                  <a:pt x="147345" y="1759712"/>
                </a:lnTo>
                <a:lnTo>
                  <a:pt x="120015" y="1798574"/>
                </a:lnTo>
                <a:lnTo>
                  <a:pt x="92964" y="1842643"/>
                </a:lnTo>
                <a:lnTo>
                  <a:pt x="66294" y="1890395"/>
                </a:lnTo>
                <a:lnTo>
                  <a:pt x="39624" y="1941068"/>
                </a:lnTo>
                <a:lnTo>
                  <a:pt x="0" y="2019935"/>
                </a:lnTo>
                <a:lnTo>
                  <a:pt x="17780" y="2028825"/>
                </a:lnTo>
                <a:lnTo>
                  <a:pt x="44196" y="1975993"/>
                </a:lnTo>
                <a:lnTo>
                  <a:pt x="57404" y="1950085"/>
                </a:lnTo>
                <a:lnTo>
                  <a:pt x="83693" y="1899793"/>
                </a:lnTo>
                <a:lnTo>
                  <a:pt x="110109" y="1852422"/>
                </a:lnTo>
                <a:lnTo>
                  <a:pt x="136779" y="1809115"/>
                </a:lnTo>
                <a:lnTo>
                  <a:pt x="163449" y="1771269"/>
                </a:lnTo>
                <a:lnTo>
                  <a:pt x="190246" y="1739900"/>
                </a:lnTo>
                <a:lnTo>
                  <a:pt x="223266" y="1711960"/>
                </a:lnTo>
                <a:lnTo>
                  <a:pt x="254635" y="1702435"/>
                </a:lnTo>
                <a:lnTo>
                  <a:pt x="261366" y="1703070"/>
                </a:lnTo>
                <a:lnTo>
                  <a:pt x="298577" y="1716532"/>
                </a:lnTo>
                <a:lnTo>
                  <a:pt x="363474" y="1757680"/>
                </a:lnTo>
                <a:lnTo>
                  <a:pt x="379222" y="1767967"/>
                </a:lnTo>
                <a:lnTo>
                  <a:pt x="417576" y="1786509"/>
                </a:lnTo>
                <a:lnTo>
                  <a:pt x="432435" y="1789303"/>
                </a:lnTo>
                <a:lnTo>
                  <a:pt x="439547" y="1789176"/>
                </a:lnTo>
                <a:lnTo>
                  <a:pt x="440817" y="1789176"/>
                </a:lnTo>
                <a:lnTo>
                  <a:pt x="441579" y="1788922"/>
                </a:lnTo>
                <a:lnTo>
                  <a:pt x="447294" y="1787779"/>
                </a:lnTo>
                <a:lnTo>
                  <a:pt x="447802" y="1787652"/>
                </a:lnTo>
                <a:lnTo>
                  <a:pt x="448437" y="1787398"/>
                </a:lnTo>
                <a:lnTo>
                  <a:pt x="448945" y="1787144"/>
                </a:lnTo>
                <a:lnTo>
                  <a:pt x="454787" y="1784731"/>
                </a:lnTo>
                <a:lnTo>
                  <a:pt x="470928" y="1769618"/>
                </a:lnTo>
                <a:lnTo>
                  <a:pt x="471119" y="1769364"/>
                </a:lnTo>
                <a:lnTo>
                  <a:pt x="471385" y="1768983"/>
                </a:lnTo>
                <a:lnTo>
                  <a:pt x="471843" y="1768348"/>
                </a:lnTo>
                <a:lnTo>
                  <a:pt x="472313" y="1767713"/>
                </a:lnTo>
                <a:lnTo>
                  <a:pt x="472846" y="1766697"/>
                </a:lnTo>
                <a:lnTo>
                  <a:pt x="473519" y="1765427"/>
                </a:lnTo>
                <a:lnTo>
                  <a:pt x="474129" y="1764284"/>
                </a:lnTo>
                <a:lnTo>
                  <a:pt x="475272" y="1762125"/>
                </a:lnTo>
                <a:lnTo>
                  <a:pt x="475945" y="1760855"/>
                </a:lnTo>
                <a:lnTo>
                  <a:pt x="476631" y="1759585"/>
                </a:lnTo>
                <a:lnTo>
                  <a:pt x="480441" y="1750568"/>
                </a:lnTo>
                <a:lnTo>
                  <a:pt x="490728" y="1706118"/>
                </a:lnTo>
                <a:lnTo>
                  <a:pt x="495046" y="1665732"/>
                </a:lnTo>
                <a:lnTo>
                  <a:pt x="498094" y="1605534"/>
                </a:lnTo>
                <a:lnTo>
                  <a:pt x="499364" y="1542161"/>
                </a:lnTo>
                <a:lnTo>
                  <a:pt x="500900" y="1479931"/>
                </a:lnTo>
                <a:lnTo>
                  <a:pt x="503047" y="1438275"/>
                </a:lnTo>
                <a:lnTo>
                  <a:pt x="508508" y="1391412"/>
                </a:lnTo>
                <a:lnTo>
                  <a:pt x="521081" y="1353566"/>
                </a:lnTo>
                <a:lnTo>
                  <a:pt x="547624" y="1319911"/>
                </a:lnTo>
                <a:lnTo>
                  <a:pt x="569582" y="1309573"/>
                </a:lnTo>
                <a:lnTo>
                  <a:pt x="569087" y="1337183"/>
                </a:lnTo>
                <a:lnTo>
                  <a:pt x="645922" y="1300492"/>
                </a:lnTo>
                <a:close/>
              </a:path>
              <a:path w="1476375" h="2028825">
                <a:moveTo>
                  <a:pt x="1475854" y="916432"/>
                </a:moveTo>
                <a:lnTo>
                  <a:pt x="1460741" y="895350"/>
                </a:lnTo>
                <a:lnTo>
                  <a:pt x="1426210" y="847217"/>
                </a:lnTo>
                <a:lnTo>
                  <a:pt x="1412925" y="872528"/>
                </a:lnTo>
                <a:lnTo>
                  <a:pt x="1385443" y="858012"/>
                </a:lnTo>
                <a:lnTo>
                  <a:pt x="1338834" y="832739"/>
                </a:lnTo>
                <a:lnTo>
                  <a:pt x="1292987" y="807085"/>
                </a:lnTo>
                <a:lnTo>
                  <a:pt x="1248410" y="781050"/>
                </a:lnTo>
                <a:lnTo>
                  <a:pt x="1205357" y="754253"/>
                </a:lnTo>
                <a:lnTo>
                  <a:pt x="1163955" y="726694"/>
                </a:lnTo>
                <a:lnTo>
                  <a:pt x="1124839" y="698373"/>
                </a:lnTo>
                <a:lnTo>
                  <a:pt x="1090422" y="669290"/>
                </a:lnTo>
                <a:lnTo>
                  <a:pt x="1060704" y="639191"/>
                </a:lnTo>
                <a:lnTo>
                  <a:pt x="1033780" y="607822"/>
                </a:lnTo>
                <a:lnTo>
                  <a:pt x="993902" y="559308"/>
                </a:lnTo>
                <a:lnTo>
                  <a:pt x="979678" y="542798"/>
                </a:lnTo>
                <a:lnTo>
                  <a:pt x="948436" y="509651"/>
                </a:lnTo>
                <a:lnTo>
                  <a:pt x="911606" y="476377"/>
                </a:lnTo>
                <a:lnTo>
                  <a:pt x="879348" y="451739"/>
                </a:lnTo>
                <a:lnTo>
                  <a:pt x="841883" y="427228"/>
                </a:lnTo>
                <a:lnTo>
                  <a:pt x="784098" y="393827"/>
                </a:lnTo>
                <a:lnTo>
                  <a:pt x="719455" y="360045"/>
                </a:lnTo>
                <a:lnTo>
                  <a:pt x="615442" y="309118"/>
                </a:lnTo>
                <a:lnTo>
                  <a:pt x="444119" y="228219"/>
                </a:lnTo>
                <a:lnTo>
                  <a:pt x="383921" y="198501"/>
                </a:lnTo>
                <a:lnTo>
                  <a:pt x="307086" y="157607"/>
                </a:lnTo>
                <a:lnTo>
                  <a:pt x="239395" y="120142"/>
                </a:lnTo>
                <a:lnTo>
                  <a:pt x="198120" y="96774"/>
                </a:lnTo>
                <a:lnTo>
                  <a:pt x="104013" y="41910"/>
                </a:lnTo>
                <a:lnTo>
                  <a:pt x="34163" y="0"/>
                </a:lnTo>
                <a:lnTo>
                  <a:pt x="24384" y="16383"/>
                </a:lnTo>
                <a:lnTo>
                  <a:pt x="59055" y="37211"/>
                </a:lnTo>
                <a:lnTo>
                  <a:pt x="188468" y="113284"/>
                </a:lnTo>
                <a:lnTo>
                  <a:pt x="229997" y="136779"/>
                </a:lnTo>
                <a:lnTo>
                  <a:pt x="322453" y="187579"/>
                </a:lnTo>
                <a:lnTo>
                  <a:pt x="375285" y="215392"/>
                </a:lnTo>
                <a:lnTo>
                  <a:pt x="468503" y="260985"/>
                </a:lnTo>
                <a:lnTo>
                  <a:pt x="607314" y="326390"/>
                </a:lnTo>
                <a:lnTo>
                  <a:pt x="711073" y="377063"/>
                </a:lnTo>
                <a:lnTo>
                  <a:pt x="775081" y="410718"/>
                </a:lnTo>
                <a:lnTo>
                  <a:pt x="832104" y="443611"/>
                </a:lnTo>
                <a:lnTo>
                  <a:pt x="868553" y="467487"/>
                </a:lnTo>
                <a:lnTo>
                  <a:pt x="899922" y="491363"/>
                </a:lnTo>
                <a:lnTo>
                  <a:pt x="935355" y="523494"/>
                </a:lnTo>
                <a:lnTo>
                  <a:pt x="965581" y="555625"/>
                </a:lnTo>
                <a:lnTo>
                  <a:pt x="992759" y="587756"/>
                </a:lnTo>
                <a:lnTo>
                  <a:pt x="1018921" y="619887"/>
                </a:lnTo>
                <a:lnTo>
                  <a:pt x="1032383" y="635889"/>
                </a:lnTo>
                <a:lnTo>
                  <a:pt x="1061212" y="667385"/>
                </a:lnTo>
                <a:lnTo>
                  <a:pt x="1094232" y="698246"/>
                </a:lnTo>
                <a:lnTo>
                  <a:pt x="1132840" y="727837"/>
                </a:lnTo>
                <a:lnTo>
                  <a:pt x="1194816" y="770001"/>
                </a:lnTo>
                <a:lnTo>
                  <a:pt x="1238377" y="797179"/>
                </a:lnTo>
                <a:lnTo>
                  <a:pt x="1283335" y="823468"/>
                </a:lnTo>
                <a:lnTo>
                  <a:pt x="1329436" y="849376"/>
                </a:lnTo>
                <a:lnTo>
                  <a:pt x="1376299" y="874776"/>
                </a:lnTo>
                <a:lnTo>
                  <a:pt x="1404061" y="889431"/>
                </a:lnTo>
                <a:lnTo>
                  <a:pt x="1390777" y="914781"/>
                </a:lnTo>
                <a:lnTo>
                  <a:pt x="1475854" y="916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6659371" y="3811130"/>
            <a:ext cx="849630" cy="121348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R="34925">
              <a:lnSpc>
                <a:spcPct val="100000"/>
              </a:lnSpc>
              <a:spcBef>
                <a:spcPts val="148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  <a:p>
            <a:pPr algn="ctr" marL="12700" marR="5080" indent="1270">
              <a:lnSpc>
                <a:spcPct val="100000"/>
              </a:lnSpc>
              <a:spcBef>
                <a:spcPts val="1245"/>
              </a:spcBef>
            </a:pPr>
            <a:r>
              <a:rPr dirty="0" sz="1800" spc="-10">
                <a:latin typeface="Arial"/>
                <a:cs typeface="Arial"/>
              </a:rPr>
              <a:t>Simple average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34211" y="3982211"/>
            <a:ext cx="599440" cy="1412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40640" rIns="0" bIns="0" rtlCol="0" vert="vert270">
            <a:spAutoFit/>
          </a:bodyPr>
          <a:lstStyle/>
          <a:p>
            <a:pPr marL="160020" marR="7620" indent="-146685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Diversity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Generator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568249" y="2967037"/>
            <a:ext cx="1076325" cy="549275"/>
            <a:chOff x="6568249" y="2967037"/>
            <a:chExt cx="1076325" cy="549275"/>
          </a:xfrm>
        </p:grpSpPr>
        <p:sp>
          <p:nvSpPr>
            <p:cNvPr id="31" name="object 31" descr=""/>
            <p:cNvSpPr/>
            <p:nvPr/>
          </p:nvSpPr>
          <p:spPr>
            <a:xfrm>
              <a:off x="6573011" y="2971800"/>
              <a:ext cx="1066800" cy="539750"/>
            </a:xfrm>
            <a:custGeom>
              <a:avLst/>
              <a:gdLst/>
              <a:ahLst/>
              <a:cxnLst/>
              <a:rect l="l" t="t" r="r" b="b"/>
              <a:pathLst>
                <a:path w="1066800" h="539750">
                  <a:moveTo>
                    <a:pt x="10668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066800" y="539496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73011" y="2971800"/>
              <a:ext cx="1066800" cy="539750"/>
            </a:xfrm>
            <a:custGeom>
              <a:avLst/>
              <a:gdLst/>
              <a:ahLst/>
              <a:cxnLst/>
              <a:rect l="l" t="t" r="r" b="b"/>
              <a:pathLst>
                <a:path w="1066800" h="539750">
                  <a:moveTo>
                    <a:pt x="0" y="539496"/>
                  </a:moveTo>
                  <a:lnTo>
                    <a:pt x="1066800" y="539496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577583" y="2952699"/>
            <a:ext cx="10579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77583" y="3227578"/>
            <a:ext cx="1057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Ensemble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626608" y="3180588"/>
            <a:ext cx="1567180" cy="687705"/>
            <a:chOff x="5626608" y="3180588"/>
            <a:chExt cx="1567180" cy="687705"/>
          </a:xfrm>
        </p:grpSpPr>
        <p:sp>
          <p:nvSpPr>
            <p:cNvPr id="36" name="object 36" descr=""/>
            <p:cNvSpPr/>
            <p:nvPr/>
          </p:nvSpPr>
          <p:spPr>
            <a:xfrm>
              <a:off x="5634228" y="3188208"/>
              <a:ext cx="365760" cy="532130"/>
            </a:xfrm>
            <a:custGeom>
              <a:avLst/>
              <a:gdLst/>
              <a:ahLst/>
              <a:cxnLst/>
              <a:rect l="l" t="t" r="r" b="b"/>
              <a:pathLst>
                <a:path w="365760" h="532129">
                  <a:moveTo>
                    <a:pt x="182880" y="265938"/>
                  </a:moveTo>
                  <a:lnTo>
                    <a:pt x="0" y="531875"/>
                  </a:lnTo>
                  <a:lnTo>
                    <a:pt x="365760" y="531875"/>
                  </a:lnTo>
                  <a:lnTo>
                    <a:pt x="182880" y="265938"/>
                  </a:lnTo>
                  <a:close/>
                </a:path>
                <a:path w="365760" h="532129">
                  <a:moveTo>
                    <a:pt x="365760" y="0"/>
                  </a:moveTo>
                  <a:lnTo>
                    <a:pt x="0" y="0"/>
                  </a:lnTo>
                  <a:lnTo>
                    <a:pt x="182880" y="26593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34228" y="3188208"/>
              <a:ext cx="365760" cy="532130"/>
            </a:xfrm>
            <a:custGeom>
              <a:avLst/>
              <a:gdLst/>
              <a:ahLst/>
              <a:cxnLst/>
              <a:rect l="l" t="t" r="r" b="b"/>
              <a:pathLst>
                <a:path w="365760" h="532129">
                  <a:moveTo>
                    <a:pt x="0" y="0"/>
                  </a:moveTo>
                  <a:lnTo>
                    <a:pt x="365760" y="0"/>
                  </a:lnTo>
                  <a:lnTo>
                    <a:pt x="182880" y="265938"/>
                  </a:lnTo>
                  <a:lnTo>
                    <a:pt x="365760" y="531875"/>
                  </a:lnTo>
                  <a:lnTo>
                    <a:pt x="0" y="531875"/>
                  </a:lnTo>
                  <a:lnTo>
                    <a:pt x="182880" y="265938"/>
                  </a:lnTo>
                  <a:lnTo>
                    <a:pt x="0" y="0"/>
                  </a:lnTo>
                  <a:close/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863463" y="3247136"/>
              <a:ext cx="711200" cy="213360"/>
            </a:xfrm>
            <a:custGeom>
              <a:avLst/>
              <a:gdLst/>
              <a:ahLst/>
              <a:cxnLst/>
              <a:rect l="l" t="t" r="r" b="b"/>
              <a:pathLst>
                <a:path w="711200" h="213360">
                  <a:moveTo>
                    <a:pt x="343091" y="132532"/>
                  </a:moveTo>
                  <a:lnTo>
                    <a:pt x="305053" y="153288"/>
                  </a:lnTo>
                  <a:lnTo>
                    <a:pt x="265557" y="164973"/>
                  </a:lnTo>
                  <a:lnTo>
                    <a:pt x="216535" y="175387"/>
                  </a:lnTo>
                  <a:lnTo>
                    <a:pt x="159892" y="183768"/>
                  </a:lnTo>
                  <a:lnTo>
                    <a:pt x="98044" y="189737"/>
                  </a:lnTo>
                  <a:lnTo>
                    <a:pt x="33274" y="193039"/>
                  </a:lnTo>
                  <a:lnTo>
                    <a:pt x="0" y="193421"/>
                  </a:lnTo>
                  <a:lnTo>
                    <a:pt x="253" y="213233"/>
                  </a:lnTo>
                  <a:lnTo>
                    <a:pt x="66675" y="211454"/>
                  </a:lnTo>
                  <a:lnTo>
                    <a:pt x="131190" y="206755"/>
                  </a:lnTo>
                  <a:lnTo>
                    <a:pt x="191642" y="199389"/>
                  </a:lnTo>
                  <a:lnTo>
                    <a:pt x="245872" y="189737"/>
                  </a:lnTo>
                  <a:lnTo>
                    <a:pt x="292100" y="178308"/>
                  </a:lnTo>
                  <a:lnTo>
                    <a:pt x="328295" y="165353"/>
                  </a:lnTo>
                  <a:lnTo>
                    <a:pt x="358139" y="145287"/>
                  </a:lnTo>
                  <a:lnTo>
                    <a:pt x="361188" y="141350"/>
                  </a:lnTo>
                  <a:lnTo>
                    <a:pt x="364276" y="133476"/>
                  </a:lnTo>
                  <a:lnTo>
                    <a:pt x="342391" y="133476"/>
                  </a:lnTo>
                  <a:lnTo>
                    <a:pt x="343091" y="132532"/>
                  </a:lnTo>
                  <a:close/>
                </a:path>
                <a:path w="711200" h="213360">
                  <a:moveTo>
                    <a:pt x="343281" y="132334"/>
                  </a:moveTo>
                  <a:lnTo>
                    <a:pt x="343091" y="132532"/>
                  </a:lnTo>
                  <a:lnTo>
                    <a:pt x="342391" y="133476"/>
                  </a:lnTo>
                  <a:lnTo>
                    <a:pt x="343281" y="132334"/>
                  </a:lnTo>
                  <a:close/>
                </a:path>
                <a:path w="711200" h="213360">
                  <a:moveTo>
                    <a:pt x="364399" y="132334"/>
                  </a:moveTo>
                  <a:lnTo>
                    <a:pt x="343281" y="132334"/>
                  </a:lnTo>
                  <a:lnTo>
                    <a:pt x="342391" y="133476"/>
                  </a:lnTo>
                  <a:lnTo>
                    <a:pt x="364276" y="133476"/>
                  </a:lnTo>
                  <a:lnTo>
                    <a:pt x="364399" y="132334"/>
                  </a:lnTo>
                  <a:close/>
                </a:path>
                <a:path w="711200" h="213360">
                  <a:moveTo>
                    <a:pt x="344191" y="131048"/>
                  </a:moveTo>
                  <a:lnTo>
                    <a:pt x="343091" y="132532"/>
                  </a:lnTo>
                  <a:lnTo>
                    <a:pt x="343281" y="132334"/>
                  </a:lnTo>
                  <a:lnTo>
                    <a:pt x="364399" y="132334"/>
                  </a:lnTo>
                  <a:lnTo>
                    <a:pt x="364440" y="131952"/>
                  </a:lnTo>
                  <a:lnTo>
                    <a:pt x="343788" y="131952"/>
                  </a:lnTo>
                  <a:lnTo>
                    <a:pt x="344191" y="131048"/>
                  </a:lnTo>
                  <a:close/>
                </a:path>
                <a:path w="711200" h="213360">
                  <a:moveTo>
                    <a:pt x="344662" y="130412"/>
                  </a:moveTo>
                  <a:lnTo>
                    <a:pt x="344191" y="131048"/>
                  </a:lnTo>
                  <a:lnTo>
                    <a:pt x="343788" y="131952"/>
                  </a:lnTo>
                  <a:lnTo>
                    <a:pt x="344646" y="130524"/>
                  </a:lnTo>
                  <a:close/>
                </a:path>
                <a:path w="711200" h="213360">
                  <a:moveTo>
                    <a:pt x="344646" y="130524"/>
                  </a:moveTo>
                  <a:lnTo>
                    <a:pt x="343788" y="131952"/>
                  </a:lnTo>
                  <a:lnTo>
                    <a:pt x="364440" y="131952"/>
                  </a:lnTo>
                  <a:lnTo>
                    <a:pt x="364521" y="131190"/>
                  </a:lnTo>
                  <a:lnTo>
                    <a:pt x="344550" y="131190"/>
                  </a:lnTo>
                  <a:lnTo>
                    <a:pt x="344646" y="130524"/>
                  </a:lnTo>
                  <a:close/>
                </a:path>
                <a:path w="711200" h="213360">
                  <a:moveTo>
                    <a:pt x="344828" y="130221"/>
                  </a:moveTo>
                  <a:lnTo>
                    <a:pt x="344646" y="130524"/>
                  </a:lnTo>
                  <a:lnTo>
                    <a:pt x="344550" y="131190"/>
                  </a:lnTo>
                  <a:lnTo>
                    <a:pt x="344828" y="130221"/>
                  </a:lnTo>
                  <a:close/>
                </a:path>
                <a:path w="711200" h="213360">
                  <a:moveTo>
                    <a:pt x="364653" y="130048"/>
                  </a:moveTo>
                  <a:lnTo>
                    <a:pt x="344932" y="130048"/>
                  </a:lnTo>
                  <a:lnTo>
                    <a:pt x="344550" y="131190"/>
                  </a:lnTo>
                  <a:lnTo>
                    <a:pt x="364521" y="131190"/>
                  </a:lnTo>
                  <a:lnTo>
                    <a:pt x="364653" y="130048"/>
                  </a:lnTo>
                  <a:close/>
                </a:path>
                <a:path w="711200" h="213360">
                  <a:moveTo>
                    <a:pt x="344751" y="129787"/>
                  </a:moveTo>
                  <a:lnTo>
                    <a:pt x="344191" y="131048"/>
                  </a:lnTo>
                  <a:lnTo>
                    <a:pt x="344579" y="130524"/>
                  </a:lnTo>
                  <a:lnTo>
                    <a:pt x="344697" y="130167"/>
                  </a:lnTo>
                  <a:lnTo>
                    <a:pt x="344751" y="129787"/>
                  </a:lnTo>
                  <a:close/>
                </a:path>
                <a:path w="711200" h="213360">
                  <a:moveTo>
                    <a:pt x="344843" y="130167"/>
                  </a:moveTo>
                  <a:lnTo>
                    <a:pt x="344743" y="130301"/>
                  </a:lnTo>
                  <a:lnTo>
                    <a:pt x="344646" y="130524"/>
                  </a:lnTo>
                  <a:lnTo>
                    <a:pt x="344843" y="130167"/>
                  </a:lnTo>
                  <a:close/>
                </a:path>
                <a:path w="711200" h="213360">
                  <a:moveTo>
                    <a:pt x="345313" y="128524"/>
                  </a:moveTo>
                  <a:lnTo>
                    <a:pt x="344751" y="129787"/>
                  </a:lnTo>
                  <a:lnTo>
                    <a:pt x="344662" y="130412"/>
                  </a:lnTo>
                  <a:lnTo>
                    <a:pt x="344843" y="130167"/>
                  </a:lnTo>
                  <a:lnTo>
                    <a:pt x="345313" y="128524"/>
                  </a:lnTo>
                  <a:close/>
                </a:path>
                <a:path w="711200" h="213360">
                  <a:moveTo>
                    <a:pt x="364640" y="128524"/>
                  </a:moveTo>
                  <a:lnTo>
                    <a:pt x="345313" y="128524"/>
                  </a:lnTo>
                  <a:lnTo>
                    <a:pt x="344843" y="130167"/>
                  </a:lnTo>
                  <a:lnTo>
                    <a:pt x="364653" y="130048"/>
                  </a:lnTo>
                  <a:lnTo>
                    <a:pt x="364725" y="129539"/>
                  </a:lnTo>
                  <a:lnTo>
                    <a:pt x="364363" y="129539"/>
                  </a:lnTo>
                  <a:lnTo>
                    <a:pt x="364640" y="128524"/>
                  </a:lnTo>
                  <a:close/>
                </a:path>
                <a:path w="711200" h="213360">
                  <a:moveTo>
                    <a:pt x="655307" y="45991"/>
                  </a:moveTo>
                  <a:lnTo>
                    <a:pt x="610870" y="48513"/>
                  </a:lnTo>
                  <a:lnTo>
                    <a:pt x="547877" y="54610"/>
                  </a:lnTo>
                  <a:lnTo>
                    <a:pt x="490092" y="63118"/>
                  </a:lnTo>
                  <a:lnTo>
                    <a:pt x="451358" y="70865"/>
                  </a:lnTo>
                  <a:lnTo>
                    <a:pt x="407415" y="82803"/>
                  </a:lnTo>
                  <a:lnTo>
                    <a:pt x="367029" y="100075"/>
                  </a:lnTo>
                  <a:lnTo>
                    <a:pt x="356488" y="107568"/>
                  </a:lnTo>
                  <a:lnTo>
                    <a:pt x="356108" y="107823"/>
                  </a:lnTo>
                  <a:lnTo>
                    <a:pt x="345059" y="127635"/>
                  </a:lnTo>
                  <a:lnTo>
                    <a:pt x="344751" y="129787"/>
                  </a:lnTo>
                  <a:lnTo>
                    <a:pt x="345313" y="128524"/>
                  </a:lnTo>
                  <a:lnTo>
                    <a:pt x="364640" y="128524"/>
                  </a:lnTo>
                  <a:lnTo>
                    <a:pt x="364744" y="128015"/>
                  </a:lnTo>
                  <a:lnTo>
                    <a:pt x="364897" y="127579"/>
                  </a:lnTo>
                  <a:lnTo>
                    <a:pt x="365125" y="126746"/>
                  </a:lnTo>
                  <a:lnTo>
                    <a:pt x="365505" y="126746"/>
                  </a:lnTo>
                  <a:lnTo>
                    <a:pt x="365887" y="126111"/>
                  </a:lnTo>
                  <a:lnTo>
                    <a:pt x="366155" y="126111"/>
                  </a:lnTo>
                  <a:lnTo>
                    <a:pt x="367284" y="124587"/>
                  </a:lnTo>
                  <a:lnTo>
                    <a:pt x="369017" y="122936"/>
                  </a:lnTo>
                  <a:lnTo>
                    <a:pt x="368808" y="122936"/>
                  </a:lnTo>
                  <a:lnTo>
                    <a:pt x="369950" y="122047"/>
                  </a:lnTo>
                  <a:lnTo>
                    <a:pt x="373252" y="119634"/>
                  </a:lnTo>
                  <a:lnTo>
                    <a:pt x="377825" y="116586"/>
                  </a:lnTo>
                  <a:lnTo>
                    <a:pt x="413892" y="101473"/>
                  </a:lnTo>
                  <a:lnTo>
                    <a:pt x="468122" y="87502"/>
                  </a:lnTo>
                  <a:lnTo>
                    <a:pt x="521462" y="78104"/>
                  </a:lnTo>
                  <a:lnTo>
                    <a:pt x="581025" y="70865"/>
                  </a:lnTo>
                  <a:lnTo>
                    <a:pt x="644779" y="66166"/>
                  </a:lnTo>
                  <a:lnTo>
                    <a:pt x="653407" y="65833"/>
                  </a:lnTo>
                  <a:lnTo>
                    <a:pt x="671315" y="55107"/>
                  </a:lnTo>
                  <a:lnTo>
                    <a:pt x="655307" y="45991"/>
                  </a:lnTo>
                  <a:close/>
                </a:path>
                <a:path w="711200" h="213360">
                  <a:moveTo>
                    <a:pt x="364991" y="127682"/>
                  </a:moveTo>
                  <a:lnTo>
                    <a:pt x="364798" y="127941"/>
                  </a:lnTo>
                  <a:lnTo>
                    <a:pt x="364363" y="129539"/>
                  </a:lnTo>
                  <a:lnTo>
                    <a:pt x="364897" y="128336"/>
                  </a:lnTo>
                  <a:lnTo>
                    <a:pt x="364991" y="127682"/>
                  </a:lnTo>
                  <a:close/>
                </a:path>
                <a:path w="711200" h="213360">
                  <a:moveTo>
                    <a:pt x="364897" y="128336"/>
                  </a:moveTo>
                  <a:lnTo>
                    <a:pt x="364363" y="129539"/>
                  </a:lnTo>
                  <a:lnTo>
                    <a:pt x="364725" y="129539"/>
                  </a:lnTo>
                  <a:lnTo>
                    <a:pt x="364897" y="128336"/>
                  </a:lnTo>
                  <a:close/>
                </a:path>
                <a:path w="711200" h="213360">
                  <a:moveTo>
                    <a:pt x="365484" y="127015"/>
                  </a:moveTo>
                  <a:lnTo>
                    <a:pt x="364991" y="127682"/>
                  </a:lnTo>
                  <a:lnTo>
                    <a:pt x="364897" y="128336"/>
                  </a:lnTo>
                  <a:lnTo>
                    <a:pt x="365484" y="127015"/>
                  </a:lnTo>
                  <a:close/>
                </a:path>
                <a:path w="711200" h="213360">
                  <a:moveTo>
                    <a:pt x="364798" y="127941"/>
                  </a:moveTo>
                  <a:close/>
                </a:path>
                <a:path w="711200" h="213360">
                  <a:moveTo>
                    <a:pt x="365005" y="127579"/>
                  </a:moveTo>
                  <a:lnTo>
                    <a:pt x="364798" y="127941"/>
                  </a:lnTo>
                  <a:lnTo>
                    <a:pt x="364991" y="127682"/>
                  </a:lnTo>
                  <a:close/>
                </a:path>
                <a:path w="711200" h="213360">
                  <a:moveTo>
                    <a:pt x="365125" y="126746"/>
                  </a:moveTo>
                  <a:lnTo>
                    <a:pt x="364807" y="127910"/>
                  </a:lnTo>
                  <a:lnTo>
                    <a:pt x="365005" y="127579"/>
                  </a:lnTo>
                  <a:lnTo>
                    <a:pt x="365125" y="126746"/>
                  </a:lnTo>
                  <a:close/>
                </a:path>
                <a:path w="711200" h="213360">
                  <a:moveTo>
                    <a:pt x="365887" y="126111"/>
                  </a:moveTo>
                  <a:lnTo>
                    <a:pt x="365005" y="127579"/>
                  </a:lnTo>
                  <a:lnTo>
                    <a:pt x="365484" y="127015"/>
                  </a:lnTo>
                  <a:lnTo>
                    <a:pt x="365887" y="126111"/>
                  </a:lnTo>
                  <a:close/>
                </a:path>
                <a:path w="711200" h="213360">
                  <a:moveTo>
                    <a:pt x="365505" y="126746"/>
                  </a:moveTo>
                  <a:lnTo>
                    <a:pt x="365125" y="126746"/>
                  </a:lnTo>
                  <a:lnTo>
                    <a:pt x="365005" y="127579"/>
                  </a:lnTo>
                  <a:lnTo>
                    <a:pt x="365505" y="126746"/>
                  </a:lnTo>
                  <a:close/>
                </a:path>
                <a:path w="711200" h="213360">
                  <a:moveTo>
                    <a:pt x="366155" y="126111"/>
                  </a:moveTo>
                  <a:lnTo>
                    <a:pt x="365887" y="126111"/>
                  </a:lnTo>
                  <a:lnTo>
                    <a:pt x="365484" y="127015"/>
                  </a:lnTo>
                  <a:lnTo>
                    <a:pt x="366155" y="126111"/>
                  </a:lnTo>
                  <a:close/>
                </a:path>
                <a:path w="711200" h="213360">
                  <a:moveTo>
                    <a:pt x="369950" y="122047"/>
                  </a:moveTo>
                  <a:lnTo>
                    <a:pt x="368808" y="122936"/>
                  </a:lnTo>
                  <a:lnTo>
                    <a:pt x="369760" y="122228"/>
                  </a:lnTo>
                  <a:lnTo>
                    <a:pt x="369950" y="122047"/>
                  </a:lnTo>
                  <a:close/>
                </a:path>
                <a:path w="711200" h="213360">
                  <a:moveTo>
                    <a:pt x="369760" y="122228"/>
                  </a:moveTo>
                  <a:lnTo>
                    <a:pt x="368808" y="122936"/>
                  </a:lnTo>
                  <a:lnTo>
                    <a:pt x="369017" y="122936"/>
                  </a:lnTo>
                  <a:lnTo>
                    <a:pt x="369760" y="122228"/>
                  </a:lnTo>
                  <a:close/>
                </a:path>
                <a:path w="711200" h="213360">
                  <a:moveTo>
                    <a:pt x="370004" y="122047"/>
                  </a:moveTo>
                  <a:lnTo>
                    <a:pt x="369760" y="122228"/>
                  </a:lnTo>
                  <a:lnTo>
                    <a:pt x="370004" y="122047"/>
                  </a:lnTo>
                  <a:close/>
                </a:path>
                <a:path w="711200" h="213360">
                  <a:moveTo>
                    <a:pt x="693677" y="44958"/>
                  </a:moveTo>
                  <a:lnTo>
                    <a:pt x="690880" y="44958"/>
                  </a:lnTo>
                  <a:lnTo>
                    <a:pt x="691134" y="64769"/>
                  </a:lnTo>
                  <a:lnTo>
                    <a:pt x="677671" y="64897"/>
                  </a:lnTo>
                  <a:lnTo>
                    <a:pt x="653407" y="65833"/>
                  </a:lnTo>
                  <a:lnTo>
                    <a:pt x="605536" y="94487"/>
                  </a:lnTo>
                  <a:lnTo>
                    <a:pt x="604012" y="100584"/>
                  </a:lnTo>
                  <a:lnTo>
                    <a:pt x="609600" y="109981"/>
                  </a:lnTo>
                  <a:lnTo>
                    <a:pt x="615696" y="111505"/>
                  </a:lnTo>
                  <a:lnTo>
                    <a:pt x="710691" y="54610"/>
                  </a:lnTo>
                  <a:lnTo>
                    <a:pt x="693677" y="44958"/>
                  </a:lnTo>
                  <a:close/>
                </a:path>
                <a:path w="711200" h="213360">
                  <a:moveTo>
                    <a:pt x="671315" y="55107"/>
                  </a:moveTo>
                  <a:lnTo>
                    <a:pt x="653407" y="65833"/>
                  </a:lnTo>
                  <a:lnTo>
                    <a:pt x="677671" y="64897"/>
                  </a:lnTo>
                  <a:lnTo>
                    <a:pt x="691134" y="64769"/>
                  </a:lnTo>
                  <a:lnTo>
                    <a:pt x="691117" y="63500"/>
                  </a:lnTo>
                  <a:lnTo>
                    <a:pt x="686054" y="63500"/>
                  </a:lnTo>
                  <a:lnTo>
                    <a:pt x="671315" y="55107"/>
                  </a:lnTo>
                  <a:close/>
                </a:path>
                <a:path w="711200" h="213360">
                  <a:moveTo>
                    <a:pt x="685927" y="46354"/>
                  </a:moveTo>
                  <a:lnTo>
                    <a:pt x="671315" y="55107"/>
                  </a:lnTo>
                  <a:lnTo>
                    <a:pt x="686054" y="63500"/>
                  </a:lnTo>
                  <a:lnTo>
                    <a:pt x="685927" y="46354"/>
                  </a:lnTo>
                  <a:close/>
                </a:path>
                <a:path w="711200" h="213360">
                  <a:moveTo>
                    <a:pt x="690897" y="46354"/>
                  </a:moveTo>
                  <a:lnTo>
                    <a:pt x="685927" y="46354"/>
                  </a:lnTo>
                  <a:lnTo>
                    <a:pt x="686054" y="63500"/>
                  </a:lnTo>
                  <a:lnTo>
                    <a:pt x="691117" y="63500"/>
                  </a:lnTo>
                  <a:lnTo>
                    <a:pt x="690897" y="46354"/>
                  </a:lnTo>
                  <a:close/>
                </a:path>
                <a:path w="711200" h="213360">
                  <a:moveTo>
                    <a:pt x="690880" y="44958"/>
                  </a:moveTo>
                  <a:lnTo>
                    <a:pt x="676910" y="45085"/>
                  </a:lnTo>
                  <a:lnTo>
                    <a:pt x="655307" y="45991"/>
                  </a:lnTo>
                  <a:lnTo>
                    <a:pt x="671315" y="55107"/>
                  </a:lnTo>
                  <a:lnTo>
                    <a:pt x="685927" y="46354"/>
                  </a:lnTo>
                  <a:lnTo>
                    <a:pt x="690897" y="46354"/>
                  </a:lnTo>
                  <a:lnTo>
                    <a:pt x="690880" y="44958"/>
                  </a:lnTo>
                  <a:close/>
                </a:path>
                <a:path w="711200" h="213360">
                  <a:moveTo>
                    <a:pt x="614426" y="0"/>
                  </a:moveTo>
                  <a:lnTo>
                    <a:pt x="608329" y="1650"/>
                  </a:lnTo>
                  <a:lnTo>
                    <a:pt x="605663" y="6350"/>
                  </a:lnTo>
                  <a:lnTo>
                    <a:pt x="602996" y="11175"/>
                  </a:lnTo>
                  <a:lnTo>
                    <a:pt x="604647" y="17144"/>
                  </a:lnTo>
                  <a:lnTo>
                    <a:pt x="655307" y="45991"/>
                  </a:lnTo>
                  <a:lnTo>
                    <a:pt x="676910" y="45085"/>
                  </a:lnTo>
                  <a:lnTo>
                    <a:pt x="693677" y="44958"/>
                  </a:lnTo>
                  <a:lnTo>
                    <a:pt x="614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4774" y="3606546"/>
              <a:ext cx="228600" cy="25145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954774" y="3606546"/>
              <a:ext cx="228600" cy="251460"/>
            </a:xfrm>
            <a:custGeom>
              <a:avLst/>
              <a:gdLst/>
              <a:ahLst/>
              <a:cxnLst/>
              <a:rect l="l" t="t" r="r" b="b"/>
              <a:pathLst>
                <a:path w="228600" h="251460">
                  <a:moveTo>
                    <a:pt x="0" y="161924"/>
                  </a:moveTo>
                  <a:lnTo>
                    <a:pt x="57150" y="161924"/>
                  </a:lnTo>
                  <a:lnTo>
                    <a:pt x="57150" y="0"/>
                  </a:lnTo>
                  <a:lnTo>
                    <a:pt x="171450" y="0"/>
                  </a:lnTo>
                  <a:lnTo>
                    <a:pt x="171450" y="161924"/>
                  </a:lnTo>
                  <a:lnTo>
                    <a:pt x="228600" y="161924"/>
                  </a:lnTo>
                  <a:lnTo>
                    <a:pt x="114300" y="251459"/>
                  </a:lnTo>
                  <a:lnTo>
                    <a:pt x="0" y="1619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513578" y="3782644"/>
            <a:ext cx="67246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NN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3144011" y="4628388"/>
            <a:ext cx="437515" cy="382905"/>
          </a:xfrm>
          <a:custGeom>
            <a:avLst/>
            <a:gdLst/>
            <a:ahLst/>
            <a:cxnLst/>
            <a:rect l="l" t="t" r="r" b="b"/>
            <a:pathLst>
              <a:path w="437514" h="382904">
                <a:moveTo>
                  <a:pt x="54610" y="0"/>
                </a:moveTo>
                <a:lnTo>
                  <a:pt x="54610" y="382524"/>
                </a:lnTo>
              </a:path>
              <a:path w="437514" h="382904">
                <a:moveTo>
                  <a:pt x="0" y="47751"/>
                </a:moveTo>
                <a:lnTo>
                  <a:pt x="437388" y="47751"/>
                </a:lnTo>
              </a:path>
              <a:path w="437514" h="382904">
                <a:moveTo>
                  <a:pt x="0" y="382524"/>
                </a:moveTo>
                <a:lnTo>
                  <a:pt x="437388" y="382524"/>
                </a:lnTo>
                <a:lnTo>
                  <a:pt x="437388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3204717" y="4658359"/>
            <a:ext cx="370840" cy="3467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baseline="-16666" sz="3000" spc="-37" i="1">
                <a:latin typeface="Arial"/>
                <a:cs typeface="Arial"/>
              </a:rPr>
              <a:t>D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137661" y="4088638"/>
            <a:ext cx="450215" cy="543560"/>
            <a:chOff x="3137661" y="4088638"/>
            <a:chExt cx="450215" cy="543560"/>
          </a:xfrm>
        </p:grpSpPr>
        <p:sp>
          <p:nvSpPr>
            <p:cNvPr id="45" name="object 45" descr=""/>
            <p:cNvSpPr/>
            <p:nvPr/>
          </p:nvSpPr>
          <p:spPr>
            <a:xfrm>
              <a:off x="3144011" y="4094988"/>
              <a:ext cx="437515" cy="530860"/>
            </a:xfrm>
            <a:custGeom>
              <a:avLst/>
              <a:gdLst/>
              <a:ahLst/>
              <a:cxnLst/>
              <a:rect l="l" t="t" r="r" b="b"/>
              <a:pathLst>
                <a:path w="437514" h="530860">
                  <a:moveTo>
                    <a:pt x="437388" y="0"/>
                  </a:moveTo>
                  <a:lnTo>
                    <a:pt x="0" y="0"/>
                  </a:lnTo>
                  <a:lnTo>
                    <a:pt x="0" y="530351"/>
                  </a:lnTo>
                  <a:lnTo>
                    <a:pt x="437388" y="530351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44011" y="4094988"/>
              <a:ext cx="437515" cy="530860"/>
            </a:xfrm>
            <a:custGeom>
              <a:avLst/>
              <a:gdLst/>
              <a:ahLst/>
              <a:cxnLst/>
              <a:rect l="l" t="t" r="r" b="b"/>
              <a:pathLst>
                <a:path w="437514" h="530860">
                  <a:moveTo>
                    <a:pt x="54610" y="0"/>
                  </a:moveTo>
                  <a:lnTo>
                    <a:pt x="54610" y="530351"/>
                  </a:lnTo>
                </a:path>
                <a:path w="437514" h="530860">
                  <a:moveTo>
                    <a:pt x="0" y="66293"/>
                  </a:moveTo>
                  <a:lnTo>
                    <a:pt x="437388" y="66293"/>
                  </a:lnTo>
                </a:path>
                <a:path w="437514" h="530860">
                  <a:moveTo>
                    <a:pt x="0" y="530351"/>
                  </a:moveTo>
                  <a:lnTo>
                    <a:pt x="437388" y="530351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174110" y="4065270"/>
            <a:ext cx="4267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3448811" y="3017520"/>
            <a:ext cx="437515" cy="381000"/>
          </a:xfrm>
          <a:custGeom>
            <a:avLst/>
            <a:gdLst/>
            <a:ahLst/>
            <a:cxnLst/>
            <a:rect l="l" t="t" r="r" b="b"/>
            <a:pathLst>
              <a:path w="437514" h="381000">
                <a:moveTo>
                  <a:pt x="54610" y="0"/>
                </a:moveTo>
                <a:lnTo>
                  <a:pt x="54610" y="381000"/>
                </a:lnTo>
              </a:path>
              <a:path w="437514" h="381000">
                <a:moveTo>
                  <a:pt x="0" y="47625"/>
                </a:moveTo>
                <a:lnTo>
                  <a:pt x="437388" y="47625"/>
                </a:lnTo>
              </a:path>
              <a:path w="437514" h="381000">
                <a:moveTo>
                  <a:pt x="0" y="381000"/>
                </a:moveTo>
                <a:lnTo>
                  <a:pt x="437388" y="381000"/>
                </a:lnTo>
                <a:lnTo>
                  <a:pt x="437388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3509517" y="3047428"/>
            <a:ext cx="370840" cy="345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5"/>
              </a:lnSpc>
            </a:pPr>
            <a:r>
              <a:rPr dirty="0" baseline="-16666" sz="3000" spc="-37" i="1">
                <a:latin typeface="Arial"/>
                <a:cs typeface="Arial"/>
              </a:rPr>
              <a:t>D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3442461" y="2476245"/>
            <a:ext cx="450215" cy="544830"/>
            <a:chOff x="3442461" y="2476245"/>
            <a:chExt cx="450215" cy="544830"/>
          </a:xfrm>
        </p:grpSpPr>
        <p:sp>
          <p:nvSpPr>
            <p:cNvPr id="51" name="object 51" descr=""/>
            <p:cNvSpPr/>
            <p:nvPr/>
          </p:nvSpPr>
          <p:spPr>
            <a:xfrm>
              <a:off x="3448811" y="248259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30">
                  <a:moveTo>
                    <a:pt x="437388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448811" y="248259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30">
                  <a:moveTo>
                    <a:pt x="54610" y="0"/>
                  </a:moveTo>
                  <a:lnTo>
                    <a:pt x="54610" y="531876"/>
                  </a:lnTo>
                </a:path>
                <a:path w="437514" h="532130">
                  <a:moveTo>
                    <a:pt x="0" y="66420"/>
                  </a:moveTo>
                  <a:lnTo>
                    <a:pt x="437388" y="66420"/>
                  </a:lnTo>
                </a:path>
                <a:path w="437514" h="532130">
                  <a:moveTo>
                    <a:pt x="0" y="531876"/>
                  </a:moveTo>
                  <a:lnTo>
                    <a:pt x="437388" y="531876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509517" y="2555113"/>
            <a:ext cx="370840" cy="4775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536827" y="2862072"/>
            <a:ext cx="2412365" cy="2054225"/>
            <a:chOff x="1536827" y="2862072"/>
            <a:chExt cx="2412365" cy="2054225"/>
          </a:xfrm>
        </p:grpSpPr>
        <p:sp>
          <p:nvSpPr>
            <p:cNvPr id="55" name="object 55" descr=""/>
            <p:cNvSpPr/>
            <p:nvPr/>
          </p:nvSpPr>
          <p:spPr>
            <a:xfrm>
              <a:off x="3898391" y="2866644"/>
              <a:ext cx="45720" cy="382905"/>
            </a:xfrm>
            <a:custGeom>
              <a:avLst/>
              <a:gdLst/>
              <a:ahLst/>
              <a:cxnLst/>
              <a:rect l="l" t="t" r="r" b="b"/>
              <a:pathLst>
                <a:path w="45720" h="382905">
                  <a:moveTo>
                    <a:pt x="0" y="0"/>
                  </a:moveTo>
                  <a:lnTo>
                    <a:pt x="0" y="382523"/>
                  </a:lnTo>
                  <a:lnTo>
                    <a:pt x="17805" y="382232"/>
                  </a:lnTo>
                  <a:lnTo>
                    <a:pt x="32337" y="381428"/>
                  </a:lnTo>
                  <a:lnTo>
                    <a:pt x="42130" y="380220"/>
                  </a:lnTo>
                  <a:lnTo>
                    <a:pt x="45720" y="378713"/>
                  </a:lnTo>
                  <a:lnTo>
                    <a:pt x="45720" y="3809"/>
                  </a:lnTo>
                  <a:lnTo>
                    <a:pt x="42130" y="2303"/>
                  </a:lnTo>
                  <a:lnTo>
                    <a:pt x="32337" y="1095"/>
                  </a:lnTo>
                  <a:lnTo>
                    <a:pt x="17805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898391" y="2866644"/>
              <a:ext cx="45720" cy="382905"/>
            </a:xfrm>
            <a:custGeom>
              <a:avLst/>
              <a:gdLst/>
              <a:ahLst/>
              <a:cxnLst/>
              <a:rect l="l" t="t" r="r" b="b"/>
              <a:pathLst>
                <a:path w="45720" h="382905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20" y="3809"/>
                  </a:lnTo>
                  <a:lnTo>
                    <a:pt x="45720" y="378713"/>
                  </a:lnTo>
                  <a:lnTo>
                    <a:pt x="42130" y="380220"/>
                  </a:lnTo>
                  <a:lnTo>
                    <a:pt x="32337" y="381428"/>
                  </a:lnTo>
                  <a:lnTo>
                    <a:pt x="17805" y="382232"/>
                  </a:lnTo>
                  <a:lnTo>
                    <a:pt x="0" y="3825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593591" y="4466844"/>
              <a:ext cx="45720" cy="381000"/>
            </a:xfrm>
            <a:custGeom>
              <a:avLst/>
              <a:gdLst/>
              <a:ahLst/>
              <a:cxnLst/>
              <a:rect l="l" t="t" r="r" b="b"/>
              <a:pathLst>
                <a:path w="45720" h="381000">
                  <a:moveTo>
                    <a:pt x="0" y="0"/>
                  </a:moveTo>
                  <a:lnTo>
                    <a:pt x="0" y="380999"/>
                  </a:lnTo>
                  <a:lnTo>
                    <a:pt x="17805" y="380708"/>
                  </a:lnTo>
                  <a:lnTo>
                    <a:pt x="32337" y="379904"/>
                  </a:lnTo>
                  <a:lnTo>
                    <a:pt x="42130" y="378696"/>
                  </a:lnTo>
                  <a:lnTo>
                    <a:pt x="45720" y="377189"/>
                  </a:lnTo>
                  <a:lnTo>
                    <a:pt x="45720" y="3809"/>
                  </a:lnTo>
                  <a:lnTo>
                    <a:pt x="42130" y="2303"/>
                  </a:lnTo>
                  <a:lnTo>
                    <a:pt x="32337" y="1095"/>
                  </a:lnTo>
                  <a:lnTo>
                    <a:pt x="17805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593591" y="4466844"/>
              <a:ext cx="45720" cy="381000"/>
            </a:xfrm>
            <a:custGeom>
              <a:avLst/>
              <a:gdLst/>
              <a:ahLst/>
              <a:cxnLst/>
              <a:rect l="l" t="t" r="r" b="b"/>
              <a:pathLst>
                <a:path w="45720" h="381000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20" y="3809"/>
                  </a:lnTo>
                  <a:lnTo>
                    <a:pt x="45720" y="377189"/>
                  </a:lnTo>
                  <a:lnTo>
                    <a:pt x="42130" y="378696"/>
                  </a:lnTo>
                  <a:lnTo>
                    <a:pt x="32337" y="379904"/>
                  </a:lnTo>
                  <a:lnTo>
                    <a:pt x="17805" y="380708"/>
                  </a:lnTo>
                  <a:lnTo>
                    <a:pt x="0" y="3809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536827" y="3192525"/>
              <a:ext cx="1913255" cy="1724025"/>
            </a:xfrm>
            <a:custGeom>
              <a:avLst/>
              <a:gdLst/>
              <a:ahLst/>
              <a:cxnLst/>
              <a:rect l="l" t="t" r="r" b="b"/>
              <a:pathLst>
                <a:path w="1913254" h="1724025">
                  <a:moveTo>
                    <a:pt x="1607947" y="1666748"/>
                  </a:moveTo>
                  <a:lnTo>
                    <a:pt x="1590954" y="1657096"/>
                  </a:lnTo>
                  <a:lnTo>
                    <a:pt x="1516507" y="1614805"/>
                  </a:lnTo>
                  <a:lnTo>
                    <a:pt x="1511808" y="1612011"/>
                  </a:lnTo>
                  <a:lnTo>
                    <a:pt x="1505712" y="1613662"/>
                  </a:lnTo>
                  <a:lnTo>
                    <a:pt x="1503045" y="1618488"/>
                  </a:lnTo>
                  <a:lnTo>
                    <a:pt x="1500378" y="1623187"/>
                  </a:lnTo>
                  <a:lnTo>
                    <a:pt x="1502029" y="1629283"/>
                  </a:lnTo>
                  <a:lnTo>
                    <a:pt x="1551597" y="1657515"/>
                  </a:lnTo>
                  <a:lnTo>
                    <a:pt x="1506093" y="1657858"/>
                  </a:lnTo>
                  <a:lnTo>
                    <a:pt x="1433195" y="1657477"/>
                  </a:lnTo>
                  <a:lnTo>
                    <a:pt x="1366139" y="1655572"/>
                  </a:lnTo>
                  <a:lnTo>
                    <a:pt x="1325626" y="1653159"/>
                  </a:lnTo>
                  <a:lnTo>
                    <a:pt x="1273175" y="1647317"/>
                  </a:lnTo>
                  <a:lnTo>
                    <a:pt x="1235964" y="1636649"/>
                  </a:lnTo>
                  <a:lnTo>
                    <a:pt x="1234376" y="1635379"/>
                  </a:lnTo>
                  <a:lnTo>
                    <a:pt x="1233678" y="1634832"/>
                  </a:lnTo>
                  <a:lnTo>
                    <a:pt x="1233030" y="1634109"/>
                  </a:lnTo>
                  <a:lnTo>
                    <a:pt x="1230960" y="1631823"/>
                  </a:lnTo>
                  <a:lnTo>
                    <a:pt x="1230109" y="1630895"/>
                  </a:lnTo>
                  <a:lnTo>
                    <a:pt x="1229652" y="1630045"/>
                  </a:lnTo>
                  <a:lnTo>
                    <a:pt x="1228344" y="1627632"/>
                  </a:lnTo>
                  <a:lnTo>
                    <a:pt x="1227582" y="1626235"/>
                  </a:lnTo>
                  <a:lnTo>
                    <a:pt x="1227493" y="1625981"/>
                  </a:lnTo>
                  <a:lnTo>
                    <a:pt x="1226185" y="1622298"/>
                  </a:lnTo>
                  <a:lnTo>
                    <a:pt x="1224661" y="1616329"/>
                  </a:lnTo>
                  <a:lnTo>
                    <a:pt x="1223010" y="1609217"/>
                  </a:lnTo>
                  <a:lnTo>
                    <a:pt x="1222895" y="1608836"/>
                  </a:lnTo>
                  <a:lnTo>
                    <a:pt x="1221968" y="1605788"/>
                  </a:lnTo>
                  <a:lnTo>
                    <a:pt x="1221486" y="1604137"/>
                  </a:lnTo>
                  <a:lnTo>
                    <a:pt x="1221105" y="1602867"/>
                  </a:lnTo>
                  <a:lnTo>
                    <a:pt x="1220851" y="1602486"/>
                  </a:lnTo>
                  <a:lnTo>
                    <a:pt x="1220724" y="1601978"/>
                  </a:lnTo>
                  <a:lnTo>
                    <a:pt x="1220470" y="1601597"/>
                  </a:lnTo>
                  <a:lnTo>
                    <a:pt x="1219733" y="1600073"/>
                  </a:lnTo>
                  <a:lnTo>
                    <a:pt x="1217549" y="1595501"/>
                  </a:lnTo>
                  <a:lnTo>
                    <a:pt x="1217295" y="1594866"/>
                  </a:lnTo>
                  <a:lnTo>
                    <a:pt x="1216914" y="1594231"/>
                  </a:lnTo>
                  <a:lnTo>
                    <a:pt x="1212088" y="1587881"/>
                  </a:lnTo>
                  <a:lnTo>
                    <a:pt x="1210945" y="1586738"/>
                  </a:lnTo>
                  <a:lnTo>
                    <a:pt x="1207262" y="1583309"/>
                  </a:lnTo>
                  <a:lnTo>
                    <a:pt x="1203972" y="1580896"/>
                  </a:lnTo>
                  <a:lnTo>
                    <a:pt x="1202944" y="1580134"/>
                  </a:lnTo>
                  <a:lnTo>
                    <a:pt x="1200404" y="1578610"/>
                  </a:lnTo>
                  <a:lnTo>
                    <a:pt x="1197864" y="1577086"/>
                  </a:lnTo>
                  <a:lnTo>
                    <a:pt x="1192149" y="1574292"/>
                  </a:lnTo>
                  <a:lnTo>
                    <a:pt x="1152398" y="1564640"/>
                  </a:lnTo>
                  <a:lnTo>
                    <a:pt x="1089279" y="1561084"/>
                  </a:lnTo>
                  <a:lnTo>
                    <a:pt x="1074293" y="1561084"/>
                  </a:lnTo>
                  <a:lnTo>
                    <a:pt x="1042035" y="1561592"/>
                  </a:lnTo>
                  <a:lnTo>
                    <a:pt x="1007110" y="1562608"/>
                  </a:lnTo>
                  <a:lnTo>
                    <a:pt x="788035" y="1573657"/>
                  </a:lnTo>
                  <a:lnTo>
                    <a:pt x="704723" y="1577086"/>
                  </a:lnTo>
                  <a:lnTo>
                    <a:pt x="663956" y="1578102"/>
                  </a:lnTo>
                  <a:lnTo>
                    <a:pt x="624332" y="1578610"/>
                  </a:lnTo>
                  <a:lnTo>
                    <a:pt x="586359" y="1578229"/>
                  </a:lnTo>
                  <a:lnTo>
                    <a:pt x="480187" y="1573022"/>
                  </a:lnTo>
                  <a:lnTo>
                    <a:pt x="411226" y="1567307"/>
                  </a:lnTo>
                  <a:lnTo>
                    <a:pt x="343027" y="1560322"/>
                  </a:lnTo>
                  <a:lnTo>
                    <a:pt x="275463" y="1552067"/>
                  </a:lnTo>
                  <a:lnTo>
                    <a:pt x="208407" y="1542923"/>
                  </a:lnTo>
                  <a:lnTo>
                    <a:pt x="9271" y="1512189"/>
                  </a:lnTo>
                  <a:lnTo>
                    <a:pt x="6223" y="1531747"/>
                  </a:lnTo>
                  <a:lnTo>
                    <a:pt x="205613" y="1562481"/>
                  </a:lnTo>
                  <a:lnTo>
                    <a:pt x="272796" y="1571752"/>
                  </a:lnTo>
                  <a:lnTo>
                    <a:pt x="340614" y="1580007"/>
                  </a:lnTo>
                  <a:lnTo>
                    <a:pt x="409194" y="1587119"/>
                  </a:lnTo>
                  <a:lnTo>
                    <a:pt x="478663" y="1592834"/>
                  </a:lnTo>
                  <a:lnTo>
                    <a:pt x="549021" y="1596898"/>
                  </a:lnTo>
                  <a:lnTo>
                    <a:pt x="624205" y="1598422"/>
                  </a:lnTo>
                  <a:lnTo>
                    <a:pt x="664210" y="1597914"/>
                  </a:lnTo>
                  <a:lnTo>
                    <a:pt x="747014" y="1595247"/>
                  </a:lnTo>
                  <a:lnTo>
                    <a:pt x="1007999" y="1582420"/>
                  </a:lnTo>
                  <a:lnTo>
                    <a:pt x="1042543" y="1581404"/>
                  </a:lnTo>
                  <a:lnTo>
                    <a:pt x="1074420" y="1580896"/>
                  </a:lnTo>
                  <a:lnTo>
                    <a:pt x="1089279" y="1580896"/>
                  </a:lnTo>
                  <a:lnTo>
                    <a:pt x="1128776" y="1582293"/>
                  </a:lnTo>
                  <a:lnTo>
                    <a:pt x="1167130" y="1587246"/>
                  </a:lnTo>
                  <a:lnTo>
                    <a:pt x="1202499" y="1609852"/>
                  </a:lnTo>
                  <a:lnTo>
                    <a:pt x="1205357" y="1620774"/>
                  </a:lnTo>
                  <a:lnTo>
                    <a:pt x="1207135" y="1627251"/>
                  </a:lnTo>
                  <a:lnTo>
                    <a:pt x="1209421" y="1634109"/>
                  </a:lnTo>
                  <a:lnTo>
                    <a:pt x="1209548" y="1634617"/>
                  </a:lnTo>
                  <a:lnTo>
                    <a:pt x="1210056" y="1635633"/>
                  </a:lnTo>
                  <a:lnTo>
                    <a:pt x="1213358" y="1641475"/>
                  </a:lnTo>
                  <a:lnTo>
                    <a:pt x="1214120" y="1642745"/>
                  </a:lnTo>
                  <a:lnTo>
                    <a:pt x="1214628" y="1643253"/>
                  </a:lnTo>
                  <a:lnTo>
                    <a:pt x="1219327" y="1648587"/>
                  </a:lnTo>
                  <a:lnTo>
                    <a:pt x="1269619" y="1666748"/>
                  </a:lnTo>
                  <a:lnTo>
                    <a:pt x="1323721" y="1672844"/>
                  </a:lnTo>
                  <a:lnTo>
                    <a:pt x="1364996" y="1675384"/>
                  </a:lnTo>
                  <a:lnTo>
                    <a:pt x="1409573" y="1676781"/>
                  </a:lnTo>
                  <a:lnTo>
                    <a:pt x="1456817" y="1677543"/>
                  </a:lnTo>
                  <a:lnTo>
                    <a:pt x="1505966" y="1677670"/>
                  </a:lnTo>
                  <a:lnTo>
                    <a:pt x="1551724" y="1677327"/>
                  </a:lnTo>
                  <a:lnTo>
                    <a:pt x="1507490" y="1703705"/>
                  </a:lnTo>
                  <a:lnTo>
                    <a:pt x="1502791" y="1706626"/>
                  </a:lnTo>
                  <a:lnTo>
                    <a:pt x="1501267" y="1712595"/>
                  </a:lnTo>
                  <a:lnTo>
                    <a:pt x="1504188" y="1717294"/>
                  </a:lnTo>
                  <a:lnTo>
                    <a:pt x="1506982" y="1721993"/>
                  </a:lnTo>
                  <a:lnTo>
                    <a:pt x="1513078" y="1723517"/>
                  </a:lnTo>
                  <a:lnTo>
                    <a:pt x="1607947" y="1666748"/>
                  </a:lnTo>
                  <a:close/>
                </a:path>
                <a:path w="1913254" h="1724025">
                  <a:moveTo>
                    <a:pt x="1912747" y="63754"/>
                  </a:moveTo>
                  <a:lnTo>
                    <a:pt x="1822323" y="0"/>
                  </a:lnTo>
                  <a:lnTo>
                    <a:pt x="1816100" y="1016"/>
                  </a:lnTo>
                  <a:lnTo>
                    <a:pt x="1812925" y="5461"/>
                  </a:lnTo>
                  <a:lnTo>
                    <a:pt x="1809877" y="10033"/>
                  </a:lnTo>
                  <a:lnTo>
                    <a:pt x="1810893" y="16129"/>
                  </a:lnTo>
                  <a:lnTo>
                    <a:pt x="1815338" y="19304"/>
                  </a:lnTo>
                  <a:lnTo>
                    <a:pt x="1857451" y="48971"/>
                  </a:lnTo>
                  <a:lnTo>
                    <a:pt x="1852295" y="48514"/>
                  </a:lnTo>
                  <a:lnTo>
                    <a:pt x="1821815" y="46609"/>
                  </a:lnTo>
                  <a:lnTo>
                    <a:pt x="1791462" y="45212"/>
                  </a:lnTo>
                  <a:lnTo>
                    <a:pt x="1761617" y="44958"/>
                  </a:lnTo>
                  <a:lnTo>
                    <a:pt x="1732026" y="45847"/>
                  </a:lnTo>
                  <a:lnTo>
                    <a:pt x="1674622" y="52451"/>
                  </a:lnTo>
                  <a:lnTo>
                    <a:pt x="1633728" y="62357"/>
                  </a:lnTo>
                  <a:lnTo>
                    <a:pt x="1594739" y="77851"/>
                  </a:lnTo>
                  <a:lnTo>
                    <a:pt x="1558163" y="99568"/>
                  </a:lnTo>
                  <a:lnTo>
                    <a:pt x="1524762" y="128016"/>
                  </a:lnTo>
                  <a:lnTo>
                    <a:pt x="1494663" y="164338"/>
                  </a:lnTo>
                  <a:lnTo>
                    <a:pt x="1469263" y="212217"/>
                  </a:lnTo>
                  <a:lnTo>
                    <a:pt x="1457579" y="252857"/>
                  </a:lnTo>
                  <a:lnTo>
                    <a:pt x="1449197" y="299466"/>
                  </a:lnTo>
                  <a:lnTo>
                    <a:pt x="1443355" y="351155"/>
                  </a:lnTo>
                  <a:lnTo>
                    <a:pt x="1439494" y="407555"/>
                  </a:lnTo>
                  <a:lnTo>
                    <a:pt x="1436979" y="465582"/>
                  </a:lnTo>
                  <a:lnTo>
                    <a:pt x="1435201" y="525526"/>
                  </a:lnTo>
                  <a:lnTo>
                    <a:pt x="1433283" y="586232"/>
                  </a:lnTo>
                  <a:lnTo>
                    <a:pt x="1431036" y="645414"/>
                  </a:lnTo>
                  <a:lnTo>
                    <a:pt x="1427607" y="703580"/>
                  </a:lnTo>
                  <a:lnTo>
                    <a:pt x="1422273" y="758825"/>
                  </a:lnTo>
                  <a:lnTo>
                    <a:pt x="1414653" y="809879"/>
                  </a:lnTo>
                  <a:lnTo>
                    <a:pt x="1404112" y="855599"/>
                  </a:lnTo>
                  <a:lnTo>
                    <a:pt x="1390142" y="894715"/>
                  </a:lnTo>
                  <a:lnTo>
                    <a:pt x="1362202" y="938657"/>
                  </a:lnTo>
                  <a:lnTo>
                    <a:pt x="1325499" y="962406"/>
                  </a:lnTo>
                  <a:lnTo>
                    <a:pt x="1278255" y="969010"/>
                  </a:lnTo>
                  <a:lnTo>
                    <a:pt x="1260348" y="967740"/>
                  </a:lnTo>
                  <a:lnTo>
                    <a:pt x="1221613" y="960501"/>
                  </a:lnTo>
                  <a:lnTo>
                    <a:pt x="1179703" y="948182"/>
                  </a:lnTo>
                  <a:lnTo>
                    <a:pt x="1135253" y="931799"/>
                  </a:lnTo>
                  <a:lnTo>
                    <a:pt x="1088517" y="912749"/>
                  </a:lnTo>
                  <a:lnTo>
                    <a:pt x="990727" y="870839"/>
                  </a:lnTo>
                  <a:lnTo>
                    <a:pt x="940689" y="850646"/>
                  </a:lnTo>
                  <a:lnTo>
                    <a:pt x="915543" y="841248"/>
                  </a:lnTo>
                  <a:lnTo>
                    <a:pt x="890270" y="832485"/>
                  </a:lnTo>
                  <a:lnTo>
                    <a:pt x="865124" y="824611"/>
                  </a:lnTo>
                  <a:lnTo>
                    <a:pt x="858291" y="822706"/>
                  </a:lnTo>
                  <a:lnTo>
                    <a:pt x="840105" y="817626"/>
                  </a:lnTo>
                  <a:lnTo>
                    <a:pt x="815086" y="811784"/>
                  </a:lnTo>
                  <a:lnTo>
                    <a:pt x="790448" y="807339"/>
                  </a:lnTo>
                  <a:lnTo>
                    <a:pt x="765810" y="804418"/>
                  </a:lnTo>
                  <a:lnTo>
                    <a:pt x="741680" y="802894"/>
                  </a:lnTo>
                  <a:lnTo>
                    <a:pt x="717804" y="803402"/>
                  </a:lnTo>
                  <a:lnTo>
                    <a:pt x="671576" y="810387"/>
                  </a:lnTo>
                  <a:lnTo>
                    <a:pt x="627761" y="825500"/>
                  </a:lnTo>
                  <a:lnTo>
                    <a:pt x="585343" y="845439"/>
                  </a:lnTo>
                  <a:lnTo>
                    <a:pt x="543179" y="869315"/>
                  </a:lnTo>
                  <a:lnTo>
                    <a:pt x="501650" y="897001"/>
                  </a:lnTo>
                  <a:lnTo>
                    <a:pt x="460248" y="927989"/>
                  </a:lnTo>
                  <a:lnTo>
                    <a:pt x="419100" y="962279"/>
                  </a:lnTo>
                  <a:lnTo>
                    <a:pt x="378333" y="999109"/>
                  </a:lnTo>
                  <a:lnTo>
                    <a:pt x="337820" y="1038860"/>
                  </a:lnTo>
                  <a:lnTo>
                    <a:pt x="277495" y="1102487"/>
                  </a:lnTo>
                  <a:lnTo>
                    <a:pt x="237490" y="1147318"/>
                  </a:lnTo>
                  <a:lnTo>
                    <a:pt x="197612" y="1193800"/>
                  </a:lnTo>
                  <a:lnTo>
                    <a:pt x="157861" y="1241679"/>
                  </a:lnTo>
                  <a:lnTo>
                    <a:pt x="118237" y="1290574"/>
                  </a:lnTo>
                  <a:lnTo>
                    <a:pt x="78740" y="1340358"/>
                  </a:lnTo>
                  <a:lnTo>
                    <a:pt x="0" y="1441196"/>
                  </a:lnTo>
                  <a:lnTo>
                    <a:pt x="15494" y="1453388"/>
                  </a:lnTo>
                  <a:lnTo>
                    <a:pt x="94361" y="1352550"/>
                  </a:lnTo>
                  <a:lnTo>
                    <a:pt x="133858" y="1303020"/>
                  </a:lnTo>
                  <a:lnTo>
                    <a:pt x="173228" y="1254125"/>
                  </a:lnTo>
                  <a:lnTo>
                    <a:pt x="212852" y="1206500"/>
                  </a:lnTo>
                  <a:lnTo>
                    <a:pt x="252476" y="1160145"/>
                  </a:lnTo>
                  <a:lnTo>
                    <a:pt x="292227" y="1115695"/>
                  </a:lnTo>
                  <a:lnTo>
                    <a:pt x="332105" y="1073023"/>
                  </a:lnTo>
                  <a:lnTo>
                    <a:pt x="372110" y="1032764"/>
                  </a:lnTo>
                  <a:lnTo>
                    <a:pt x="412242" y="994918"/>
                  </a:lnTo>
                  <a:lnTo>
                    <a:pt x="452501" y="959866"/>
                  </a:lnTo>
                  <a:lnTo>
                    <a:pt x="492887" y="927735"/>
                  </a:lnTo>
                  <a:lnTo>
                    <a:pt x="533654" y="899160"/>
                  </a:lnTo>
                  <a:lnTo>
                    <a:pt x="574421" y="873887"/>
                  </a:lnTo>
                  <a:lnTo>
                    <a:pt x="615315" y="852805"/>
                  </a:lnTo>
                  <a:lnTo>
                    <a:pt x="656463" y="835533"/>
                  </a:lnTo>
                  <a:lnTo>
                    <a:pt x="698119" y="825246"/>
                  </a:lnTo>
                  <a:lnTo>
                    <a:pt x="742061" y="822706"/>
                  </a:lnTo>
                  <a:lnTo>
                    <a:pt x="764667" y="824103"/>
                  </a:lnTo>
                  <a:lnTo>
                    <a:pt x="811657" y="831342"/>
                  </a:lnTo>
                  <a:lnTo>
                    <a:pt x="859917" y="843661"/>
                  </a:lnTo>
                  <a:lnTo>
                    <a:pt x="908939" y="860044"/>
                  </a:lnTo>
                  <a:lnTo>
                    <a:pt x="983361" y="889254"/>
                  </a:lnTo>
                  <a:lnTo>
                    <a:pt x="1104392" y="940816"/>
                  </a:lnTo>
                  <a:lnTo>
                    <a:pt x="1127760" y="950214"/>
                  </a:lnTo>
                  <a:lnTo>
                    <a:pt x="1173226" y="966851"/>
                  </a:lnTo>
                  <a:lnTo>
                    <a:pt x="1216406" y="979678"/>
                  </a:lnTo>
                  <a:lnTo>
                    <a:pt x="1257427" y="987298"/>
                  </a:lnTo>
                  <a:lnTo>
                    <a:pt x="1276731" y="988822"/>
                  </a:lnTo>
                  <a:lnTo>
                    <a:pt x="1295527" y="988441"/>
                  </a:lnTo>
                  <a:lnTo>
                    <a:pt x="1339215" y="978281"/>
                  </a:lnTo>
                  <a:lnTo>
                    <a:pt x="1356283" y="969010"/>
                  </a:lnTo>
                  <a:lnTo>
                    <a:pt x="1362329" y="964946"/>
                  </a:lnTo>
                  <a:lnTo>
                    <a:pt x="1398651" y="922147"/>
                  </a:lnTo>
                  <a:lnTo>
                    <a:pt x="1415923" y="883412"/>
                  </a:lnTo>
                  <a:lnTo>
                    <a:pt x="1429004" y="838454"/>
                  </a:lnTo>
                  <a:lnTo>
                    <a:pt x="1438402" y="788162"/>
                  </a:lnTo>
                  <a:lnTo>
                    <a:pt x="1444879" y="733679"/>
                  </a:lnTo>
                  <a:lnTo>
                    <a:pt x="1449260" y="674878"/>
                  </a:lnTo>
                  <a:lnTo>
                    <a:pt x="1453146" y="585470"/>
                  </a:lnTo>
                  <a:lnTo>
                    <a:pt x="1454924" y="524891"/>
                  </a:lnTo>
                  <a:lnTo>
                    <a:pt x="1456829" y="464947"/>
                  </a:lnTo>
                  <a:lnTo>
                    <a:pt x="1459407" y="406527"/>
                  </a:lnTo>
                  <a:lnTo>
                    <a:pt x="1463167" y="352679"/>
                  </a:lnTo>
                  <a:lnTo>
                    <a:pt x="1468755" y="302006"/>
                  </a:lnTo>
                  <a:lnTo>
                    <a:pt x="1477010" y="256667"/>
                  </a:lnTo>
                  <a:lnTo>
                    <a:pt x="1488186" y="218313"/>
                  </a:lnTo>
                  <a:lnTo>
                    <a:pt x="1511173" y="175387"/>
                  </a:lnTo>
                  <a:lnTo>
                    <a:pt x="1539113" y="141605"/>
                  </a:lnTo>
                  <a:lnTo>
                    <a:pt x="1570101" y="115316"/>
                  </a:lnTo>
                  <a:lnTo>
                    <a:pt x="1603883" y="95504"/>
                  </a:lnTo>
                  <a:lnTo>
                    <a:pt x="1640078" y="81153"/>
                  </a:lnTo>
                  <a:lnTo>
                    <a:pt x="1678940" y="71755"/>
                  </a:lnTo>
                  <a:lnTo>
                    <a:pt x="1733791" y="65532"/>
                  </a:lnTo>
                  <a:lnTo>
                    <a:pt x="1762125" y="64770"/>
                  </a:lnTo>
                  <a:lnTo>
                    <a:pt x="1791335" y="65024"/>
                  </a:lnTo>
                  <a:lnTo>
                    <a:pt x="1820926" y="66294"/>
                  </a:lnTo>
                  <a:lnTo>
                    <a:pt x="1850898" y="68326"/>
                  </a:lnTo>
                  <a:lnTo>
                    <a:pt x="1855863" y="68757"/>
                  </a:lnTo>
                  <a:lnTo>
                    <a:pt x="1864283" y="64770"/>
                  </a:lnTo>
                  <a:lnTo>
                    <a:pt x="1873618" y="60363"/>
                  </a:lnTo>
                  <a:lnTo>
                    <a:pt x="1855863" y="68757"/>
                  </a:lnTo>
                  <a:lnTo>
                    <a:pt x="1809242" y="90805"/>
                  </a:lnTo>
                  <a:lnTo>
                    <a:pt x="1804289" y="93218"/>
                  </a:lnTo>
                  <a:lnTo>
                    <a:pt x="1802257" y="99060"/>
                  </a:lnTo>
                  <a:lnTo>
                    <a:pt x="1806829" y="108966"/>
                  </a:lnTo>
                  <a:lnTo>
                    <a:pt x="1812798" y="111125"/>
                  </a:lnTo>
                  <a:lnTo>
                    <a:pt x="1817751" y="108712"/>
                  </a:lnTo>
                  <a:lnTo>
                    <a:pt x="1895563" y="71882"/>
                  </a:lnTo>
                  <a:lnTo>
                    <a:pt x="1912747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928116" y="1933955"/>
            <a:ext cx="734695" cy="185928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6360" rIns="0" bIns="0" rtlCol="0" vert="vert270">
            <a:spAutoFit/>
          </a:bodyPr>
          <a:lstStyle/>
          <a:p>
            <a:pPr marL="502920" marR="45720" indent="-514350">
              <a:lnSpc>
                <a:spcPct val="100000"/>
              </a:lnSpc>
              <a:spcBef>
                <a:spcPts val="68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Training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027887" y="323468"/>
            <a:ext cx="5589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dirty="0" spc="-55"/>
              <a:t> </a:t>
            </a:r>
            <a:r>
              <a:rPr dirty="0"/>
              <a:t>DECORATE</a:t>
            </a:r>
            <a:r>
              <a:rPr dirty="0" spc="-45"/>
              <a:t> </a:t>
            </a:r>
            <a:r>
              <a:rPr dirty="0" sz="2000"/>
              <a:t>(Melville</a:t>
            </a:r>
            <a:r>
              <a:rPr dirty="0" sz="2000" spc="-65"/>
              <a:t> </a:t>
            </a:r>
            <a:r>
              <a:rPr dirty="0" sz="2000"/>
              <a:t>&amp;</a:t>
            </a:r>
            <a:r>
              <a:rPr dirty="0" sz="2000" spc="-45"/>
              <a:t> </a:t>
            </a:r>
            <a:r>
              <a:rPr dirty="0" sz="2000"/>
              <a:t>Mooney,</a:t>
            </a:r>
            <a:r>
              <a:rPr dirty="0" sz="2000" spc="-35"/>
              <a:t> </a:t>
            </a:r>
            <a:r>
              <a:rPr dirty="0" sz="2000" spc="-10"/>
              <a:t>2005)</a:t>
            </a:r>
            <a:endParaRPr sz="2000"/>
          </a:p>
        </p:txBody>
      </p:sp>
      <p:sp>
        <p:nvSpPr>
          <p:cNvPr id="62" name="object 6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93039" y="5004942"/>
            <a:ext cx="8633460" cy="177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3723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algn="ctr" marR="237363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artificial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diversity</a:t>
            </a:r>
            <a:r>
              <a:rPr dirty="0" sz="18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985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Trains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select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NNE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940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parameter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</a:t>
            </a:r>
            <a:r>
              <a:rPr dirty="0" baseline="-20833" sz="1800" i="1">
                <a:latin typeface="Arial"/>
                <a:cs typeface="Arial"/>
              </a:rPr>
              <a:t>size</a:t>
            </a:r>
            <a:r>
              <a:rPr dirty="0" baseline="-20833" sz="1800" spc="487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 size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diversity</a:t>
            </a:r>
            <a:r>
              <a:rPr dirty="0" sz="1800" spc="-20">
                <a:latin typeface="Arial"/>
                <a:cs typeface="Arial"/>
              </a:rPr>
              <a:t> set.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1030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additional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increase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93444" y="797432"/>
            <a:ext cx="8178165" cy="1041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iverse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nsemble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reation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by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1700" spc="-10">
                <a:latin typeface="Arial"/>
                <a:cs typeface="Arial"/>
              </a:rPr>
              <a:t>ppositional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elabeling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rtificial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raining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700" spc="-10">
                <a:latin typeface="Arial"/>
                <a:cs typeface="Arial"/>
              </a:rPr>
              <a:t>xamples</a:t>
            </a:r>
            <a:endParaRPr sz="1700">
              <a:latin typeface="Arial"/>
              <a:cs typeface="Arial"/>
            </a:endParaRPr>
          </a:p>
          <a:p>
            <a:pPr marL="73660" marR="201295">
              <a:lnSpc>
                <a:spcPct val="100000"/>
              </a:lnSpc>
              <a:spcBef>
                <a:spcPts val="1630"/>
              </a:spcBef>
            </a:pPr>
            <a:r>
              <a:rPr dirty="0" sz="1800">
                <a:latin typeface="Arial"/>
                <a:cs typeface="Arial"/>
              </a:rPr>
              <a:t>P.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Melville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R.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J.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Mooney,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“Creating</a:t>
            </a:r>
            <a:r>
              <a:rPr dirty="0" sz="1800" spc="1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diversity</a:t>
            </a:r>
            <a:r>
              <a:rPr dirty="0" sz="1800" spc="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800" spc="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ensembles</a:t>
            </a:r>
            <a:r>
              <a:rPr dirty="0" sz="1800" spc="10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dirty="0" sz="1800" spc="1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artificial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data,”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Information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Fusion,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vol.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6,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99–111,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2005.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/>
              <a:t>DECORATE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1150912" y="1228803"/>
            <a:ext cx="7180580" cy="5220335"/>
          </a:xfrm>
          <a:custGeom>
            <a:avLst/>
            <a:gdLst/>
            <a:ahLst/>
            <a:cxnLst/>
            <a:rect l="l" t="t" r="r" b="b"/>
            <a:pathLst>
              <a:path w="7180580" h="5220335">
                <a:moveTo>
                  <a:pt x="0" y="5219779"/>
                </a:moveTo>
                <a:lnTo>
                  <a:pt x="7180084" y="5219779"/>
                </a:lnTo>
                <a:lnTo>
                  <a:pt x="7180084" y="0"/>
                </a:lnTo>
                <a:lnTo>
                  <a:pt x="0" y="0"/>
                </a:lnTo>
                <a:lnTo>
                  <a:pt x="0" y="5219779"/>
                </a:lnTo>
                <a:close/>
              </a:path>
            </a:pathLst>
          </a:custGeom>
          <a:ln w="120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22851" y="1197015"/>
            <a:ext cx="7052309" cy="1751964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31445" marR="43180" indent="-81280">
              <a:lnSpc>
                <a:spcPct val="138800"/>
              </a:lnSpc>
              <a:spcBef>
                <a:spcPts val="50"/>
              </a:spcBef>
            </a:pPr>
            <a:r>
              <a:rPr dirty="0" sz="1250">
                <a:latin typeface="Times New Roman"/>
                <a:cs typeface="Times New Roman"/>
              </a:rPr>
              <a:t>1. Let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baseline="-6944" sz="1200" i="1">
                <a:latin typeface="Times New Roman"/>
                <a:cs typeface="Times New Roman"/>
              </a:rPr>
              <a:t>max</a:t>
            </a:r>
            <a:r>
              <a:rPr dirty="0" baseline="-6944" sz="1200" spc="172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be the number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networks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 be trained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for an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 and</a:t>
            </a:r>
            <a:r>
              <a:rPr dirty="0" sz="1250" spc="1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the desired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number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networks </a:t>
            </a:r>
            <a:r>
              <a:rPr dirty="0" baseline="2222" sz="1875">
                <a:latin typeface="Times New Roman"/>
                <a:cs typeface="Times New Roman"/>
              </a:rPr>
              <a:t>Take</a:t>
            </a:r>
            <a:r>
              <a:rPr dirty="0" baseline="2222" sz="1875" spc="22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original</a:t>
            </a:r>
            <a:r>
              <a:rPr dirty="0" baseline="2222" sz="1875" spc="22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training</a:t>
            </a:r>
            <a:r>
              <a:rPr dirty="0" baseline="2222" sz="1875" spc="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set</a:t>
            </a:r>
            <a:r>
              <a:rPr dirty="0" baseline="2222" sz="1875" spc="-52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T=</a:t>
            </a:r>
            <a:r>
              <a:rPr dirty="0" baseline="2222" sz="1875" spc="15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{(x(1),</a:t>
            </a:r>
            <a:r>
              <a:rPr dirty="0" baseline="2222" sz="1875" spc="30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d(1)),…,</a:t>
            </a:r>
            <a:r>
              <a:rPr dirty="0" baseline="2222" sz="1875" spc="30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(x(N),</a:t>
            </a:r>
            <a:r>
              <a:rPr dirty="0" baseline="2222" sz="1875" spc="22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d(N))}</a:t>
            </a:r>
            <a:r>
              <a:rPr dirty="0" baseline="2222" sz="1875" spc="44" i="1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with class</a:t>
            </a:r>
            <a:r>
              <a:rPr dirty="0" baseline="2222" sz="1875" spc="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label</a:t>
            </a:r>
            <a:r>
              <a:rPr dirty="0" baseline="2222" sz="1875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d</a:t>
            </a:r>
            <a:r>
              <a:rPr dirty="0" sz="1350" spc="-18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(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)</a:t>
            </a:r>
            <a:r>
              <a:rPr dirty="0" sz="1350" spc="-165">
                <a:latin typeface="Times New Roman"/>
                <a:cs typeface="Times New Roman"/>
              </a:rPr>
              <a:t> </a:t>
            </a:r>
            <a:r>
              <a:rPr dirty="0" sz="1350" spc="55">
                <a:latin typeface="Symbol"/>
                <a:cs typeface="Symbol"/>
              </a:rPr>
              <a:t>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60" i="1">
                <a:latin typeface="Times New Roman"/>
                <a:cs typeface="Times New Roman"/>
              </a:rPr>
              <a:t>K</a:t>
            </a:r>
            <a:r>
              <a:rPr dirty="0" sz="1350" spc="145" i="1">
                <a:latin typeface="Times New Roman"/>
                <a:cs typeface="Times New Roman"/>
              </a:rPr>
              <a:t> </a:t>
            </a:r>
            <a:r>
              <a:rPr dirty="0" sz="1350" spc="50">
                <a:latin typeface="Symbol"/>
                <a:cs typeface="Symbol"/>
              </a:rPr>
              <a:t></a:t>
            </a:r>
            <a:r>
              <a:rPr dirty="0" sz="1350" spc="-1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{1,2,.....,</a:t>
            </a:r>
            <a:r>
              <a:rPr dirty="0" sz="1350" spc="-195">
                <a:latin typeface="Times New Roman"/>
                <a:cs typeface="Times New Roman"/>
              </a:rPr>
              <a:t> </a:t>
            </a:r>
            <a:r>
              <a:rPr dirty="0" sz="1350" spc="25" i="1">
                <a:latin typeface="Times New Roman"/>
                <a:cs typeface="Times New Roman"/>
              </a:rPr>
              <a:t>k</a:t>
            </a:r>
            <a:r>
              <a:rPr dirty="0" sz="1350" spc="25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127635">
              <a:lnSpc>
                <a:spcPct val="100000"/>
              </a:lnSpc>
              <a:spcBef>
                <a:spcPts val="1185"/>
              </a:spcBef>
            </a:pPr>
            <a:r>
              <a:rPr dirty="0" sz="1250">
                <a:latin typeface="Times New Roman"/>
                <a:cs typeface="Times New Roman"/>
              </a:rPr>
              <a:t>Take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baseline="-6944" sz="1200" i="1">
                <a:latin typeface="Times New Roman"/>
                <a:cs typeface="Times New Roman"/>
              </a:rPr>
              <a:t>Size</a:t>
            </a:r>
            <a:r>
              <a:rPr dirty="0" baseline="-6944" sz="1200" spc="187" i="1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-</a:t>
            </a:r>
            <a:r>
              <a:rPr dirty="0" sz="1250">
                <a:latin typeface="Times New Roman"/>
                <a:cs typeface="Times New Roman"/>
              </a:rPr>
              <a:t>factor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that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determines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size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 diversity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set</a:t>
            </a:r>
            <a:endParaRPr sz="125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  <a:spcBef>
                <a:spcPts val="725"/>
              </a:spcBef>
            </a:pP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sz="1250">
                <a:latin typeface="Times New Roman"/>
                <a:cs typeface="Times New Roman"/>
              </a:rPr>
              <a:t>=1 (for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ensemble)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trails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=1 (for trial</a:t>
            </a:r>
            <a:r>
              <a:rPr dirty="0" sz="1250" spc="-10">
                <a:latin typeface="Times New Roman"/>
                <a:cs typeface="Times New Roman"/>
              </a:rPr>
              <a:t> network)</a:t>
            </a:r>
            <a:endParaRPr sz="1250">
              <a:latin typeface="Times New Roman"/>
              <a:cs typeface="Times New Roman"/>
            </a:endParaRPr>
          </a:p>
          <a:p>
            <a:pPr marL="131445" marR="1965325" indent="-4445">
              <a:lnSpc>
                <a:spcPct val="148200"/>
              </a:lnSpc>
            </a:pPr>
            <a:r>
              <a:rPr dirty="0" sz="1250">
                <a:latin typeface="Times New Roman"/>
                <a:cs typeface="Times New Roman"/>
              </a:rPr>
              <a:t>Train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NN</a:t>
            </a:r>
            <a:r>
              <a:rPr dirty="0" baseline="-6944" sz="1200" i="1">
                <a:latin typeface="Times New Roman"/>
                <a:cs typeface="Times New Roman"/>
              </a:rPr>
              <a:t>i</a:t>
            </a:r>
            <a:r>
              <a:rPr dirty="0" baseline="-6944" sz="1200" spc="179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sz="1250" spc="-3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(first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trained with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original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data) </a:t>
            </a:r>
            <a:r>
              <a:rPr dirty="0" sz="1250">
                <a:latin typeface="Times New Roman"/>
                <a:cs typeface="Times New Roman"/>
              </a:rPr>
              <a:t>Initialize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ensemble,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={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55359" y="3080015"/>
            <a:ext cx="38417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5952" sz="2100">
                <a:latin typeface="Symbol"/>
                <a:cs typeface="Symbol"/>
              </a:rPr>
              <a:t></a:t>
            </a:r>
            <a:r>
              <a:rPr dirty="0" baseline="5952" sz="2100" spc="-247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/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50" i="1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61566" y="2945941"/>
            <a:ext cx="161671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31620" algn="l"/>
              </a:tabLst>
            </a:pPr>
            <a:r>
              <a:rPr dirty="0" sz="1400" spc="-50">
                <a:latin typeface="Symbol"/>
                <a:cs typeface="Symbol"/>
              </a:rPr>
              <a:t>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5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35278" y="2989396"/>
            <a:ext cx="36766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-9259" sz="3150" spc="-37">
                <a:latin typeface="Symbol"/>
                <a:cs typeface="Symbol"/>
              </a:rPr>
              <a:t></a:t>
            </a:r>
            <a:r>
              <a:rPr dirty="0" sz="1400" spc="-2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16309" y="3050852"/>
            <a:ext cx="216852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Times New Roman"/>
                <a:cs typeface="Times New Roman"/>
              </a:rPr>
              <a:t>Compute ensemble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error,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baseline="-5555" sz="2250" i="1">
                <a:latin typeface="Symbol"/>
                <a:cs typeface="Symbol"/>
              </a:rPr>
              <a:t></a:t>
            </a:r>
            <a:r>
              <a:rPr dirty="0" baseline="-5555" sz="2250" spc="150">
                <a:latin typeface="Times New Roman"/>
                <a:cs typeface="Times New Roman"/>
              </a:rPr>
              <a:t>  </a:t>
            </a:r>
            <a:r>
              <a:rPr dirty="0" baseline="-5952" sz="2100">
                <a:latin typeface="Symbol"/>
                <a:cs typeface="Symbol"/>
              </a:rPr>
              <a:t></a:t>
            </a:r>
            <a:r>
              <a:rPr dirty="0" baseline="-5952" sz="2100" spc="-112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Symbol"/>
                <a:cs typeface="Symbol"/>
              </a:rPr>
              <a:t>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22851" y="3236764"/>
            <a:ext cx="3793490" cy="46482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2151380">
              <a:lnSpc>
                <a:spcPct val="100000"/>
              </a:lnSpc>
              <a:spcBef>
                <a:spcPts val="245"/>
              </a:spcBef>
            </a:pPr>
            <a:r>
              <a:rPr dirty="0" baseline="-7936" sz="2100" spc="30">
                <a:latin typeface="Symbol"/>
                <a:cs typeface="Symbol"/>
              </a:rPr>
              <a:t></a:t>
            </a:r>
            <a:r>
              <a:rPr dirty="0" baseline="-7936" sz="2100" spc="-277">
                <a:latin typeface="Times New Roman"/>
                <a:cs typeface="Times New Roman"/>
              </a:rPr>
              <a:t> 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-90">
                <a:latin typeface="Times New Roman"/>
                <a:cs typeface="Times New Roman"/>
              </a:rPr>
              <a:t> </a:t>
            </a:r>
            <a:r>
              <a:rPr dirty="0" sz="800" spc="50" i="1">
                <a:latin typeface="Times New Roman"/>
                <a:cs typeface="Times New Roman"/>
              </a:rPr>
              <a:t>x</a:t>
            </a:r>
            <a:r>
              <a:rPr dirty="0" sz="800" spc="50">
                <a:latin typeface="Times New Roman"/>
                <a:cs typeface="Times New Roman"/>
              </a:rPr>
              <a:t>(</a:t>
            </a:r>
            <a:r>
              <a:rPr dirty="0" sz="800" spc="50" i="1">
                <a:latin typeface="Times New Roman"/>
                <a:cs typeface="Times New Roman"/>
              </a:rPr>
              <a:t>n</a:t>
            </a:r>
            <a:r>
              <a:rPr dirty="0" sz="800" spc="50">
                <a:latin typeface="Times New Roman"/>
                <a:cs typeface="Times New Roman"/>
              </a:rPr>
              <a:t>),</a:t>
            </a:r>
            <a:r>
              <a:rPr dirty="0" sz="800" spc="50" i="1">
                <a:latin typeface="Times New Roman"/>
                <a:cs typeface="Times New Roman"/>
              </a:rPr>
              <a:t>d</a:t>
            </a:r>
            <a:r>
              <a:rPr dirty="0" sz="800" spc="-55" i="1">
                <a:latin typeface="Times New Roman"/>
                <a:cs typeface="Times New Roman"/>
              </a:rPr>
              <a:t> 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20" i="1">
                <a:latin typeface="Times New Roman"/>
                <a:cs typeface="Times New Roman"/>
              </a:rPr>
              <a:t>n</a:t>
            </a:r>
            <a:r>
              <a:rPr dirty="0" sz="800" spc="20">
                <a:latin typeface="Times New Roman"/>
                <a:cs typeface="Times New Roman"/>
              </a:rPr>
              <a:t>))</a:t>
            </a:r>
            <a:r>
              <a:rPr dirty="0" sz="800" spc="20">
                <a:latin typeface="Symbol"/>
                <a:cs typeface="Symbol"/>
              </a:rPr>
              <a:t></a:t>
            </a:r>
            <a:r>
              <a:rPr dirty="0" sz="800" spc="20" i="1">
                <a:latin typeface="Times New Roman"/>
                <a:cs typeface="Times New Roman"/>
              </a:rPr>
              <a:t>T</a:t>
            </a:r>
            <a:r>
              <a:rPr dirty="0" sz="800" spc="20">
                <a:latin typeface="Times New Roman"/>
                <a:cs typeface="Times New Roman"/>
              </a:rPr>
              <a:t>:</a:t>
            </a:r>
            <a:r>
              <a:rPr dirty="0" sz="800" spc="20" i="1">
                <a:latin typeface="Times New Roman"/>
                <a:cs typeface="Times New Roman"/>
              </a:rPr>
              <a:t>Ens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-90">
                <a:latin typeface="Times New Roman"/>
                <a:cs typeface="Times New Roman"/>
              </a:rPr>
              <a:t> </a:t>
            </a:r>
            <a:r>
              <a:rPr dirty="0" sz="800" spc="55" i="1">
                <a:latin typeface="Times New Roman"/>
                <a:cs typeface="Times New Roman"/>
              </a:rPr>
              <a:t>x</a:t>
            </a:r>
            <a:r>
              <a:rPr dirty="0" sz="800" spc="55">
                <a:latin typeface="Times New Roman"/>
                <a:cs typeface="Times New Roman"/>
              </a:rPr>
              <a:t>(</a:t>
            </a:r>
            <a:r>
              <a:rPr dirty="0" sz="800" spc="55" i="1">
                <a:latin typeface="Times New Roman"/>
                <a:cs typeface="Times New Roman"/>
              </a:rPr>
              <a:t>n</a:t>
            </a:r>
            <a:r>
              <a:rPr dirty="0" sz="800" spc="55">
                <a:latin typeface="Times New Roman"/>
                <a:cs typeface="Times New Roman"/>
              </a:rPr>
              <a:t>))</a:t>
            </a:r>
            <a:r>
              <a:rPr dirty="0" sz="800" spc="55">
                <a:latin typeface="Symbol"/>
                <a:cs typeface="Symbol"/>
              </a:rPr>
              <a:t></a:t>
            </a:r>
            <a:r>
              <a:rPr dirty="0" sz="800" spc="55" i="1">
                <a:latin typeface="Times New Roman"/>
                <a:cs typeface="Times New Roman"/>
              </a:rPr>
              <a:t>d</a:t>
            </a:r>
            <a:r>
              <a:rPr dirty="0" sz="800" spc="-55" i="1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(</a:t>
            </a:r>
            <a:r>
              <a:rPr dirty="0" sz="800" spc="60" i="1">
                <a:latin typeface="Times New Roman"/>
                <a:cs typeface="Times New Roman"/>
              </a:rPr>
              <a:t>n</a:t>
            </a:r>
            <a:r>
              <a:rPr dirty="0" sz="800" spc="60">
                <a:latin typeface="Times New Roman"/>
                <a:cs typeface="Times New Roman"/>
              </a:rPr>
              <a:t>)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baseline="-7936" sz="2100" spc="-75">
                <a:latin typeface="Symbol"/>
                <a:cs typeface="Symbol"/>
              </a:rPr>
              <a:t></a:t>
            </a:r>
            <a:endParaRPr baseline="-7936" sz="21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1250">
                <a:latin typeface="Times New Roman"/>
                <a:cs typeface="Times New Roman"/>
              </a:rPr>
              <a:t>2.</a:t>
            </a:r>
            <a:r>
              <a:rPr dirty="0" sz="1250" spc="33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while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&lt;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baseline="-6944" sz="1200" i="1">
                <a:latin typeface="Times New Roman"/>
                <a:cs typeface="Times New Roman"/>
              </a:rPr>
              <a:t>max</a:t>
            </a:r>
            <a:r>
              <a:rPr dirty="0" baseline="-6944" sz="1200" spc="66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&lt;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M </a:t>
            </a:r>
            <a:r>
              <a:rPr dirty="0" sz="1250" spc="-5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2851" y="3677734"/>
            <a:ext cx="7014845" cy="319532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778510" indent="-150495">
              <a:lnSpc>
                <a:spcPct val="100000"/>
              </a:lnSpc>
              <a:spcBef>
                <a:spcPts val="844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Generate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baseline="-6944" sz="1200" i="1">
                <a:latin typeface="Times New Roman"/>
                <a:cs typeface="Times New Roman"/>
              </a:rPr>
              <a:t>Size</a:t>
            </a:r>
            <a:r>
              <a:rPr dirty="0" baseline="-6944" sz="1200" spc="1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Symbol"/>
                <a:cs typeface="Symbol"/>
              </a:rPr>
              <a:t>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|T|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examples,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 spc="-50" i="1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  <a:p>
            <a:pPr marL="788670" indent="-160655">
              <a:lnSpc>
                <a:spcPct val="100000"/>
              </a:lnSpc>
              <a:spcBef>
                <a:spcPts val="695"/>
              </a:spcBef>
              <a:buAutoNum type="alphaLcPeriod"/>
              <a:tabLst>
                <a:tab pos="788670" algn="l"/>
              </a:tabLst>
            </a:pPr>
            <a:r>
              <a:rPr dirty="0" sz="1250">
                <a:latin typeface="Times New Roman"/>
                <a:cs typeface="Times New Roman"/>
              </a:rPr>
              <a:t>Label examples in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sz="1250" spc="2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probability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class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labels inversely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proportional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 predictions of</a:t>
            </a:r>
            <a:r>
              <a:rPr dirty="0" sz="1250" spc="135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Ens</a:t>
            </a:r>
            <a:endParaRPr sz="1250">
              <a:latin typeface="Times New Roman"/>
              <a:cs typeface="Times New Roman"/>
            </a:endParaRPr>
          </a:p>
          <a:p>
            <a:pPr marL="778510" indent="-150495">
              <a:lnSpc>
                <a:spcPct val="100000"/>
              </a:lnSpc>
              <a:spcBef>
                <a:spcPts val="409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Prepare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set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10" i="1">
                <a:latin typeface="Times New Roman"/>
                <a:cs typeface="Times New Roman"/>
              </a:rPr>
              <a:t>T</a:t>
            </a:r>
            <a:r>
              <a:rPr dirty="0" baseline="-6944" sz="1200" spc="-15" i="1">
                <a:latin typeface="Times New Roman"/>
                <a:cs typeface="Times New Roman"/>
              </a:rPr>
              <a:t>i</a:t>
            </a:r>
            <a:r>
              <a:rPr dirty="0" sz="1250" spc="-10" i="1">
                <a:latin typeface="Times New Roman"/>
                <a:cs typeface="Times New Roman"/>
              </a:rPr>
              <a:t>,</a:t>
            </a:r>
            <a:r>
              <a:rPr dirty="0" sz="1250" spc="-10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baseline="-6944" sz="1200" i="1">
                <a:latin typeface="Times New Roman"/>
                <a:cs typeface="Times New Roman"/>
              </a:rPr>
              <a:t>i=</a:t>
            </a:r>
            <a:r>
              <a:rPr dirty="0" baseline="-6944" sz="1200" spc="16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400">
                <a:latin typeface="Cambria Math"/>
                <a:cs typeface="Cambria Math"/>
              </a:rPr>
              <a:t>∪</a:t>
            </a:r>
            <a:r>
              <a:rPr dirty="0" sz="1250" i="1">
                <a:latin typeface="Times New Roman"/>
                <a:cs typeface="Times New Roman"/>
              </a:rPr>
              <a:t>R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NN</a:t>
            </a:r>
            <a:r>
              <a:rPr dirty="0" baseline="-6944" sz="1200" i="1">
                <a:latin typeface="Times New Roman"/>
                <a:cs typeface="Times New Roman"/>
              </a:rPr>
              <a:t>i</a:t>
            </a:r>
            <a:r>
              <a:rPr dirty="0" baseline="-6944" sz="1200" spc="187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20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T</a:t>
            </a:r>
            <a:r>
              <a:rPr dirty="0" baseline="-6944" sz="1200" spc="-37" i="1">
                <a:latin typeface="Times New Roman"/>
                <a:cs typeface="Times New Roman"/>
              </a:rPr>
              <a:t>i</a:t>
            </a:r>
            <a:endParaRPr baseline="-6944" sz="1200">
              <a:latin typeface="Times New Roman"/>
              <a:cs typeface="Times New Roman"/>
            </a:endParaRPr>
          </a:p>
          <a:p>
            <a:pPr marL="789305" indent="-161290">
              <a:lnSpc>
                <a:spcPct val="100000"/>
              </a:lnSpc>
              <a:spcBef>
                <a:spcPts val="710"/>
              </a:spcBef>
              <a:buFont typeface="Times New Roman"/>
              <a:buAutoNum type="alphaLcPeriod"/>
              <a:tabLst>
                <a:tab pos="789305" algn="l"/>
              </a:tabLst>
            </a:pP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=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</a:t>
            </a:r>
            <a:r>
              <a:rPr dirty="0" sz="1250" spc="-15" i="1">
                <a:latin typeface="Times New Roman"/>
                <a:cs typeface="Times New Roman"/>
              </a:rPr>
              <a:t> </a:t>
            </a:r>
            <a:r>
              <a:rPr dirty="0" sz="1400">
                <a:latin typeface="Cambria Math"/>
                <a:cs typeface="Cambria Math"/>
              </a:rPr>
              <a:t>∪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{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778510" indent="-150495">
              <a:lnSpc>
                <a:spcPct val="100000"/>
              </a:lnSpc>
              <a:spcBef>
                <a:spcPts val="630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Compute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</a:t>
            </a:r>
            <a:r>
              <a:rPr dirty="0" sz="1650" spc="-10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based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Step </a:t>
            </a:r>
            <a:r>
              <a:rPr dirty="0" sz="1250" spc="-5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marL="759460" indent="-131445">
              <a:lnSpc>
                <a:spcPct val="100000"/>
              </a:lnSpc>
              <a:spcBef>
                <a:spcPts val="685"/>
              </a:spcBef>
              <a:buFont typeface="Times New Roman"/>
              <a:buAutoNum type="alphaLcPeriod"/>
              <a:tabLst>
                <a:tab pos="759460" algn="l"/>
              </a:tabLst>
            </a:pPr>
            <a:r>
              <a:rPr dirty="0" sz="1250" i="1">
                <a:latin typeface="Times New Roman"/>
                <a:cs typeface="Times New Roman"/>
              </a:rPr>
              <a:t>if</a:t>
            </a:r>
            <a:r>
              <a:rPr dirty="0" sz="1250" spc="3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ε’≤</a:t>
            </a:r>
            <a:r>
              <a:rPr dirty="0" sz="1650" spc="-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</a:t>
            </a:r>
            <a:r>
              <a:rPr dirty="0" sz="1650" spc="22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then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 =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 +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1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and</a:t>
            </a:r>
            <a:r>
              <a:rPr dirty="0" sz="1250" spc="3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 =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ε’,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otherwise</a:t>
            </a:r>
            <a:r>
              <a:rPr dirty="0" sz="1250" spc="32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=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-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{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786765" indent="-158750">
              <a:lnSpc>
                <a:spcPts val="1480"/>
              </a:lnSpc>
              <a:spcBef>
                <a:spcPts val="720"/>
              </a:spcBef>
              <a:buFont typeface="Times New Roman"/>
              <a:buAutoNum type="alphaLcPeriod"/>
              <a:tabLst>
                <a:tab pos="786765" algn="l"/>
              </a:tabLst>
            </a:pP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=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+1</a:t>
            </a:r>
            <a:endParaRPr sz="1250">
              <a:latin typeface="Times New Roman"/>
              <a:cs typeface="Times New Roman"/>
            </a:endParaRPr>
          </a:p>
          <a:p>
            <a:pPr marL="50800">
              <a:lnSpc>
                <a:spcPts val="1480"/>
              </a:lnSpc>
            </a:pPr>
            <a:r>
              <a:rPr dirty="0" sz="1250" spc="-5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80"/>
              </a:spcBef>
            </a:pPr>
            <a:r>
              <a:rPr dirty="0" sz="1250">
                <a:latin typeface="Times New Roman"/>
                <a:cs typeface="Times New Roman"/>
              </a:rPr>
              <a:t>3. Ensemble decision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made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simple average </a:t>
            </a:r>
            <a:r>
              <a:rPr dirty="0" sz="1250" spc="-25">
                <a:latin typeface="Times New Roman"/>
                <a:cs typeface="Times New Roman"/>
              </a:rPr>
              <a:t>way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30480">
              <a:lnSpc>
                <a:spcPct val="100000"/>
              </a:lnSpc>
            </a:pPr>
            <a:r>
              <a:rPr dirty="0" sz="1650" spc="-10" b="1">
                <a:latin typeface="Times New Roman"/>
                <a:cs typeface="Times New Roman"/>
              </a:rPr>
              <a:t>DECORATE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06753" y="2387917"/>
            <a:ext cx="6950075" cy="2602230"/>
            <a:chOff x="1206753" y="2387917"/>
            <a:chExt cx="6950075" cy="2602230"/>
          </a:xfrm>
        </p:grpSpPr>
        <p:sp>
          <p:nvSpPr>
            <p:cNvPr id="3" name="object 3" descr=""/>
            <p:cNvSpPr/>
            <p:nvPr/>
          </p:nvSpPr>
          <p:spPr>
            <a:xfrm>
              <a:off x="5900927" y="2392679"/>
              <a:ext cx="2251075" cy="2438400"/>
            </a:xfrm>
            <a:custGeom>
              <a:avLst/>
              <a:gdLst/>
              <a:ahLst/>
              <a:cxnLst/>
              <a:rect l="l" t="t" r="r" b="b"/>
              <a:pathLst>
                <a:path w="2251075" h="2438400">
                  <a:moveTo>
                    <a:pt x="1125474" y="0"/>
                  </a:moveTo>
                  <a:lnTo>
                    <a:pt x="1079085" y="1016"/>
                  </a:lnTo>
                  <a:lnTo>
                    <a:pt x="1033173" y="4041"/>
                  </a:lnTo>
                  <a:lnTo>
                    <a:pt x="987775" y="9034"/>
                  </a:lnTo>
                  <a:lnTo>
                    <a:pt x="942926" y="15957"/>
                  </a:lnTo>
                  <a:lnTo>
                    <a:pt x="898664" y="24769"/>
                  </a:lnTo>
                  <a:lnTo>
                    <a:pt x="855023" y="35432"/>
                  </a:lnTo>
                  <a:lnTo>
                    <a:pt x="812041" y="47907"/>
                  </a:lnTo>
                  <a:lnTo>
                    <a:pt x="769754" y="62154"/>
                  </a:lnTo>
                  <a:lnTo>
                    <a:pt x="728197" y="78135"/>
                  </a:lnTo>
                  <a:lnTo>
                    <a:pt x="687407" y="95809"/>
                  </a:lnTo>
                  <a:lnTo>
                    <a:pt x="647420" y="115138"/>
                  </a:lnTo>
                  <a:lnTo>
                    <a:pt x="608273" y="136083"/>
                  </a:lnTo>
                  <a:lnTo>
                    <a:pt x="570001" y="158604"/>
                  </a:lnTo>
                  <a:lnTo>
                    <a:pt x="532641" y="182662"/>
                  </a:lnTo>
                  <a:lnTo>
                    <a:pt x="496230" y="208217"/>
                  </a:lnTo>
                  <a:lnTo>
                    <a:pt x="460802" y="235232"/>
                  </a:lnTo>
                  <a:lnTo>
                    <a:pt x="426395" y="263666"/>
                  </a:lnTo>
                  <a:lnTo>
                    <a:pt x="393045" y="293480"/>
                  </a:lnTo>
                  <a:lnTo>
                    <a:pt x="360788" y="324635"/>
                  </a:lnTo>
                  <a:lnTo>
                    <a:pt x="329660" y="357092"/>
                  </a:lnTo>
                  <a:lnTo>
                    <a:pt x="299697" y="390811"/>
                  </a:lnTo>
                  <a:lnTo>
                    <a:pt x="270936" y="425754"/>
                  </a:lnTo>
                  <a:lnTo>
                    <a:pt x="243413" y="461881"/>
                  </a:lnTo>
                  <a:lnTo>
                    <a:pt x="217163" y="499152"/>
                  </a:lnTo>
                  <a:lnTo>
                    <a:pt x="192224" y="537529"/>
                  </a:lnTo>
                  <a:lnTo>
                    <a:pt x="168632" y="576973"/>
                  </a:lnTo>
                  <a:lnTo>
                    <a:pt x="146422" y="617444"/>
                  </a:lnTo>
                  <a:lnTo>
                    <a:pt x="125631" y="658903"/>
                  </a:lnTo>
                  <a:lnTo>
                    <a:pt x="106295" y="701311"/>
                  </a:lnTo>
                  <a:lnTo>
                    <a:pt x="88451" y="744628"/>
                  </a:lnTo>
                  <a:lnTo>
                    <a:pt x="72134" y="788816"/>
                  </a:lnTo>
                  <a:lnTo>
                    <a:pt x="57381" y="833835"/>
                  </a:lnTo>
                  <a:lnTo>
                    <a:pt x="44228" y="879645"/>
                  </a:lnTo>
                  <a:lnTo>
                    <a:pt x="32711" y="926209"/>
                  </a:lnTo>
                  <a:lnTo>
                    <a:pt x="22867" y="973486"/>
                  </a:lnTo>
                  <a:lnTo>
                    <a:pt x="14731" y="1021437"/>
                  </a:lnTo>
                  <a:lnTo>
                    <a:pt x="8340" y="1070023"/>
                  </a:lnTo>
                  <a:lnTo>
                    <a:pt x="3731" y="1119205"/>
                  </a:lnTo>
                  <a:lnTo>
                    <a:pt x="938" y="1168944"/>
                  </a:lnTo>
                  <a:lnTo>
                    <a:pt x="0" y="1219200"/>
                  </a:lnTo>
                  <a:lnTo>
                    <a:pt x="938" y="1269455"/>
                  </a:lnTo>
                  <a:lnTo>
                    <a:pt x="3731" y="1319194"/>
                  </a:lnTo>
                  <a:lnTo>
                    <a:pt x="8340" y="1368376"/>
                  </a:lnTo>
                  <a:lnTo>
                    <a:pt x="14731" y="1416962"/>
                  </a:lnTo>
                  <a:lnTo>
                    <a:pt x="22867" y="1464913"/>
                  </a:lnTo>
                  <a:lnTo>
                    <a:pt x="32711" y="1512190"/>
                  </a:lnTo>
                  <a:lnTo>
                    <a:pt x="44228" y="1558754"/>
                  </a:lnTo>
                  <a:lnTo>
                    <a:pt x="57381" y="1604564"/>
                  </a:lnTo>
                  <a:lnTo>
                    <a:pt x="72134" y="1649583"/>
                  </a:lnTo>
                  <a:lnTo>
                    <a:pt x="88451" y="1693771"/>
                  </a:lnTo>
                  <a:lnTo>
                    <a:pt x="106295" y="1737088"/>
                  </a:lnTo>
                  <a:lnTo>
                    <a:pt x="125631" y="1779496"/>
                  </a:lnTo>
                  <a:lnTo>
                    <a:pt x="146422" y="1820955"/>
                  </a:lnTo>
                  <a:lnTo>
                    <a:pt x="168632" y="1861426"/>
                  </a:lnTo>
                  <a:lnTo>
                    <a:pt x="192224" y="1900870"/>
                  </a:lnTo>
                  <a:lnTo>
                    <a:pt x="217163" y="1939247"/>
                  </a:lnTo>
                  <a:lnTo>
                    <a:pt x="243413" y="1976518"/>
                  </a:lnTo>
                  <a:lnTo>
                    <a:pt x="270936" y="2012645"/>
                  </a:lnTo>
                  <a:lnTo>
                    <a:pt x="299697" y="2047588"/>
                  </a:lnTo>
                  <a:lnTo>
                    <a:pt x="329660" y="2081307"/>
                  </a:lnTo>
                  <a:lnTo>
                    <a:pt x="360788" y="2113764"/>
                  </a:lnTo>
                  <a:lnTo>
                    <a:pt x="393045" y="2144919"/>
                  </a:lnTo>
                  <a:lnTo>
                    <a:pt x="426395" y="2174733"/>
                  </a:lnTo>
                  <a:lnTo>
                    <a:pt x="460802" y="2203167"/>
                  </a:lnTo>
                  <a:lnTo>
                    <a:pt x="496230" y="2230182"/>
                  </a:lnTo>
                  <a:lnTo>
                    <a:pt x="532641" y="2255737"/>
                  </a:lnTo>
                  <a:lnTo>
                    <a:pt x="570001" y="2279795"/>
                  </a:lnTo>
                  <a:lnTo>
                    <a:pt x="608273" y="2302316"/>
                  </a:lnTo>
                  <a:lnTo>
                    <a:pt x="647420" y="2323261"/>
                  </a:lnTo>
                  <a:lnTo>
                    <a:pt x="687407" y="2342590"/>
                  </a:lnTo>
                  <a:lnTo>
                    <a:pt x="728197" y="2360264"/>
                  </a:lnTo>
                  <a:lnTo>
                    <a:pt x="769754" y="2376245"/>
                  </a:lnTo>
                  <a:lnTo>
                    <a:pt x="812041" y="2390492"/>
                  </a:lnTo>
                  <a:lnTo>
                    <a:pt x="855023" y="2402967"/>
                  </a:lnTo>
                  <a:lnTo>
                    <a:pt x="898664" y="2413630"/>
                  </a:lnTo>
                  <a:lnTo>
                    <a:pt x="942926" y="2422442"/>
                  </a:lnTo>
                  <a:lnTo>
                    <a:pt x="987775" y="2429365"/>
                  </a:lnTo>
                  <a:lnTo>
                    <a:pt x="1033173" y="2434358"/>
                  </a:lnTo>
                  <a:lnTo>
                    <a:pt x="1079085" y="2437383"/>
                  </a:lnTo>
                  <a:lnTo>
                    <a:pt x="1125474" y="2438400"/>
                  </a:lnTo>
                  <a:lnTo>
                    <a:pt x="1171862" y="2437383"/>
                  </a:lnTo>
                  <a:lnTo>
                    <a:pt x="1217774" y="2434358"/>
                  </a:lnTo>
                  <a:lnTo>
                    <a:pt x="1263172" y="2429365"/>
                  </a:lnTo>
                  <a:lnTo>
                    <a:pt x="1308021" y="2422442"/>
                  </a:lnTo>
                  <a:lnTo>
                    <a:pt x="1352283" y="2413630"/>
                  </a:lnTo>
                  <a:lnTo>
                    <a:pt x="1395924" y="2402967"/>
                  </a:lnTo>
                  <a:lnTo>
                    <a:pt x="1438906" y="2390492"/>
                  </a:lnTo>
                  <a:lnTo>
                    <a:pt x="1481193" y="2376245"/>
                  </a:lnTo>
                  <a:lnTo>
                    <a:pt x="1522750" y="2360264"/>
                  </a:lnTo>
                  <a:lnTo>
                    <a:pt x="1563540" y="2342590"/>
                  </a:lnTo>
                  <a:lnTo>
                    <a:pt x="1603527" y="2323261"/>
                  </a:lnTo>
                  <a:lnTo>
                    <a:pt x="1642674" y="2302316"/>
                  </a:lnTo>
                  <a:lnTo>
                    <a:pt x="1680946" y="2279795"/>
                  </a:lnTo>
                  <a:lnTo>
                    <a:pt x="1718306" y="2255737"/>
                  </a:lnTo>
                  <a:lnTo>
                    <a:pt x="1754717" y="2230182"/>
                  </a:lnTo>
                  <a:lnTo>
                    <a:pt x="1790145" y="2203167"/>
                  </a:lnTo>
                  <a:lnTo>
                    <a:pt x="1824552" y="2174733"/>
                  </a:lnTo>
                  <a:lnTo>
                    <a:pt x="1857902" y="2144919"/>
                  </a:lnTo>
                  <a:lnTo>
                    <a:pt x="1890159" y="2113764"/>
                  </a:lnTo>
                  <a:lnTo>
                    <a:pt x="1921287" y="2081307"/>
                  </a:lnTo>
                  <a:lnTo>
                    <a:pt x="1951250" y="2047588"/>
                  </a:lnTo>
                  <a:lnTo>
                    <a:pt x="1980011" y="2012645"/>
                  </a:lnTo>
                  <a:lnTo>
                    <a:pt x="2007534" y="1976518"/>
                  </a:lnTo>
                  <a:lnTo>
                    <a:pt x="2033784" y="1939247"/>
                  </a:lnTo>
                  <a:lnTo>
                    <a:pt x="2058723" y="1900870"/>
                  </a:lnTo>
                  <a:lnTo>
                    <a:pt x="2082315" y="1861426"/>
                  </a:lnTo>
                  <a:lnTo>
                    <a:pt x="2104525" y="1820955"/>
                  </a:lnTo>
                  <a:lnTo>
                    <a:pt x="2125316" y="1779496"/>
                  </a:lnTo>
                  <a:lnTo>
                    <a:pt x="2144652" y="1737088"/>
                  </a:lnTo>
                  <a:lnTo>
                    <a:pt x="2162496" y="1693771"/>
                  </a:lnTo>
                  <a:lnTo>
                    <a:pt x="2178813" y="1649583"/>
                  </a:lnTo>
                  <a:lnTo>
                    <a:pt x="2193566" y="1604564"/>
                  </a:lnTo>
                  <a:lnTo>
                    <a:pt x="2206719" y="1558754"/>
                  </a:lnTo>
                  <a:lnTo>
                    <a:pt x="2218236" y="1512190"/>
                  </a:lnTo>
                  <a:lnTo>
                    <a:pt x="2228080" y="1464913"/>
                  </a:lnTo>
                  <a:lnTo>
                    <a:pt x="2236216" y="1416962"/>
                  </a:lnTo>
                  <a:lnTo>
                    <a:pt x="2242607" y="1368376"/>
                  </a:lnTo>
                  <a:lnTo>
                    <a:pt x="2247216" y="1319194"/>
                  </a:lnTo>
                  <a:lnTo>
                    <a:pt x="2250009" y="1269455"/>
                  </a:lnTo>
                  <a:lnTo>
                    <a:pt x="2250948" y="1219200"/>
                  </a:lnTo>
                  <a:lnTo>
                    <a:pt x="2250009" y="1168944"/>
                  </a:lnTo>
                  <a:lnTo>
                    <a:pt x="2247216" y="1119205"/>
                  </a:lnTo>
                  <a:lnTo>
                    <a:pt x="2242607" y="1070023"/>
                  </a:lnTo>
                  <a:lnTo>
                    <a:pt x="2236216" y="1021437"/>
                  </a:lnTo>
                  <a:lnTo>
                    <a:pt x="2228080" y="973486"/>
                  </a:lnTo>
                  <a:lnTo>
                    <a:pt x="2218236" y="926209"/>
                  </a:lnTo>
                  <a:lnTo>
                    <a:pt x="2206719" y="879645"/>
                  </a:lnTo>
                  <a:lnTo>
                    <a:pt x="2193566" y="833835"/>
                  </a:lnTo>
                  <a:lnTo>
                    <a:pt x="2178813" y="788816"/>
                  </a:lnTo>
                  <a:lnTo>
                    <a:pt x="2162496" y="744628"/>
                  </a:lnTo>
                  <a:lnTo>
                    <a:pt x="2144652" y="701311"/>
                  </a:lnTo>
                  <a:lnTo>
                    <a:pt x="2125316" y="658903"/>
                  </a:lnTo>
                  <a:lnTo>
                    <a:pt x="2104525" y="617444"/>
                  </a:lnTo>
                  <a:lnTo>
                    <a:pt x="2082315" y="576973"/>
                  </a:lnTo>
                  <a:lnTo>
                    <a:pt x="2058723" y="537529"/>
                  </a:lnTo>
                  <a:lnTo>
                    <a:pt x="2033784" y="499152"/>
                  </a:lnTo>
                  <a:lnTo>
                    <a:pt x="2007534" y="461881"/>
                  </a:lnTo>
                  <a:lnTo>
                    <a:pt x="1980011" y="425754"/>
                  </a:lnTo>
                  <a:lnTo>
                    <a:pt x="1951250" y="390811"/>
                  </a:lnTo>
                  <a:lnTo>
                    <a:pt x="1921287" y="357092"/>
                  </a:lnTo>
                  <a:lnTo>
                    <a:pt x="1890159" y="324635"/>
                  </a:lnTo>
                  <a:lnTo>
                    <a:pt x="1857902" y="293480"/>
                  </a:lnTo>
                  <a:lnTo>
                    <a:pt x="1824552" y="263666"/>
                  </a:lnTo>
                  <a:lnTo>
                    <a:pt x="1790145" y="235232"/>
                  </a:lnTo>
                  <a:lnTo>
                    <a:pt x="1754717" y="208217"/>
                  </a:lnTo>
                  <a:lnTo>
                    <a:pt x="1718306" y="182662"/>
                  </a:lnTo>
                  <a:lnTo>
                    <a:pt x="1680946" y="158604"/>
                  </a:lnTo>
                  <a:lnTo>
                    <a:pt x="1642674" y="136083"/>
                  </a:lnTo>
                  <a:lnTo>
                    <a:pt x="1603527" y="115138"/>
                  </a:lnTo>
                  <a:lnTo>
                    <a:pt x="1563540" y="95809"/>
                  </a:lnTo>
                  <a:lnTo>
                    <a:pt x="1522750" y="78135"/>
                  </a:lnTo>
                  <a:lnTo>
                    <a:pt x="1481193" y="62154"/>
                  </a:lnTo>
                  <a:lnTo>
                    <a:pt x="1438906" y="47907"/>
                  </a:lnTo>
                  <a:lnTo>
                    <a:pt x="1395924" y="35432"/>
                  </a:lnTo>
                  <a:lnTo>
                    <a:pt x="1352283" y="24769"/>
                  </a:lnTo>
                  <a:lnTo>
                    <a:pt x="1308021" y="15957"/>
                  </a:lnTo>
                  <a:lnTo>
                    <a:pt x="1263172" y="9034"/>
                  </a:lnTo>
                  <a:lnTo>
                    <a:pt x="1217774" y="4041"/>
                  </a:lnTo>
                  <a:lnTo>
                    <a:pt x="1171862" y="1016"/>
                  </a:lnTo>
                  <a:lnTo>
                    <a:pt x="11254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900927" y="2392679"/>
              <a:ext cx="2251075" cy="2438400"/>
            </a:xfrm>
            <a:custGeom>
              <a:avLst/>
              <a:gdLst/>
              <a:ahLst/>
              <a:cxnLst/>
              <a:rect l="l" t="t" r="r" b="b"/>
              <a:pathLst>
                <a:path w="2251075" h="2438400">
                  <a:moveTo>
                    <a:pt x="0" y="1219200"/>
                  </a:moveTo>
                  <a:lnTo>
                    <a:pt x="938" y="1168944"/>
                  </a:lnTo>
                  <a:lnTo>
                    <a:pt x="3731" y="1119205"/>
                  </a:lnTo>
                  <a:lnTo>
                    <a:pt x="8340" y="1070023"/>
                  </a:lnTo>
                  <a:lnTo>
                    <a:pt x="14731" y="1021437"/>
                  </a:lnTo>
                  <a:lnTo>
                    <a:pt x="22867" y="973486"/>
                  </a:lnTo>
                  <a:lnTo>
                    <a:pt x="32711" y="926209"/>
                  </a:lnTo>
                  <a:lnTo>
                    <a:pt x="44228" y="879645"/>
                  </a:lnTo>
                  <a:lnTo>
                    <a:pt x="57381" y="833835"/>
                  </a:lnTo>
                  <a:lnTo>
                    <a:pt x="72134" y="788816"/>
                  </a:lnTo>
                  <a:lnTo>
                    <a:pt x="88451" y="744628"/>
                  </a:lnTo>
                  <a:lnTo>
                    <a:pt x="106295" y="701311"/>
                  </a:lnTo>
                  <a:lnTo>
                    <a:pt x="125631" y="658903"/>
                  </a:lnTo>
                  <a:lnTo>
                    <a:pt x="146422" y="617444"/>
                  </a:lnTo>
                  <a:lnTo>
                    <a:pt x="168632" y="576973"/>
                  </a:lnTo>
                  <a:lnTo>
                    <a:pt x="192224" y="537529"/>
                  </a:lnTo>
                  <a:lnTo>
                    <a:pt x="217163" y="499152"/>
                  </a:lnTo>
                  <a:lnTo>
                    <a:pt x="243413" y="461881"/>
                  </a:lnTo>
                  <a:lnTo>
                    <a:pt x="270936" y="425754"/>
                  </a:lnTo>
                  <a:lnTo>
                    <a:pt x="299697" y="390811"/>
                  </a:lnTo>
                  <a:lnTo>
                    <a:pt x="329660" y="357092"/>
                  </a:lnTo>
                  <a:lnTo>
                    <a:pt x="360788" y="324635"/>
                  </a:lnTo>
                  <a:lnTo>
                    <a:pt x="393045" y="293480"/>
                  </a:lnTo>
                  <a:lnTo>
                    <a:pt x="426395" y="263666"/>
                  </a:lnTo>
                  <a:lnTo>
                    <a:pt x="460802" y="235232"/>
                  </a:lnTo>
                  <a:lnTo>
                    <a:pt x="496230" y="208217"/>
                  </a:lnTo>
                  <a:lnTo>
                    <a:pt x="532641" y="182662"/>
                  </a:lnTo>
                  <a:lnTo>
                    <a:pt x="570001" y="158604"/>
                  </a:lnTo>
                  <a:lnTo>
                    <a:pt x="608273" y="136083"/>
                  </a:lnTo>
                  <a:lnTo>
                    <a:pt x="647420" y="115138"/>
                  </a:lnTo>
                  <a:lnTo>
                    <a:pt x="687407" y="95809"/>
                  </a:lnTo>
                  <a:lnTo>
                    <a:pt x="728197" y="78135"/>
                  </a:lnTo>
                  <a:lnTo>
                    <a:pt x="769754" y="62154"/>
                  </a:lnTo>
                  <a:lnTo>
                    <a:pt x="812041" y="47907"/>
                  </a:lnTo>
                  <a:lnTo>
                    <a:pt x="855023" y="35432"/>
                  </a:lnTo>
                  <a:lnTo>
                    <a:pt x="898664" y="24769"/>
                  </a:lnTo>
                  <a:lnTo>
                    <a:pt x="942926" y="15957"/>
                  </a:lnTo>
                  <a:lnTo>
                    <a:pt x="987775" y="9034"/>
                  </a:lnTo>
                  <a:lnTo>
                    <a:pt x="1033173" y="4041"/>
                  </a:lnTo>
                  <a:lnTo>
                    <a:pt x="1079085" y="1016"/>
                  </a:lnTo>
                  <a:lnTo>
                    <a:pt x="1125474" y="0"/>
                  </a:lnTo>
                  <a:lnTo>
                    <a:pt x="1171862" y="1016"/>
                  </a:lnTo>
                  <a:lnTo>
                    <a:pt x="1217774" y="4041"/>
                  </a:lnTo>
                  <a:lnTo>
                    <a:pt x="1263172" y="9034"/>
                  </a:lnTo>
                  <a:lnTo>
                    <a:pt x="1308021" y="15957"/>
                  </a:lnTo>
                  <a:lnTo>
                    <a:pt x="1352283" y="24769"/>
                  </a:lnTo>
                  <a:lnTo>
                    <a:pt x="1395924" y="35432"/>
                  </a:lnTo>
                  <a:lnTo>
                    <a:pt x="1438906" y="47907"/>
                  </a:lnTo>
                  <a:lnTo>
                    <a:pt x="1481193" y="62154"/>
                  </a:lnTo>
                  <a:lnTo>
                    <a:pt x="1522750" y="78135"/>
                  </a:lnTo>
                  <a:lnTo>
                    <a:pt x="1563540" y="95809"/>
                  </a:lnTo>
                  <a:lnTo>
                    <a:pt x="1603527" y="115138"/>
                  </a:lnTo>
                  <a:lnTo>
                    <a:pt x="1642674" y="136083"/>
                  </a:lnTo>
                  <a:lnTo>
                    <a:pt x="1680946" y="158604"/>
                  </a:lnTo>
                  <a:lnTo>
                    <a:pt x="1718306" y="182662"/>
                  </a:lnTo>
                  <a:lnTo>
                    <a:pt x="1754717" y="208217"/>
                  </a:lnTo>
                  <a:lnTo>
                    <a:pt x="1790145" y="235232"/>
                  </a:lnTo>
                  <a:lnTo>
                    <a:pt x="1824552" y="263666"/>
                  </a:lnTo>
                  <a:lnTo>
                    <a:pt x="1857902" y="293480"/>
                  </a:lnTo>
                  <a:lnTo>
                    <a:pt x="1890159" y="324635"/>
                  </a:lnTo>
                  <a:lnTo>
                    <a:pt x="1921287" y="357092"/>
                  </a:lnTo>
                  <a:lnTo>
                    <a:pt x="1951250" y="390811"/>
                  </a:lnTo>
                  <a:lnTo>
                    <a:pt x="1980011" y="425754"/>
                  </a:lnTo>
                  <a:lnTo>
                    <a:pt x="2007534" y="461881"/>
                  </a:lnTo>
                  <a:lnTo>
                    <a:pt x="2033784" y="499152"/>
                  </a:lnTo>
                  <a:lnTo>
                    <a:pt x="2058723" y="537529"/>
                  </a:lnTo>
                  <a:lnTo>
                    <a:pt x="2082315" y="576973"/>
                  </a:lnTo>
                  <a:lnTo>
                    <a:pt x="2104525" y="617444"/>
                  </a:lnTo>
                  <a:lnTo>
                    <a:pt x="2125316" y="658903"/>
                  </a:lnTo>
                  <a:lnTo>
                    <a:pt x="2144652" y="701311"/>
                  </a:lnTo>
                  <a:lnTo>
                    <a:pt x="2162496" y="744628"/>
                  </a:lnTo>
                  <a:lnTo>
                    <a:pt x="2178813" y="788816"/>
                  </a:lnTo>
                  <a:lnTo>
                    <a:pt x="2193566" y="833835"/>
                  </a:lnTo>
                  <a:lnTo>
                    <a:pt x="2206719" y="879645"/>
                  </a:lnTo>
                  <a:lnTo>
                    <a:pt x="2218236" y="926209"/>
                  </a:lnTo>
                  <a:lnTo>
                    <a:pt x="2228080" y="973486"/>
                  </a:lnTo>
                  <a:lnTo>
                    <a:pt x="2236216" y="1021437"/>
                  </a:lnTo>
                  <a:lnTo>
                    <a:pt x="2242607" y="1070023"/>
                  </a:lnTo>
                  <a:lnTo>
                    <a:pt x="2247216" y="1119205"/>
                  </a:lnTo>
                  <a:lnTo>
                    <a:pt x="2250009" y="1168944"/>
                  </a:lnTo>
                  <a:lnTo>
                    <a:pt x="2250948" y="1219200"/>
                  </a:lnTo>
                  <a:lnTo>
                    <a:pt x="2250009" y="1269455"/>
                  </a:lnTo>
                  <a:lnTo>
                    <a:pt x="2247216" y="1319194"/>
                  </a:lnTo>
                  <a:lnTo>
                    <a:pt x="2242607" y="1368376"/>
                  </a:lnTo>
                  <a:lnTo>
                    <a:pt x="2236216" y="1416962"/>
                  </a:lnTo>
                  <a:lnTo>
                    <a:pt x="2228080" y="1464913"/>
                  </a:lnTo>
                  <a:lnTo>
                    <a:pt x="2218236" y="1512190"/>
                  </a:lnTo>
                  <a:lnTo>
                    <a:pt x="2206719" y="1558754"/>
                  </a:lnTo>
                  <a:lnTo>
                    <a:pt x="2193566" y="1604564"/>
                  </a:lnTo>
                  <a:lnTo>
                    <a:pt x="2178813" y="1649583"/>
                  </a:lnTo>
                  <a:lnTo>
                    <a:pt x="2162496" y="1693771"/>
                  </a:lnTo>
                  <a:lnTo>
                    <a:pt x="2144652" y="1737088"/>
                  </a:lnTo>
                  <a:lnTo>
                    <a:pt x="2125316" y="1779496"/>
                  </a:lnTo>
                  <a:lnTo>
                    <a:pt x="2104525" y="1820955"/>
                  </a:lnTo>
                  <a:lnTo>
                    <a:pt x="2082315" y="1861426"/>
                  </a:lnTo>
                  <a:lnTo>
                    <a:pt x="2058723" y="1900870"/>
                  </a:lnTo>
                  <a:lnTo>
                    <a:pt x="2033784" y="1939247"/>
                  </a:lnTo>
                  <a:lnTo>
                    <a:pt x="2007534" y="1976518"/>
                  </a:lnTo>
                  <a:lnTo>
                    <a:pt x="1980011" y="2012645"/>
                  </a:lnTo>
                  <a:lnTo>
                    <a:pt x="1951250" y="2047588"/>
                  </a:lnTo>
                  <a:lnTo>
                    <a:pt x="1921287" y="2081307"/>
                  </a:lnTo>
                  <a:lnTo>
                    <a:pt x="1890159" y="2113764"/>
                  </a:lnTo>
                  <a:lnTo>
                    <a:pt x="1857902" y="2144919"/>
                  </a:lnTo>
                  <a:lnTo>
                    <a:pt x="1824552" y="2174733"/>
                  </a:lnTo>
                  <a:lnTo>
                    <a:pt x="1790145" y="2203167"/>
                  </a:lnTo>
                  <a:lnTo>
                    <a:pt x="1754717" y="2230182"/>
                  </a:lnTo>
                  <a:lnTo>
                    <a:pt x="1718306" y="2255737"/>
                  </a:lnTo>
                  <a:lnTo>
                    <a:pt x="1680946" y="2279795"/>
                  </a:lnTo>
                  <a:lnTo>
                    <a:pt x="1642674" y="2302316"/>
                  </a:lnTo>
                  <a:lnTo>
                    <a:pt x="1603527" y="2323261"/>
                  </a:lnTo>
                  <a:lnTo>
                    <a:pt x="1563540" y="2342590"/>
                  </a:lnTo>
                  <a:lnTo>
                    <a:pt x="1522750" y="2360264"/>
                  </a:lnTo>
                  <a:lnTo>
                    <a:pt x="1481193" y="2376245"/>
                  </a:lnTo>
                  <a:lnTo>
                    <a:pt x="1438906" y="2390492"/>
                  </a:lnTo>
                  <a:lnTo>
                    <a:pt x="1395924" y="2402967"/>
                  </a:lnTo>
                  <a:lnTo>
                    <a:pt x="1352283" y="2413630"/>
                  </a:lnTo>
                  <a:lnTo>
                    <a:pt x="1308021" y="2422442"/>
                  </a:lnTo>
                  <a:lnTo>
                    <a:pt x="1263172" y="2429365"/>
                  </a:lnTo>
                  <a:lnTo>
                    <a:pt x="1217774" y="2434358"/>
                  </a:lnTo>
                  <a:lnTo>
                    <a:pt x="1171862" y="2437383"/>
                  </a:lnTo>
                  <a:lnTo>
                    <a:pt x="1125474" y="2438400"/>
                  </a:lnTo>
                  <a:lnTo>
                    <a:pt x="1079085" y="2437383"/>
                  </a:lnTo>
                  <a:lnTo>
                    <a:pt x="1033173" y="2434358"/>
                  </a:lnTo>
                  <a:lnTo>
                    <a:pt x="987775" y="2429365"/>
                  </a:lnTo>
                  <a:lnTo>
                    <a:pt x="942926" y="2422442"/>
                  </a:lnTo>
                  <a:lnTo>
                    <a:pt x="898664" y="2413630"/>
                  </a:lnTo>
                  <a:lnTo>
                    <a:pt x="855023" y="2402967"/>
                  </a:lnTo>
                  <a:lnTo>
                    <a:pt x="812041" y="2390492"/>
                  </a:lnTo>
                  <a:lnTo>
                    <a:pt x="769754" y="2376245"/>
                  </a:lnTo>
                  <a:lnTo>
                    <a:pt x="728197" y="2360264"/>
                  </a:lnTo>
                  <a:lnTo>
                    <a:pt x="687407" y="2342590"/>
                  </a:lnTo>
                  <a:lnTo>
                    <a:pt x="647420" y="2323261"/>
                  </a:lnTo>
                  <a:lnTo>
                    <a:pt x="608273" y="2302316"/>
                  </a:lnTo>
                  <a:lnTo>
                    <a:pt x="570001" y="2279795"/>
                  </a:lnTo>
                  <a:lnTo>
                    <a:pt x="532641" y="2255737"/>
                  </a:lnTo>
                  <a:lnTo>
                    <a:pt x="496230" y="2230182"/>
                  </a:lnTo>
                  <a:lnTo>
                    <a:pt x="460802" y="2203167"/>
                  </a:lnTo>
                  <a:lnTo>
                    <a:pt x="426395" y="2174733"/>
                  </a:lnTo>
                  <a:lnTo>
                    <a:pt x="393045" y="2144919"/>
                  </a:lnTo>
                  <a:lnTo>
                    <a:pt x="360788" y="2113764"/>
                  </a:lnTo>
                  <a:lnTo>
                    <a:pt x="329660" y="2081307"/>
                  </a:lnTo>
                  <a:lnTo>
                    <a:pt x="299697" y="2047588"/>
                  </a:lnTo>
                  <a:lnTo>
                    <a:pt x="270936" y="2012645"/>
                  </a:lnTo>
                  <a:lnTo>
                    <a:pt x="243413" y="1976518"/>
                  </a:lnTo>
                  <a:lnTo>
                    <a:pt x="217163" y="1939247"/>
                  </a:lnTo>
                  <a:lnTo>
                    <a:pt x="192224" y="1900870"/>
                  </a:lnTo>
                  <a:lnTo>
                    <a:pt x="168632" y="1861426"/>
                  </a:lnTo>
                  <a:lnTo>
                    <a:pt x="146422" y="1820955"/>
                  </a:lnTo>
                  <a:lnTo>
                    <a:pt x="125631" y="1779496"/>
                  </a:lnTo>
                  <a:lnTo>
                    <a:pt x="106295" y="1737088"/>
                  </a:lnTo>
                  <a:lnTo>
                    <a:pt x="88451" y="1693771"/>
                  </a:lnTo>
                  <a:lnTo>
                    <a:pt x="72134" y="1649583"/>
                  </a:lnTo>
                  <a:lnTo>
                    <a:pt x="57381" y="1604564"/>
                  </a:lnTo>
                  <a:lnTo>
                    <a:pt x="44228" y="1558754"/>
                  </a:lnTo>
                  <a:lnTo>
                    <a:pt x="32711" y="1512190"/>
                  </a:lnTo>
                  <a:lnTo>
                    <a:pt x="22867" y="1464913"/>
                  </a:lnTo>
                  <a:lnTo>
                    <a:pt x="14731" y="1416962"/>
                  </a:lnTo>
                  <a:lnTo>
                    <a:pt x="8340" y="1368376"/>
                  </a:lnTo>
                  <a:lnTo>
                    <a:pt x="3731" y="1319194"/>
                  </a:lnTo>
                  <a:lnTo>
                    <a:pt x="938" y="1269455"/>
                  </a:lnTo>
                  <a:lnTo>
                    <a:pt x="0" y="1219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5908" y="2446400"/>
              <a:ext cx="2515108" cy="254342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16913" y="3690365"/>
              <a:ext cx="401320" cy="287020"/>
            </a:xfrm>
            <a:custGeom>
              <a:avLst/>
              <a:gdLst/>
              <a:ahLst/>
              <a:cxnLst/>
              <a:rect l="l" t="t" r="r" b="b"/>
              <a:pathLst>
                <a:path w="401319" h="287020">
                  <a:moveTo>
                    <a:pt x="183769" y="0"/>
                  </a:moveTo>
                  <a:lnTo>
                    <a:pt x="183769" y="71627"/>
                  </a:lnTo>
                  <a:lnTo>
                    <a:pt x="0" y="71627"/>
                  </a:lnTo>
                  <a:lnTo>
                    <a:pt x="0" y="214883"/>
                  </a:lnTo>
                  <a:lnTo>
                    <a:pt x="183769" y="214883"/>
                  </a:lnTo>
                  <a:lnTo>
                    <a:pt x="183769" y="286511"/>
                  </a:lnTo>
                  <a:lnTo>
                    <a:pt x="400812" y="143255"/>
                  </a:lnTo>
                  <a:lnTo>
                    <a:pt x="183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16913" y="3690365"/>
              <a:ext cx="401320" cy="287020"/>
            </a:xfrm>
            <a:custGeom>
              <a:avLst/>
              <a:gdLst/>
              <a:ahLst/>
              <a:cxnLst/>
              <a:rect l="l" t="t" r="r" b="b"/>
              <a:pathLst>
                <a:path w="401319" h="287020">
                  <a:moveTo>
                    <a:pt x="0" y="71627"/>
                  </a:moveTo>
                  <a:lnTo>
                    <a:pt x="183769" y="71627"/>
                  </a:lnTo>
                  <a:lnTo>
                    <a:pt x="183769" y="0"/>
                  </a:lnTo>
                  <a:lnTo>
                    <a:pt x="400812" y="143255"/>
                  </a:lnTo>
                  <a:lnTo>
                    <a:pt x="183769" y="286511"/>
                  </a:lnTo>
                  <a:lnTo>
                    <a:pt x="183769" y="214883"/>
                  </a:lnTo>
                  <a:lnTo>
                    <a:pt x="0" y="214883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56809" y="3672077"/>
              <a:ext cx="1270" cy="995044"/>
            </a:xfrm>
            <a:custGeom>
              <a:avLst/>
              <a:gdLst/>
              <a:ahLst/>
              <a:cxnLst/>
              <a:rect l="l" t="t" r="r" b="b"/>
              <a:pathLst>
                <a:path w="1270" h="995045">
                  <a:moveTo>
                    <a:pt x="0" y="0"/>
                  </a:moveTo>
                  <a:lnTo>
                    <a:pt x="762" y="994791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06133" y="3288029"/>
              <a:ext cx="452755" cy="615950"/>
            </a:xfrm>
            <a:custGeom>
              <a:avLst/>
              <a:gdLst/>
              <a:ahLst/>
              <a:cxnLst/>
              <a:rect l="l" t="t" r="r" b="b"/>
              <a:pathLst>
                <a:path w="452754" h="615950">
                  <a:moveTo>
                    <a:pt x="0" y="307848"/>
                  </a:moveTo>
                  <a:lnTo>
                    <a:pt x="3646" y="252503"/>
                  </a:lnTo>
                  <a:lnTo>
                    <a:pt x="14161" y="200416"/>
                  </a:lnTo>
                  <a:lnTo>
                    <a:pt x="30903" y="152456"/>
                  </a:lnTo>
                  <a:lnTo>
                    <a:pt x="53233" y="109491"/>
                  </a:lnTo>
                  <a:lnTo>
                    <a:pt x="80511" y="72391"/>
                  </a:lnTo>
                  <a:lnTo>
                    <a:pt x="112098" y="42022"/>
                  </a:lnTo>
                  <a:lnTo>
                    <a:pt x="147354" y="19255"/>
                  </a:lnTo>
                  <a:lnTo>
                    <a:pt x="185639" y="4958"/>
                  </a:lnTo>
                  <a:lnTo>
                    <a:pt x="226313" y="0"/>
                  </a:lnTo>
                  <a:lnTo>
                    <a:pt x="266988" y="4958"/>
                  </a:lnTo>
                  <a:lnTo>
                    <a:pt x="305273" y="19255"/>
                  </a:lnTo>
                  <a:lnTo>
                    <a:pt x="340529" y="42022"/>
                  </a:lnTo>
                  <a:lnTo>
                    <a:pt x="372116" y="72391"/>
                  </a:lnTo>
                  <a:lnTo>
                    <a:pt x="399394" y="109491"/>
                  </a:lnTo>
                  <a:lnTo>
                    <a:pt x="421724" y="152456"/>
                  </a:lnTo>
                  <a:lnTo>
                    <a:pt x="438466" y="200416"/>
                  </a:lnTo>
                  <a:lnTo>
                    <a:pt x="448981" y="252503"/>
                  </a:lnTo>
                  <a:lnTo>
                    <a:pt x="452627" y="307848"/>
                  </a:lnTo>
                  <a:lnTo>
                    <a:pt x="448981" y="363192"/>
                  </a:lnTo>
                  <a:lnTo>
                    <a:pt x="438466" y="415279"/>
                  </a:lnTo>
                  <a:lnTo>
                    <a:pt x="421724" y="463239"/>
                  </a:lnTo>
                  <a:lnTo>
                    <a:pt x="399394" y="506204"/>
                  </a:lnTo>
                  <a:lnTo>
                    <a:pt x="372116" y="543304"/>
                  </a:lnTo>
                  <a:lnTo>
                    <a:pt x="340529" y="573673"/>
                  </a:lnTo>
                  <a:lnTo>
                    <a:pt x="305273" y="596440"/>
                  </a:lnTo>
                  <a:lnTo>
                    <a:pt x="266988" y="610737"/>
                  </a:lnTo>
                  <a:lnTo>
                    <a:pt x="226313" y="615696"/>
                  </a:lnTo>
                  <a:lnTo>
                    <a:pt x="185639" y="610737"/>
                  </a:lnTo>
                  <a:lnTo>
                    <a:pt x="147354" y="596440"/>
                  </a:lnTo>
                  <a:lnTo>
                    <a:pt x="112098" y="573673"/>
                  </a:lnTo>
                  <a:lnTo>
                    <a:pt x="80511" y="543304"/>
                  </a:lnTo>
                  <a:lnTo>
                    <a:pt x="53233" y="506204"/>
                  </a:lnTo>
                  <a:lnTo>
                    <a:pt x="30903" y="463239"/>
                  </a:lnTo>
                  <a:lnTo>
                    <a:pt x="14161" y="415279"/>
                  </a:lnTo>
                  <a:lnTo>
                    <a:pt x="3646" y="363192"/>
                  </a:lnTo>
                  <a:lnTo>
                    <a:pt x="0" y="30784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26693" y="421894"/>
            <a:ext cx="74358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8.</a:t>
            </a:r>
            <a:r>
              <a:rPr dirty="0" sz="2400" spc="-35"/>
              <a:t> </a:t>
            </a:r>
            <a:r>
              <a:rPr dirty="0" sz="2400"/>
              <a:t>Ensemble</a:t>
            </a:r>
            <a:r>
              <a:rPr dirty="0" sz="2400" spc="-25"/>
              <a:t> </a:t>
            </a:r>
            <a:r>
              <a:rPr dirty="0" sz="2400"/>
              <a:t>through</a:t>
            </a:r>
            <a:r>
              <a:rPr dirty="0" sz="2400" spc="-55"/>
              <a:t> </a:t>
            </a:r>
            <a:r>
              <a:rPr dirty="0" sz="2400"/>
              <a:t>Input</a:t>
            </a:r>
            <a:r>
              <a:rPr dirty="0" sz="2400" spc="-50"/>
              <a:t> </a:t>
            </a:r>
            <a:r>
              <a:rPr dirty="0" sz="2400"/>
              <a:t>Values</a:t>
            </a:r>
            <a:r>
              <a:rPr dirty="0" sz="2400" spc="-30"/>
              <a:t> </a:t>
            </a:r>
            <a:r>
              <a:rPr dirty="0" sz="2400"/>
              <a:t>Alteration</a:t>
            </a:r>
            <a:r>
              <a:rPr dirty="0" sz="2400" spc="-45"/>
              <a:t> </a:t>
            </a:r>
            <a:r>
              <a:rPr dirty="0" sz="2400" spc="-10"/>
              <a:t>(EIVA)</a:t>
            </a:r>
            <a:endParaRPr sz="2400"/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29578" y="3358134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560575" y="2679192"/>
            <a:ext cx="5629910" cy="2354580"/>
            <a:chOff x="1560575" y="2679192"/>
            <a:chExt cx="5629910" cy="2354580"/>
          </a:xfrm>
        </p:grpSpPr>
        <p:sp>
          <p:nvSpPr>
            <p:cNvPr id="14" name="object 14" descr=""/>
            <p:cNvSpPr/>
            <p:nvPr/>
          </p:nvSpPr>
          <p:spPr>
            <a:xfrm>
              <a:off x="5612003" y="3343656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10057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2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6" y="251968"/>
                  </a:lnTo>
                  <a:lnTo>
                    <a:pt x="710057" y="210820"/>
                  </a:lnTo>
                  <a:close/>
                </a:path>
                <a:path w="784860" h="287020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60" h="287020">
                  <a:moveTo>
                    <a:pt x="405945" y="126238"/>
                  </a:moveTo>
                  <a:lnTo>
                    <a:pt x="386080" y="126238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5" y="145542"/>
                  </a:lnTo>
                  <a:lnTo>
                    <a:pt x="415925" y="177673"/>
                  </a:lnTo>
                  <a:lnTo>
                    <a:pt x="453009" y="199771"/>
                  </a:lnTo>
                  <a:lnTo>
                    <a:pt x="501014" y="219202"/>
                  </a:lnTo>
                  <a:lnTo>
                    <a:pt x="543433" y="231775"/>
                  </a:lnTo>
                  <a:lnTo>
                    <a:pt x="606679" y="245745"/>
                  </a:lnTo>
                  <a:lnTo>
                    <a:pt x="675386" y="255778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763" y="231775"/>
                  </a:lnTo>
                  <a:lnTo>
                    <a:pt x="578866" y="219964"/>
                  </a:lnTo>
                  <a:lnTo>
                    <a:pt x="520826" y="204724"/>
                  </a:lnTo>
                  <a:lnTo>
                    <a:pt x="483362" y="191389"/>
                  </a:lnTo>
                  <a:lnTo>
                    <a:pt x="443484" y="172339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8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8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8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2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8"/>
                  </a:lnTo>
                  <a:lnTo>
                    <a:pt x="405945" y="126238"/>
                  </a:lnTo>
                  <a:lnTo>
                    <a:pt x="405764" y="124206"/>
                  </a:lnTo>
                  <a:lnTo>
                    <a:pt x="405714" y="123952"/>
                  </a:lnTo>
                  <a:lnTo>
                    <a:pt x="385318" y="123952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2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3"/>
                  </a:lnTo>
                  <a:lnTo>
                    <a:pt x="296037" y="65913"/>
                  </a:lnTo>
                  <a:lnTo>
                    <a:pt x="340106" y="84963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1"/>
                  </a:lnTo>
                  <a:lnTo>
                    <a:pt x="403606" y="116713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7"/>
                  </a:lnTo>
                  <a:lnTo>
                    <a:pt x="214502" y="22606"/>
                  </a:lnTo>
                  <a:lnTo>
                    <a:pt x="146938" y="10414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896861" y="3428238"/>
              <a:ext cx="283845" cy="309880"/>
            </a:xfrm>
            <a:custGeom>
              <a:avLst/>
              <a:gdLst/>
              <a:ahLst/>
              <a:cxnLst/>
              <a:rect l="l" t="t" r="r" b="b"/>
              <a:pathLst>
                <a:path w="283845" h="309879">
                  <a:moveTo>
                    <a:pt x="180086" y="0"/>
                  </a:moveTo>
                  <a:lnTo>
                    <a:pt x="180086" y="77342"/>
                  </a:lnTo>
                  <a:lnTo>
                    <a:pt x="0" y="77342"/>
                  </a:lnTo>
                  <a:lnTo>
                    <a:pt x="0" y="232029"/>
                  </a:lnTo>
                  <a:lnTo>
                    <a:pt x="180086" y="232029"/>
                  </a:lnTo>
                  <a:lnTo>
                    <a:pt x="180086" y="309372"/>
                  </a:lnTo>
                  <a:lnTo>
                    <a:pt x="283464" y="154686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96861" y="3428238"/>
              <a:ext cx="283845" cy="309880"/>
            </a:xfrm>
            <a:custGeom>
              <a:avLst/>
              <a:gdLst/>
              <a:ahLst/>
              <a:cxnLst/>
              <a:rect l="l" t="t" r="r" b="b"/>
              <a:pathLst>
                <a:path w="283845" h="309879">
                  <a:moveTo>
                    <a:pt x="0" y="77342"/>
                  </a:moveTo>
                  <a:lnTo>
                    <a:pt x="180086" y="77342"/>
                  </a:lnTo>
                  <a:lnTo>
                    <a:pt x="180086" y="0"/>
                  </a:lnTo>
                  <a:lnTo>
                    <a:pt x="283464" y="154686"/>
                  </a:lnTo>
                  <a:lnTo>
                    <a:pt x="180086" y="309372"/>
                  </a:lnTo>
                  <a:lnTo>
                    <a:pt x="180086" y="232029"/>
                  </a:lnTo>
                  <a:lnTo>
                    <a:pt x="0" y="232029"/>
                  </a:lnTo>
                  <a:lnTo>
                    <a:pt x="0" y="7734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8195" y="2686812"/>
              <a:ext cx="736600" cy="2339340"/>
            </a:xfrm>
            <a:custGeom>
              <a:avLst/>
              <a:gdLst/>
              <a:ahLst/>
              <a:cxnLst/>
              <a:rect l="l" t="t" r="r" b="b"/>
              <a:pathLst>
                <a:path w="736600" h="2339340">
                  <a:moveTo>
                    <a:pt x="588898" y="0"/>
                  </a:moveTo>
                  <a:lnTo>
                    <a:pt x="147192" y="0"/>
                  </a:lnTo>
                  <a:lnTo>
                    <a:pt x="0" y="1169670"/>
                  </a:lnTo>
                  <a:lnTo>
                    <a:pt x="147192" y="2339340"/>
                  </a:lnTo>
                  <a:lnTo>
                    <a:pt x="588898" y="2339340"/>
                  </a:lnTo>
                  <a:lnTo>
                    <a:pt x="736091" y="1169670"/>
                  </a:lnTo>
                  <a:lnTo>
                    <a:pt x="588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68195" y="2686812"/>
              <a:ext cx="736600" cy="2339340"/>
            </a:xfrm>
            <a:custGeom>
              <a:avLst/>
              <a:gdLst/>
              <a:ahLst/>
              <a:cxnLst/>
              <a:rect l="l" t="t" r="r" b="b"/>
              <a:pathLst>
                <a:path w="736600" h="2339340">
                  <a:moveTo>
                    <a:pt x="0" y="1169670"/>
                  </a:moveTo>
                  <a:lnTo>
                    <a:pt x="147192" y="0"/>
                  </a:lnTo>
                  <a:lnTo>
                    <a:pt x="588898" y="0"/>
                  </a:lnTo>
                  <a:lnTo>
                    <a:pt x="736091" y="1169670"/>
                  </a:lnTo>
                  <a:lnTo>
                    <a:pt x="588898" y="2339340"/>
                  </a:lnTo>
                  <a:lnTo>
                    <a:pt x="147192" y="2339340"/>
                  </a:lnTo>
                  <a:lnTo>
                    <a:pt x="0" y="116967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717952" y="2851043"/>
            <a:ext cx="495934" cy="201295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535305" marR="5080" indent="-523240">
              <a:lnSpc>
                <a:spcPts val="1920"/>
              </a:lnSpc>
              <a:spcBef>
                <a:spcPts val="5"/>
              </a:spcBef>
            </a:pP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16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16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Values Alteration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515358" y="2380233"/>
            <a:ext cx="1064260" cy="320675"/>
            <a:chOff x="4515358" y="2380233"/>
            <a:chExt cx="1064260" cy="320675"/>
          </a:xfrm>
        </p:grpSpPr>
        <p:sp>
          <p:nvSpPr>
            <p:cNvPr id="21" name="object 21" descr=""/>
            <p:cNvSpPr/>
            <p:nvPr/>
          </p:nvSpPr>
          <p:spPr>
            <a:xfrm>
              <a:off x="4521708" y="2386583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521708" y="2386583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4" y="0"/>
                  </a:moveTo>
                  <a:lnTo>
                    <a:pt x="131444" y="307848"/>
                  </a:lnTo>
                </a:path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659248" y="2386583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107182" y="2157729"/>
            <a:ext cx="497840" cy="708025"/>
            <a:chOff x="3107182" y="2157729"/>
            <a:chExt cx="497840" cy="708025"/>
          </a:xfrm>
        </p:grpSpPr>
        <p:sp>
          <p:nvSpPr>
            <p:cNvPr id="25" name="object 25" descr=""/>
            <p:cNvSpPr/>
            <p:nvPr/>
          </p:nvSpPr>
          <p:spPr>
            <a:xfrm>
              <a:off x="3113532" y="2164079"/>
              <a:ext cx="485140" cy="695325"/>
            </a:xfrm>
            <a:custGeom>
              <a:avLst/>
              <a:gdLst/>
              <a:ahLst/>
              <a:cxnLst/>
              <a:rect l="l" t="t" r="r" b="b"/>
              <a:pathLst>
                <a:path w="485139" h="695325">
                  <a:moveTo>
                    <a:pt x="484631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84631" y="694944"/>
                  </a:lnTo>
                  <a:lnTo>
                    <a:pt x="4846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13532" y="2164079"/>
              <a:ext cx="485140" cy="695325"/>
            </a:xfrm>
            <a:custGeom>
              <a:avLst/>
              <a:gdLst/>
              <a:ahLst/>
              <a:cxnLst/>
              <a:rect l="l" t="t" r="r" b="b"/>
              <a:pathLst>
                <a:path w="485139" h="695325">
                  <a:moveTo>
                    <a:pt x="60579" y="0"/>
                  </a:moveTo>
                  <a:lnTo>
                    <a:pt x="60579" y="694944"/>
                  </a:lnTo>
                </a:path>
                <a:path w="485139" h="695325">
                  <a:moveTo>
                    <a:pt x="0" y="86868"/>
                  </a:moveTo>
                  <a:lnTo>
                    <a:pt x="484631" y="86868"/>
                  </a:lnTo>
                </a:path>
                <a:path w="485139" h="695325">
                  <a:moveTo>
                    <a:pt x="0" y="694944"/>
                  </a:moveTo>
                  <a:lnTo>
                    <a:pt x="484631" y="694944"/>
                  </a:lnTo>
                  <a:lnTo>
                    <a:pt x="484631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80207" y="2257044"/>
            <a:ext cx="41846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660394" y="2796285"/>
            <a:ext cx="479425" cy="708025"/>
            <a:chOff x="3660394" y="2796285"/>
            <a:chExt cx="479425" cy="708025"/>
          </a:xfrm>
        </p:grpSpPr>
        <p:sp>
          <p:nvSpPr>
            <p:cNvPr id="29" name="object 29" descr=""/>
            <p:cNvSpPr/>
            <p:nvPr/>
          </p:nvSpPr>
          <p:spPr>
            <a:xfrm>
              <a:off x="3666744" y="2802635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466344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66344" y="69494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66744" y="2802635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58292" y="0"/>
                  </a:moveTo>
                  <a:lnTo>
                    <a:pt x="58292" y="694944"/>
                  </a:lnTo>
                </a:path>
                <a:path w="466725" h="695325">
                  <a:moveTo>
                    <a:pt x="0" y="86868"/>
                  </a:moveTo>
                  <a:lnTo>
                    <a:pt x="466343" y="86868"/>
                  </a:lnTo>
                </a:path>
                <a:path w="466725" h="695325">
                  <a:moveTo>
                    <a:pt x="0" y="694944"/>
                  </a:moveTo>
                  <a:lnTo>
                    <a:pt x="466344" y="69494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731133" y="2895600"/>
            <a:ext cx="40195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00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268726" y="4411726"/>
            <a:ext cx="490220" cy="709295"/>
            <a:chOff x="3268726" y="4411726"/>
            <a:chExt cx="490220" cy="709295"/>
          </a:xfrm>
        </p:grpSpPr>
        <p:sp>
          <p:nvSpPr>
            <p:cNvPr id="33" name="object 33" descr=""/>
            <p:cNvSpPr/>
            <p:nvPr/>
          </p:nvSpPr>
          <p:spPr>
            <a:xfrm>
              <a:off x="3275076" y="4418076"/>
              <a:ext cx="477520" cy="696595"/>
            </a:xfrm>
            <a:custGeom>
              <a:avLst/>
              <a:gdLst/>
              <a:ahLst/>
              <a:cxnLst/>
              <a:rect l="l" t="t" r="r" b="b"/>
              <a:pathLst>
                <a:path w="477520" h="696595">
                  <a:moveTo>
                    <a:pt x="477012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77012" y="696468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275076" y="4418076"/>
              <a:ext cx="477520" cy="696595"/>
            </a:xfrm>
            <a:custGeom>
              <a:avLst/>
              <a:gdLst/>
              <a:ahLst/>
              <a:cxnLst/>
              <a:rect l="l" t="t" r="r" b="b"/>
              <a:pathLst>
                <a:path w="477520" h="696595">
                  <a:moveTo>
                    <a:pt x="59562" y="0"/>
                  </a:moveTo>
                  <a:lnTo>
                    <a:pt x="59562" y="696468"/>
                  </a:lnTo>
                </a:path>
                <a:path w="477520" h="696595">
                  <a:moveTo>
                    <a:pt x="0" y="86994"/>
                  </a:moveTo>
                  <a:lnTo>
                    <a:pt x="477012" y="86994"/>
                  </a:lnTo>
                </a:path>
                <a:path w="477520" h="696595">
                  <a:moveTo>
                    <a:pt x="0" y="696468"/>
                  </a:moveTo>
                  <a:lnTo>
                    <a:pt x="477012" y="696468"/>
                  </a:lnTo>
                  <a:lnTo>
                    <a:pt x="477012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3340734" y="4511166"/>
            <a:ext cx="411480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539741" y="3223005"/>
            <a:ext cx="1064260" cy="320675"/>
            <a:chOff x="4539741" y="3223005"/>
            <a:chExt cx="1064260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4546091" y="3229355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546091" y="3229355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5" y="0"/>
                  </a:moveTo>
                  <a:lnTo>
                    <a:pt x="131445" y="307848"/>
                  </a:lnTo>
                </a:path>
                <a:path w="1051560" h="307975">
                  <a:moveTo>
                    <a:pt x="920115" y="0"/>
                  </a:moveTo>
                  <a:lnTo>
                    <a:pt x="920115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683633" y="3229355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573270" y="4803394"/>
            <a:ext cx="1066165" cy="320675"/>
            <a:chOff x="4573270" y="4803394"/>
            <a:chExt cx="1066165" cy="320675"/>
          </a:xfrm>
        </p:grpSpPr>
        <p:sp>
          <p:nvSpPr>
            <p:cNvPr id="41" name="object 41" descr=""/>
            <p:cNvSpPr/>
            <p:nvPr/>
          </p:nvSpPr>
          <p:spPr>
            <a:xfrm>
              <a:off x="4579620" y="480974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053084" y="307847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579620" y="480974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1" y="0"/>
                  </a:moveTo>
                  <a:lnTo>
                    <a:pt x="131571" y="307847"/>
                  </a:lnTo>
                </a:path>
                <a:path w="1053464" h="307975">
                  <a:moveTo>
                    <a:pt x="921384" y="0"/>
                  </a:moveTo>
                  <a:lnTo>
                    <a:pt x="921384" y="307847"/>
                  </a:lnTo>
                </a:path>
                <a:path w="1053464" h="307975">
                  <a:moveTo>
                    <a:pt x="0" y="307847"/>
                  </a:moveTo>
                  <a:lnTo>
                    <a:pt x="1053084" y="307847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717288" y="4809744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34620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189723" y="3233166"/>
            <a:ext cx="12268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 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5578221" y="2530347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4" h="2402840">
                <a:moveTo>
                  <a:pt x="873633" y="1281049"/>
                </a:moveTo>
                <a:lnTo>
                  <a:pt x="800862" y="1236726"/>
                </a:lnTo>
                <a:lnTo>
                  <a:pt x="798499" y="1264831"/>
                </a:lnTo>
                <a:lnTo>
                  <a:pt x="798068" y="1264793"/>
                </a:lnTo>
                <a:lnTo>
                  <a:pt x="796417" y="1264793"/>
                </a:lnTo>
                <a:lnTo>
                  <a:pt x="782574" y="1267079"/>
                </a:lnTo>
                <a:lnTo>
                  <a:pt x="744855" y="1283462"/>
                </a:lnTo>
                <a:lnTo>
                  <a:pt x="717550" y="1310767"/>
                </a:lnTo>
                <a:lnTo>
                  <a:pt x="694309" y="1353185"/>
                </a:lnTo>
                <a:lnTo>
                  <a:pt x="679577" y="1401953"/>
                </a:lnTo>
                <a:lnTo>
                  <a:pt x="672592" y="1452753"/>
                </a:lnTo>
                <a:lnTo>
                  <a:pt x="669620" y="1493266"/>
                </a:lnTo>
                <a:lnTo>
                  <a:pt x="667613" y="1536319"/>
                </a:lnTo>
                <a:lnTo>
                  <a:pt x="666369" y="1581658"/>
                </a:lnTo>
                <a:lnTo>
                  <a:pt x="664324" y="1703197"/>
                </a:lnTo>
                <a:lnTo>
                  <a:pt x="663295" y="1751838"/>
                </a:lnTo>
                <a:lnTo>
                  <a:pt x="661746" y="1799209"/>
                </a:lnTo>
                <a:lnTo>
                  <a:pt x="659422" y="1844421"/>
                </a:lnTo>
                <a:lnTo>
                  <a:pt x="656336" y="1884553"/>
                </a:lnTo>
                <a:lnTo>
                  <a:pt x="649097" y="1938401"/>
                </a:lnTo>
                <a:lnTo>
                  <a:pt x="638429" y="1979041"/>
                </a:lnTo>
                <a:lnTo>
                  <a:pt x="614921" y="2009457"/>
                </a:lnTo>
                <a:lnTo>
                  <a:pt x="604139" y="2010791"/>
                </a:lnTo>
                <a:lnTo>
                  <a:pt x="598678" y="2010029"/>
                </a:lnTo>
                <a:lnTo>
                  <a:pt x="557276" y="1989074"/>
                </a:lnTo>
                <a:lnTo>
                  <a:pt x="486410" y="1932940"/>
                </a:lnTo>
                <a:lnTo>
                  <a:pt x="464947" y="1916430"/>
                </a:lnTo>
                <a:lnTo>
                  <a:pt x="454152" y="1908683"/>
                </a:lnTo>
                <a:lnTo>
                  <a:pt x="443103" y="1901444"/>
                </a:lnTo>
                <a:lnTo>
                  <a:pt x="434594" y="1896364"/>
                </a:lnTo>
                <a:lnTo>
                  <a:pt x="432054" y="1894840"/>
                </a:lnTo>
                <a:lnTo>
                  <a:pt x="387223" y="1877695"/>
                </a:lnTo>
                <a:lnTo>
                  <a:pt x="375920" y="1876552"/>
                </a:lnTo>
                <a:lnTo>
                  <a:pt x="366141" y="1876933"/>
                </a:lnTo>
                <a:lnTo>
                  <a:pt x="365125" y="1876933"/>
                </a:lnTo>
                <a:lnTo>
                  <a:pt x="364617" y="1877060"/>
                </a:lnTo>
                <a:lnTo>
                  <a:pt x="354965" y="1878838"/>
                </a:lnTo>
                <a:lnTo>
                  <a:pt x="354457" y="1878965"/>
                </a:lnTo>
                <a:lnTo>
                  <a:pt x="353822" y="1879092"/>
                </a:lnTo>
                <a:lnTo>
                  <a:pt x="353314" y="1879346"/>
                </a:lnTo>
                <a:lnTo>
                  <a:pt x="343916" y="1882902"/>
                </a:lnTo>
                <a:lnTo>
                  <a:pt x="343408" y="1883029"/>
                </a:lnTo>
                <a:lnTo>
                  <a:pt x="343027" y="1883283"/>
                </a:lnTo>
                <a:lnTo>
                  <a:pt x="342519" y="1883537"/>
                </a:lnTo>
                <a:lnTo>
                  <a:pt x="304673" y="1912874"/>
                </a:lnTo>
                <a:lnTo>
                  <a:pt x="277495" y="1943481"/>
                </a:lnTo>
                <a:lnTo>
                  <a:pt x="250952" y="1980311"/>
                </a:lnTo>
                <a:lnTo>
                  <a:pt x="224663" y="2022856"/>
                </a:lnTo>
                <a:lnTo>
                  <a:pt x="190246" y="2086737"/>
                </a:lnTo>
                <a:lnTo>
                  <a:pt x="173101" y="2121535"/>
                </a:lnTo>
                <a:lnTo>
                  <a:pt x="156083" y="2157730"/>
                </a:lnTo>
                <a:lnTo>
                  <a:pt x="139192" y="2195322"/>
                </a:lnTo>
                <a:lnTo>
                  <a:pt x="122301" y="2234057"/>
                </a:lnTo>
                <a:lnTo>
                  <a:pt x="105537" y="2273554"/>
                </a:lnTo>
                <a:lnTo>
                  <a:pt x="88773" y="2313813"/>
                </a:lnTo>
                <a:lnTo>
                  <a:pt x="55245" y="2395220"/>
                </a:lnTo>
                <a:lnTo>
                  <a:pt x="73533" y="2402840"/>
                </a:lnTo>
                <a:lnTo>
                  <a:pt x="107061" y="2321306"/>
                </a:lnTo>
                <a:lnTo>
                  <a:pt x="123825" y="2281174"/>
                </a:lnTo>
                <a:lnTo>
                  <a:pt x="140589" y="2241804"/>
                </a:lnTo>
                <a:lnTo>
                  <a:pt x="157353" y="2203196"/>
                </a:lnTo>
                <a:lnTo>
                  <a:pt x="174244" y="2165985"/>
                </a:lnTo>
                <a:lnTo>
                  <a:pt x="191135" y="2129917"/>
                </a:lnTo>
                <a:lnTo>
                  <a:pt x="208026" y="2095500"/>
                </a:lnTo>
                <a:lnTo>
                  <a:pt x="242062" y="2032508"/>
                </a:lnTo>
                <a:lnTo>
                  <a:pt x="267589" y="1990979"/>
                </a:lnTo>
                <a:lnTo>
                  <a:pt x="293243" y="1955546"/>
                </a:lnTo>
                <a:lnTo>
                  <a:pt x="318897" y="1926717"/>
                </a:lnTo>
                <a:lnTo>
                  <a:pt x="351294" y="1901317"/>
                </a:lnTo>
                <a:lnTo>
                  <a:pt x="376555" y="1896364"/>
                </a:lnTo>
                <a:lnTo>
                  <a:pt x="385191" y="1897380"/>
                </a:lnTo>
                <a:lnTo>
                  <a:pt x="422910" y="1912366"/>
                </a:lnTo>
                <a:lnTo>
                  <a:pt x="474472" y="1948688"/>
                </a:lnTo>
                <a:lnTo>
                  <a:pt x="515620" y="1982216"/>
                </a:lnTo>
                <a:lnTo>
                  <a:pt x="535686" y="1997837"/>
                </a:lnTo>
                <a:lnTo>
                  <a:pt x="574421" y="2022348"/>
                </a:lnTo>
                <a:lnTo>
                  <a:pt x="602361" y="2030476"/>
                </a:lnTo>
                <a:lnTo>
                  <a:pt x="602869" y="2030603"/>
                </a:lnTo>
                <a:lnTo>
                  <a:pt x="604012" y="2030603"/>
                </a:lnTo>
                <a:lnTo>
                  <a:pt x="611505" y="2030349"/>
                </a:lnTo>
                <a:lnTo>
                  <a:pt x="613029" y="2030349"/>
                </a:lnTo>
                <a:lnTo>
                  <a:pt x="613664" y="2030095"/>
                </a:lnTo>
                <a:lnTo>
                  <a:pt x="620903" y="2028317"/>
                </a:lnTo>
                <a:lnTo>
                  <a:pt x="621665" y="2028190"/>
                </a:lnTo>
                <a:lnTo>
                  <a:pt x="622427" y="2027809"/>
                </a:lnTo>
                <a:lnTo>
                  <a:pt x="637921" y="2017649"/>
                </a:lnTo>
                <a:lnTo>
                  <a:pt x="638429" y="2017268"/>
                </a:lnTo>
                <a:lnTo>
                  <a:pt x="638937" y="2016760"/>
                </a:lnTo>
                <a:lnTo>
                  <a:pt x="639318" y="2016252"/>
                </a:lnTo>
                <a:lnTo>
                  <a:pt x="643686" y="2010918"/>
                </a:lnTo>
                <a:lnTo>
                  <a:pt x="643902" y="2010664"/>
                </a:lnTo>
                <a:lnTo>
                  <a:pt x="644525" y="2009902"/>
                </a:lnTo>
                <a:lnTo>
                  <a:pt x="645160" y="2009140"/>
                </a:lnTo>
                <a:lnTo>
                  <a:pt x="645668" y="2008378"/>
                </a:lnTo>
                <a:lnTo>
                  <a:pt x="645922" y="2007870"/>
                </a:lnTo>
                <a:lnTo>
                  <a:pt x="646061" y="2007616"/>
                </a:lnTo>
                <a:lnTo>
                  <a:pt x="646747" y="2006473"/>
                </a:lnTo>
                <a:lnTo>
                  <a:pt x="648322" y="2003806"/>
                </a:lnTo>
                <a:lnTo>
                  <a:pt x="649147" y="2002409"/>
                </a:lnTo>
                <a:lnTo>
                  <a:pt x="651256" y="1998853"/>
                </a:lnTo>
                <a:lnTo>
                  <a:pt x="651700" y="1997837"/>
                </a:lnTo>
                <a:lnTo>
                  <a:pt x="652208" y="1996694"/>
                </a:lnTo>
                <a:lnTo>
                  <a:pt x="664972" y="1958594"/>
                </a:lnTo>
                <a:lnTo>
                  <a:pt x="673862" y="1906397"/>
                </a:lnTo>
                <a:lnTo>
                  <a:pt x="677799" y="1866011"/>
                </a:lnTo>
                <a:lnTo>
                  <a:pt x="680593" y="1822196"/>
                </a:lnTo>
                <a:lnTo>
                  <a:pt x="683133" y="1751203"/>
                </a:lnTo>
                <a:lnTo>
                  <a:pt x="684022" y="1702689"/>
                </a:lnTo>
                <a:lnTo>
                  <a:pt x="684784" y="1654175"/>
                </a:lnTo>
                <a:lnTo>
                  <a:pt x="685673" y="1605407"/>
                </a:lnTo>
                <a:lnTo>
                  <a:pt x="686689" y="1558925"/>
                </a:lnTo>
                <a:lnTo>
                  <a:pt x="688365" y="1513586"/>
                </a:lnTo>
                <a:lnTo>
                  <a:pt x="690981" y="1471930"/>
                </a:lnTo>
                <a:lnTo>
                  <a:pt x="692277" y="1454404"/>
                </a:lnTo>
                <a:lnTo>
                  <a:pt x="699135" y="1405382"/>
                </a:lnTo>
                <a:lnTo>
                  <a:pt x="712724" y="1360297"/>
                </a:lnTo>
                <a:lnTo>
                  <a:pt x="733679" y="1322070"/>
                </a:lnTo>
                <a:lnTo>
                  <a:pt x="767207" y="1293114"/>
                </a:lnTo>
                <a:lnTo>
                  <a:pt x="796836" y="1284782"/>
                </a:lnTo>
                <a:lnTo>
                  <a:pt x="794512" y="1312672"/>
                </a:lnTo>
                <a:lnTo>
                  <a:pt x="862190" y="1285621"/>
                </a:lnTo>
                <a:lnTo>
                  <a:pt x="873633" y="1281049"/>
                </a:lnTo>
                <a:close/>
              </a:path>
              <a:path w="875664" h="2402840">
                <a:moveTo>
                  <a:pt x="875284" y="866521"/>
                </a:moveTo>
                <a:lnTo>
                  <a:pt x="861860" y="851281"/>
                </a:lnTo>
                <a:lnTo>
                  <a:pt x="819023" y="802640"/>
                </a:lnTo>
                <a:lnTo>
                  <a:pt x="808482" y="828573"/>
                </a:lnTo>
                <a:lnTo>
                  <a:pt x="761746" y="805815"/>
                </a:lnTo>
                <a:lnTo>
                  <a:pt x="718312" y="776224"/>
                </a:lnTo>
                <a:lnTo>
                  <a:pt x="681482" y="738886"/>
                </a:lnTo>
                <a:lnTo>
                  <a:pt x="652526" y="690880"/>
                </a:lnTo>
                <a:lnTo>
                  <a:pt x="641604" y="649986"/>
                </a:lnTo>
                <a:lnTo>
                  <a:pt x="638302" y="598170"/>
                </a:lnTo>
                <a:lnTo>
                  <a:pt x="638810" y="569976"/>
                </a:lnTo>
                <a:lnTo>
                  <a:pt x="640207" y="540004"/>
                </a:lnTo>
                <a:lnTo>
                  <a:pt x="642175" y="508127"/>
                </a:lnTo>
                <a:lnTo>
                  <a:pt x="644194" y="477012"/>
                </a:lnTo>
                <a:lnTo>
                  <a:pt x="645922" y="446913"/>
                </a:lnTo>
                <a:lnTo>
                  <a:pt x="646938" y="416179"/>
                </a:lnTo>
                <a:lnTo>
                  <a:pt x="646811" y="386207"/>
                </a:lnTo>
                <a:lnTo>
                  <a:pt x="645287" y="357251"/>
                </a:lnTo>
                <a:lnTo>
                  <a:pt x="639064" y="317119"/>
                </a:lnTo>
                <a:lnTo>
                  <a:pt x="620776" y="270764"/>
                </a:lnTo>
                <a:lnTo>
                  <a:pt x="589026" y="236220"/>
                </a:lnTo>
                <a:lnTo>
                  <a:pt x="534416" y="206375"/>
                </a:lnTo>
                <a:lnTo>
                  <a:pt x="483108" y="190373"/>
                </a:lnTo>
                <a:lnTo>
                  <a:pt x="427736" y="178562"/>
                </a:lnTo>
                <a:lnTo>
                  <a:pt x="317246" y="160147"/>
                </a:lnTo>
                <a:lnTo>
                  <a:pt x="291846" y="155321"/>
                </a:lnTo>
                <a:lnTo>
                  <a:pt x="246380" y="143637"/>
                </a:lnTo>
                <a:lnTo>
                  <a:pt x="209042" y="128270"/>
                </a:lnTo>
                <a:lnTo>
                  <a:pt x="160147" y="103632"/>
                </a:lnTo>
                <a:lnTo>
                  <a:pt x="117602" y="78359"/>
                </a:lnTo>
                <a:lnTo>
                  <a:pt x="79883" y="52578"/>
                </a:lnTo>
                <a:lnTo>
                  <a:pt x="33909" y="17653"/>
                </a:lnTo>
                <a:lnTo>
                  <a:pt x="11811" y="0"/>
                </a:lnTo>
                <a:lnTo>
                  <a:pt x="0" y="14986"/>
                </a:lnTo>
                <a:lnTo>
                  <a:pt x="44831" y="50292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261" y="137287"/>
                </a:lnTo>
                <a:lnTo>
                  <a:pt x="219329" y="153797"/>
                </a:lnTo>
                <a:lnTo>
                  <a:pt x="262890" y="168148"/>
                </a:lnTo>
                <a:lnTo>
                  <a:pt x="313690" y="178816"/>
                </a:lnTo>
                <a:lnTo>
                  <a:pt x="424561" y="197358"/>
                </a:lnTo>
                <a:lnTo>
                  <a:pt x="452120" y="202819"/>
                </a:lnTo>
                <a:lnTo>
                  <a:pt x="504317" y="216027"/>
                </a:lnTo>
                <a:lnTo>
                  <a:pt x="550037" y="234188"/>
                </a:lnTo>
                <a:lnTo>
                  <a:pt x="585851" y="258318"/>
                </a:lnTo>
                <a:lnTo>
                  <a:pt x="609727" y="290449"/>
                </a:lnTo>
                <a:lnTo>
                  <a:pt x="623062" y="333883"/>
                </a:lnTo>
                <a:lnTo>
                  <a:pt x="627761" y="387223"/>
                </a:lnTo>
                <a:lnTo>
                  <a:pt x="627888" y="416179"/>
                </a:lnTo>
                <a:lnTo>
                  <a:pt x="626872" y="446278"/>
                </a:lnTo>
                <a:lnTo>
                  <a:pt x="625030" y="478028"/>
                </a:lnTo>
                <a:lnTo>
                  <a:pt x="623112" y="509270"/>
                </a:lnTo>
                <a:lnTo>
                  <a:pt x="621284" y="538734"/>
                </a:lnTo>
                <a:lnTo>
                  <a:pt x="619760" y="568960"/>
                </a:lnTo>
                <a:lnTo>
                  <a:pt x="620141" y="625983"/>
                </a:lnTo>
                <a:lnTo>
                  <a:pt x="624713" y="664464"/>
                </a:lnTo>
                <a:lnTo>
                  <a:pt x="644144" y="716661"/>
                </a:lnTo>
                <a:lnTo>
                  <a:pt x="665988" y="750062"/>
                </a:lnTo>
                <a:lnTo>
                  <a:pt x="705866" y="790575"/>
                </a:lnTo>
                <a:lnTo>
                  <a:pt x="751840" y="822071"/>
                </a:lnTo>
                <a:lnTo>
                  <a:pt x="801319" y="846188"/>
                </a:lnTo>
                <a:lnTo>
                  <a:pt x="790321" y="873252"/>
                </a:lnTo>
                <a:lnTo>
                  <a:pt x="875284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279007" y="4007865"/>
            <a:ext cx="94551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02563" y="24003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6360" rIns="0" bIns="0" rtlCol="0" vert="vert270">
            <a:spAutoFit/>
          </a:bodyPr>
          <a:lstStyle/>
          <a:p>
            <a:pPr marL="100330">
              <a:lnSpc>
                <a:spcPct val="100000"/>
              </a:lnSpc>
              <a:spcBef>
                <a:spcPts val="68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07340" y="5051552"/>
            <a:ext cx="8134984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3775" marR="4126229" indent="-279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800">
              <a:latin typeface="Arial"/>
              <a:cs typeface="Arial"/>
            </a:endParaRPr>
          </a:p>
          <a:p>
            <a:pPr marL="2360930" marR="5080" indent="-2348865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Values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Alteration: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Randomly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alter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another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2766060" y="2129027"/>
            <a:ext cx="2981325" cy="3220720"/>
            <a:chOff x="2766060" y="2129027"/>
            <a:chExt cx="2981325" cy="3220720"/>
          </a:xfrm>
        </p:grpSpPr>
        <p:sp>
          <p:nvSpPr>
            <p:cNvPr id="50" name="object 50" descr=""/>
            <p:cNvSpPr/>
            <p:nvPr/>
          </p:nvSpPr>
          <p:spPr>
            <a:xfrm>
              <a:off x="4405883" y="2133599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668274" y="0"/>
                  </a:moveTo>
                  <a:lnTo>
                    <a:pt x="613467" y="5322"/>
                  </a:lnTo>
                  <a:lnTo>
                    <a:pt x="559880" y="21013"/>
                  </a:lnTo>
                  <a:lnTo>
                    <a:pt x="507685" y="46660"/>
                  </a:lnTo>
                  <a:lnTo>
                    <a:pt x="457053" y="81850"/>
                  </a:lnTo>
                  <a:lnTo>
                    <a:pt x="408158" y="126170"/>
                  </a:lnTo>
                  <a:lnTo>
                    <a:pt x="361170" y="179206"/>
                  </a:lnTo>
                  <a:lnTo>
                    <a:pt x="316262" y="240545"/>
                  </a:lnTo>
                  <a:lnTo>
                    <a:pt x="294642" y="274199"/>
                  </a:lnTo>
                  <a:lnTo>
                    <a:pt x="273606" y="309774"/>
                  </a:lnTo>
                  <a:lnTo>
                    <a:pt x="253177" y="347218"/>
                  </a:lnTo>
                  <a:lnTo>
                    <a:pt x="233374" y="386480"/>
                  </a:lnTo>
                  <a:lnTo>
                    <a:pt x="214221" y="427507"/>
                  </a:lnTo>
                  <a:lnTo>
                    <a:pt x="195738" y="470249"/>
                  </a:lnTo>
                  <a:lnTo>
                    <a:pt x="177947" y="514653"/>
                  </a:lnTo>
                  <a:lnTo>
                    <a:pt x="160870" y="560668"/>
                  </a:lnTo>
                  <a:lnTo>
                    <a:pt x="144528" y="608243"/>
                  </a:lnTo>
                  <a:lnTo>
                    <a:pt x="128942" y="657325"/>
                  </a:lnTo>
                  <a:lnTo>
                    <a:pt x="114134" y="707863"/>
                  </a:lnTo>
                  <a:lnTo>
                    <a:pt x="100126" y="759806"/>
                  </a:lnTo>
                  <a:lnTo>
                    <a:pt x="86939" y="813101"/>
                  </a:lnTo>
                  <a:lnTo>
                    <a:pt x="74594" y="867697"/>
                  </a:lnTo>
                  <a:lnTo>
                    <a:pt x="63113" y="923543"/>
                  </a:lnTo>
                  <a:lnTo>
                    <a:pt x="52518" y="980586"/>
                  </a:lnTo>
                  <a:lnTo>
                    <a:pt x="42830" y="1038776"/>
                  </a:lnTo>
                  <a:lnTo>
                    <a:pt x="34070" y="1098060"/>
                  </a:lnTo>
                  <a:lnTo>
                    <a:pt x="26260" y="1158387"/>
                  </a:lnTo>
                  <a:lnTo>
                    <a:pt x="19422" y="1219704"/>
                  </a:lnTo>
                  <a:lnTo>
                    <a:pt x="13577" y="1281962"/>
                  </a:lnTo>
                  <a:lnTo>
                    <a:pt x="8746" y="1345107"/>
                  </a:lnTo>
                  <a:lnTo>
                    <a:pt x="4952" y="1409088"/>
                  </a:lnTo>
                  <a:lnTo>
                    <a:pt x="2215" y="1473854"/>
                  </a:lnTo>
                  <a:lnTo>
                    <a:pt x="557" y="1539353"/>
                  </a:lnTo>
                  <a:lnTo>
                    <a:pt x="0" y="1605533"/>
                  </a:lnTo>
                  <a:lnTo>
                    <a:pt x="557" y="1671714"/>
                  </a:lnTo>
                  <a:lnTo>
                    <a:pt x="2215" y="1737213"/>
                  </a:lnTo>
                  <a:lnTo>
                    <a:pt x="4952" y="1801979"/>
                  </a:lnTo>
                  <a:lnTo>
                    <a:pt x="8746" y="1865960"/>
                  </a:lnTo>
                  <a:lnTo>
                    <a:pt x="13577" y="1929105"/>
                  </a:lnTo>
                  <a:lnTo>
                    <a:pt x="19422" y="1991363"/>
                  </a:lnTo>
                  <a:lnTo>
                    <a:pt x="26260" y="2052680"/>
                  </a:lnTo>
                  <a:lnTo>
                    <a:pt x="34070" y="2113007"/>
                  </a:lnTo>
                  <a:lnTo>
                    <a:pt x="42830" y="2172291"/>
                  </a:lnTo>
                  <a:lnTo>
                    <a:pt x="52518" y="2230481"/>
                  </a:lnTo>
                  <a:lnTo>
                    <a:pt x="63113" y="2287524"/>
                  </a:lnTo>
                  <a:lnTo>
                    <a:pt x="74594" y="2343370"/>
                  </a:lnTo>
                  <a:lnTo>
                    <a:pt x="86939" y="2397966"/>
                  </a:lnTo>
                  <a:lnTo>
                    <a:pt x="100126" y="2451261"/>
                  </a:lnTo>
                  <a:lnTo>
                    <a:pt x="114134" y="2503204"/>
                  </a:lnTo>
                  <a:lnTo>
                    <a:pt x="128942" y="2553742"/>
                  </a:lnTo>
                  <a:lnTo>
                    <a:pt x="144528" y="2602824"/>
                  </a:lnTo>
                  <a:lnTo>
                    <a:pt x="160870" y="2650399"/>
                  </a:lnTo>
                  <a:lnTo>
                    <a:pt x="177947" y="2696414"/>
                  </a:lnTo>
                  <a:lnTo>
                    <a:pt x="195738" y="2740818"/>
                  </a:lnTo>
                  <a:lnTo>
                    <a:pt x="214221" y="2783560"/>
                  </a:lnTo>
                  <a:lnTo>
                    <a:pt x="233374" y="2824587"/>
                  </a:lnTo>
                  <a:lnTo>
                    <a:pt x="253177" y="2863849"/>
                  </a:lnTo>
                  <a:lnTo>
                    <a:pt x="273606" y="2901293"/>
                  </a:lnTo>
                  <a:lnTo>
                    <a:pt x="294642" y="2936868"/>
                  </a:lnTo>
                  <a:lnTo>
                    <a:pt x="316262" y="2970522"/>
                  </a:lnTo>
                  <a:lnTo>
                    <a:pt x="338445" y="3002204"/>
                  </a:lnTo>
                  <a:lnTo>
                    <a:pt x="384415" y="3059443"/>
                  </a:lnTo>
                  <a:lnTo>
                    <a:pt x="432378" y="3108172"/>
                  </a:lnTo>
                  <a:lnTo>
                    <a:pt x="482163" y="3147979"/>
                  </a:lnTo>
                  <a:lnTo>
                    <a:pt x="533597" y="3178449"/>
                  </a:lnTo>
                  <a:lnTo>
                    <a:pt x="586510" y="3199170"/>
                  </a:lnTo>
                  <a:lnTo>
                    <a:pt x="640728" y="3209728"/>
                  </a:lnTo>
                  <a:lnTo>
                    <a:pt x="668274" y="3211068"/>
                  </a:lnTo>
                  <a:lnTo>
                    <a:pt x="695819" y="3209728"/>
                  </a:lnTo>
                  <a:lnTo>
                    <a:pt x="750037" y="3199170"/>
                  </a:lnTo>
                  <a:lnTo>
                    <a:pt x="802950" y="3178449"/>
                  </a:lnTo>
                  <a:lnTo>
                    <a:pt x="854384" y="3147979"/>
                  </a:lnTo>
                  <a:lnTo>
                    <a:pt x="904169" y="3108172"/>
                  </a:lnTo>
                  <a:lnTo>
                    <a:pt x="952132" y="3059443"/>
                  </a:lnTo>
                  <a:lnTo>
                    <a:pt x="998102" y="3002204"/>
                  </a:lnTo>
                  <a:lnTo>
                    <a:pt x="1020285" y="2970522"/>
                  </a:lnTo>
                  <a:lnTo>
                    <a:pt x="1041905" y="2936868"/>
                  </a:lnTo>
                  <a:lnTo>
                    <a:pt x="1062941" y="2901293"/>
                  </a:lnTo>
                  <a:lnTo>
                    <a:pt x="1083370" y="2863849"/>
                  </a:lnTo>
                  <a:lnTo>
                    <a:pt x="1103173" y="2824587"/>
                  </a:lnTo>
                  <a:lnTo>
                    <a:pt x="1122326" y="2783560"/>
                  </a:lnTo>
                  <a:lnTo>
                    <a:pt x="1140809" y="2740818"/>
                  </a:lnTo>
                  <a:lnTo>
                    <a:pt x="1158600" y="2696414"/>
                  </a:lnTo>
                  <a:lnTo>
                    <a:pt x="1175677" y="2650399"/>
                  </a:lnTo>
                  <a:lnTo>
                    <a:pt x="1192019" y="2602824"/>
                  </a:lnTo>
                  <a:lnTo>
                    <a:pt x="1207605" y="2553742"/>
                  </a:lnTo>
                  <a:lnTo>
                    <a:pt x="1222413" y="2503204"/>
                  </a:lnTo>
                  <a:lnTo>
                    <a:pt x="1236421" y="2451261"/>
                  </a:lnTo>
                  <a:lnTo>
                    <a:pt x="1249608" y="2397966"/>
                  </a:lnTo>
                  <a:lnTo>
                    <a:pt x="1261953" y="2343370"/>
                  </a:lnTo>
                  <a:lnTo>
                    <a:pt x="1273434" y="2287524"/>
                  </a:lnTo>
                  <a:lnTo>
                    <a:pt x="1284029" y="2230481"/>
                  </a:lnTo>
                  <a:lnTo>
                    <a:pt x="1293717" y="2172291"/>
                  </a:lnTo>
                  <a:lnTo>
                    <a:pt x="1302477" y="2113007"/>
                  </a:lnTo>
                  <a:lnTo>
                    <a:pt x="1310287" y="2052680"/>
                  </a:lnTo>
                  <a:lnTo>
                    <a:pt x="1317125" y="1991363"/>
                  </a:lnTo>
                  <a:lnTo>
                    <a:pt x="1322970" y="1929105"/>
                  </a:lnTo>
                  <a:lnTo>
                    <a:pt x="1327801" y="1865960"/>
                  </a:lnTo>
                  <a:lnTo>
                    <a:pt x="1331595" y="1801979"/>
                  </a:lnTo>
                  <a:lnTo>
                    <a:pt x="1334332" y="1737213"/>
                  </a:lnTo>
                  <a:lnTo>
                    <a:pt x="1335990" y="1671714"/>
                  </a:lnTo>
                  <a:lnTo>
                    <a:pt x="1336548" y="1605533"/>
                  </a:lnTo>
                  <a:lnTo>
                    <a:pt x="1335990" y="1539353"/>
                  </a:lnTo>
                  <a:lnTo>
                    <a:pt x="1334332" y="1473854"/>
                  </a:lnTo>
                  <a:lnTo>
                    <a:pt x="1331595" y="1409088"/>
                  </a:lnTo>
                  <a:lnTo>
                    <a:pt x="1327801" y="1345107"/>
                  </a:lnTo>
                  <a:lnTo>
                    <a:pt x="1322970" y="1281962"/>
                  </a:lnTo>
                  <a:lnTo>
                    <a:pt x="1317125" y="1219704"/>
                  </a:lnTo>
                  <a:lnTo>
                    <a:pt x="1310287" y="1158387"/>
                  </a:lnTo>
                  <a:lnTo>
                    <a:pt x="1302477" y="1098060"/>
                  </a:lnTo>
                  <a:lnTo>
                    <a:pt x="1293717" y="1038776"/>
                  </a:lnTo>
                  <a:lnTo>
                    <a:pt x="1284029" y="980586"/>
                  </a:lnTo>
                  <a:lnTo>
                    <a:pt x="1273434" y="923543"/>
                  </a:lnTo>
                  <a:lnTo>
                    <a:pt x="1261953" y="867697"/>
                  </a:lnTo>
                  <a:lnTo>
                    <a:pt x="1249608" y="813101"/>
                  </a:lnTo>
                  <a:lnTo>
                    <a:pt x="1236421" y="759806"/>
                  </a:lnTo>
                  <a:lnTo>
                    <a:pt x="1222413" y="707863"/>
                  </a:lnTo>
                  <a:lnTo>
                    <a:pt x="1207605" y="657325"/>
                  </a:lnTo>
                  <a:lnTo>
                    <a:pt x="1192019" y="608243"/>
                  </a:lnTo>
                  <a:lnTo>
                    <a:pt x="1175677" y="560668"/>
                  </a:lnTo>
                  <a:lnTo>
                    <a:pt x="1158600" y="514653"/>
                  </a:lnTo>
                  <a:lnTo>
                    <a:pt x="1140809" y="470249"/>
                  </a:lnTo>
                  <a:lnTo>
                    <a:pt x="1122326" y="427507"/>
                  </a:lnTo>
                  <a:lnTo>
                    <a:pt x="1103173" y="386480"/>
                  </a:lnTo>
                  <a:lnTo>
                    <a:pt x="1083370" y="347218"/>
                  </a:lnTo>
                  <a:lnTo>
                    <a:pt x="1062941" y="309774"/>
                  </a:lnTo>
                  <a:lnTo>
                    <a:pt x="1041905" y="274199"/>
                  </a:lnTo>
                  <a:lnTo>
                    <a:pt x="1020285" y="240545"/>
                  </a:lnTo>
                  <a:lnTo>
                    <a:pt x="998102" y="208863"/>
                  </a:lnTo>
                  <a:lnTo>
                    <a:pt x="952132" y="151624"/>
                  </a:lnTo>
                  <a:lnTo>
                    <a:pt x="904169" y="102895"/>
                  </a:lnTo>
                  <a:lnTo>
                    <a:pt x="854384" y="63088"/>
                  </a:lnTo>
                  <a:lnTo>
                    <a:pt x="802950" y="32618"/>
                  </a:lnTo>
                  <a:lnTo>
                    <a:pt x="750037" y="11897"/>
                  </a:lnTo>
                  <a:lnTo>
                    <a:pt x="695819" y="1339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405883" y="2133599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0" y="1605533"/>
                  </a:moveTo>
                  <a:lnTo>
                    <a:pt x="557" y="1539353"/>
                  </a:lnTo>
                  <a:lnTo>
                    <a:pt x="2215" y="1473854"/>
                  </a:lnTo>
                  <a:lnTo>
                    <a:pt x="4952" y="1409088"/>
                  </a:lnTo>
                  <a:lnTo>
                    <a:pt x="8746" y="1345107"/>
                  </a:lnTo>
                  <a:lnTo>
                    <a:pt x="13577" y="1281962"/>
                  </a:lnTo>
                  <a:lnTo>
                    <a:pt x="19422" y="1219704"/>
                  </a:lnTo>
                  <a:lnTo>
                    <a:pt x="26260" y="1158387"/>
                  </a:lnTo>
                  <a:lnTo>
                    <a:pt x="34070" y="1098060"/>
                  </a:lnTo>
                  <a:lnTo>
                    <a:pt x="42830" y="1038776"/>
                  </a:lnTo>
                  <a:lnTo>
                    <a:pt x="52518" y="980586"/>
                  </a:lnTo>
                  <a:lnTo>
                    <a:pt x="63113" y="923543"/>
                  </a:lnTo>
                  <a:lnTo>
                    <a:pt x="74594" y="867697"/>
                  </a:lnTo>
                  <a:lnTo>
                    <a:pt x="86939" y="813101"/>
                  </a:lnTo>
                  <a:lnTo>
                    <a:pt x="100126" y="759806"/>
                  </a:lnTo>
                  <a:lnTo>
                    <a:pt x="114134" y="707863"/>
                  </a:lnTo>
                  <a:lnTo>
                    <a:pt x="128942" y="657325"/>
                  </a:lnTo>
                  <a:lnTo>
                    <a:pt x="144528" y="608243"/>
                  </a:lnTo>
                  <a:lnTo>
                    <a:pt x="160870" y="560668"/>
                  </a:lnTo>
                  <a:lnTo>
                    <a:pt x="177947" y="514653"/>
                  </a:lnTo>
                  <a:lnTo>
                    <a:pt x="195738" y="470249"/>
                  </a:lnTo>
                  <a:lnTo>
                    <a:pt x="214221" y="427507"/>
                  </a:lnTo>
                  <a:lnTo>
                    <a:pt x="233374" y="386480"/>
                  </a:lnTo>
                  <a:lnTo>
                    <a:pt x="253177" y="347218"/>
                  </a:lnTo>
                  <a:lnTo>
                    <a:pt x="273606" y="309774"/>
                  </a:lnTo>
                  <a:lnTo>
                    <a:pt x="294642" y="274199"/>
                  </a:lnTo>
                  <a:lnTo>
                    <a:pt x="316262" y="240545"/>
                  </a:lnTo>
                  <a:lnTo>
                    <a:pt x="338445" y="208863"/>
                  </a:lnTo>
                  <a:lnTo>
                    <a:pt x="384415" y="151624"/>
                  </a:lnTo>
                  <a:lnTo>
                    <a:pt x="432378" y="102895"/>
                  </a:lnTo>
                  <a:lnTo>
                    <a:pt x="482163" y="63088"/>
                  </a:lnTo>
                  <a:lnTo>
                    <a:pt x="533597" y="32618"/>
                  </a:lnTo>
                  <a:lnTo>
                    <a:pt x="586510" y="11897"/>
                  </a:lnTo>
                  <a:lnTo>
                    <a:pt x="640728" y="1339"/>
                  </a:lnTo>
                  <a:lnTo>
                    <a:pt x="668274" y="0"/>
                  </a:lnTo>
                  <a:lnTo>
                    <a:pt x="695819" y="1339"/>
                  </a:lnTo>
                  <a:lnTo>
                    <a:pt x="750037" y="11897"/>
                  </a:lnTo>
                  <a:lnTo>
                    <a:pt x="802950" y="32618"/>
                  </a:lnTo>
                  <a:lnTo>
                    <a:pt x="854384" y="63088"/>
                  </a:lnTo>
                  <a:lnTo>
                    <a:pt x="904169" y="102895"/>
                  </a:lnTo>
                  <a:lnTo>
                    <a:pt x="952132" y="151624"/>
                  </a:lnTo>
                  <a:lnTo>
                    <a:pt x="998102" y="208863"/>
                  </a:lnTo>
                  <a:lnTo>
                    <a:pt x="1020285" y="240545"/>
                  </a:lnTo>
                  <a:lnTo>
                    <a:pt x="1041905" y="274199"/>
                  </a:lnTo>
                  <a:lnTo>
                    <a:pt x="1062941" y="309774"/>
                  </a:lnTo>
                  <a:lnTo>
                    <a:pt x="1083370" y="347218"/>
                  </a:lnTo>
                  <a:lnTo>
                    <a:pt x="1103173" y="386480"/>
                  </a:lnTo>
                  <a:lnTo>
                    <a:pt x="1122326" y="427507"/>
                  </a:lnTo>
                  <a:lnTo>
                    <a:pt x="1140809" y="470249"/>
                  </a:lnTo>
                  <a:lnTo>
                    <a:pt x="1158600" y="514653"/>
                  </a:lnTo>
                  <a:lnTo>
                    <a:pt x="1175677" y="560668"/>
                  </a:lnTo>
                  <a:lnTo>
                    <a:pt x="1192019" y="608243"/>
                  </a:lnTo>
                  <a:lnTo>
                    <a:pt x="1207605" y="657325"/>
                  </a:lnTo>
                  <a:lnTo>
                    <a:pt x="1222413" y="707863"/>
                  </a:lnTo>
                  <a:lnTo>
                    <a:pt x="1236421" y="759806"/>
                  </a:lnTo>
                  <a:lnTo>
                    <a:pt x="1249608" y="813101"/>
                  </a:lnTo>
                  <a:lnTo>
                    <a:pt x="1261953" y="867697"/>
                  </a:lnTo>
                  <a:lnTo>
                    <a:pt x="1273434" y="923543"/>
                  </a:lnTo>
                  <a:lnTo>
                    <a:pt x="1284029" y="980586"/>
                  </a:lnTo>
                  <a:lnTo>
                    <a:pt x="1293717" y="1038776"/>
                  </a:lnTo>
                  <a:lnTo>
                    <a:pt x="1302477" y="1098060"/>
                  </a:lnTo>
                  <a:lnTo>
                    <a:pt x="1310287" y="1158387"/>
                  </a:lnTo>
                  <a:lnTo>
                    <a:pt x="1317125" y="1219704"/>
                  </a:lnTo>
                  <a:lnTo>
                    <a:pt x="1322970" y="1281962"/>
                  </a:lnTo>
                  <a:lnTo>
                    <a:pt x="1327801" y="1345107"/>
                  </a:lnTo>
                  <a:lnTo>
                    <a:pt x="1331595" y="1409088"/>
                  </a:lnTo>
                  <a:lnTo>
                    <a:pt x="1334332" y="1473854"/>
                  </a:lnTo>
                  <a:lnTo>
                    <a:pt x="1335990" y="1539353"/>
                  </a:lnTo>
                  <a:lnTo>
                    <a:pt x="1336548" y="1605533"/>
                  </a:lnTo>
                  <a:lnTo>
                    <a:pt x="1335990" y="1671714"/>
                  </a:lnTo>
                  <a:lnTo>
                    <a:pt x="1334332" y="1737213"/>
                  </a:lnTo>
                  <a:lnTo>
                    <a:pt x="1331595" y="1801979"/>
                  </a:lnTo>
                  <a:lnTo>
                    <a:pt x="1327801" y="1865960"/>
                  </a:lnTo>
                  <a:lnTo>
                    <a:pt x="1322970" y="1929105"/>
                  </a:lnTo>
                  <a:lnTo>
                    <a:pt x="1317125" y="1991363"/>
                  </a:lnTo>
                  <a:lnTo>
                    <a:pt x="1310287" y="2052680"/>
                  </a:lnTo>
                  <a:lnTo>
                    <a:pt x="1302477" y="2113007"/>
                  </a:lnTo>
                  <a:lnTo>
                    <a:pt x="1293717" y="2172291"/>
                  </a:lnTo>
                  <a:lnTo>
                    <a:pt x="1284029" y="2230481"/>
                  </a:lnTo>
                  <a:lnTo>
                    <a:pt x="1273434" y="2287524"/>
                  </a:lnTo>
                  <a:lnTo>
                    <a:pt x="1261953" y="2343370"/>
                  </a:lnTo>
                  <a:lnTo>
                    <a:pt x="1249608" y="2397966"/>
                  </a:lnTo>
                  <a:lnTo>
                    <a:pt x="1236421" y="2451261"/>
                  </a:lnTo>
                  <a:lnTo>
                    <a:pt x="1222413" y="2503204"/>
                  </a:lnTo>
                  <a:lnTo>
                    <a:pt x="1207605" y="2553742"/>
                  </a:lnTo>
                  <a:lnTo>
                    <a:pt x="1192019" y="2602824"/>
                  </a:lnTo>
                  <a:lnTo>
                    <a:pt x="1175677" y="2650399"/>
                  </a:lnTo>
                  <a:lnTo>
                    <a:pt x="1158600" y="2696414"/>
                  </a:lnTo>
                  <a:lnTo>
                    <a:pt x="1140809" y="2740818"/>
                  </a:lnTo>
                  <a:lnTo>
                    <a:pt x="1122326" y="2783560"/>
                  </a:lnTo>
                  <a:lnTo>
                    <a:pt x="1103173" y="2824587"/>
                  </a:lnTo>
                  <a:lnTo>
                    <a:pt x="1083370" y="2863849"/>
                  </a:lnTo>
                  <a:lnTo>
                    <a:pt x="1062941" y="2901293"/>
                  </a:lnTo>
                  <a:lnTo>
                    <a:pt x="1041905" y="2936868"/>
                  </a:lnTo>
                  <a:lnTo>
                    <a:pt x="1020285" y="2970522"/>
                  </a:lnTo>
                  <a:lnTo>
                    <a:pt x="998102" y="3002204"/>
                  </a:lnTo>
                  <a:lnTo>
                    <a:pt x="952132" y="3059443"/>
                  </a:lnTo>
                  <a:lnTo>
                    <a:pt x="904169" y="3108172"/>
                  </a:lnTo>
                  <a:lnTo>
                    <a:pt x="854384" y="3147979"/>
                  </a:lnTo>
                  <a:lnTo>
                    <a:pt x="802950" y="3178449"/>
                  </a:lnTo>
                  <a:lnTo>
                    <a:pt x="750037" y="3199170"/>
                  </a:lnTo>
                  <a:lnTo>
                    <a:pt x="695819" y="3209728"/>
                  </a:lnTo>
                  <a:lnTo>
                    <a:pt x="668274" y="3211068"/>
                  </a:lnTo>
                  <a:lnTo>
                    <a:pt x="640728" y="3209728"/>
                  </a:lnTo>
                  <a:lnTo>
                    <a:pt x="586510" y="3199170"/>
                  </a:lnTo>
                  <a:lnTo>
                    <a:pt x="533597" y="3178449"/>
                  </a:lnTo>
                  <a:lnTo>
                    <a:pt x="482163" y="3147979"/>
                  </a:lnTo>
                  <a:lnTo>
                    <a:pt x="432378" y="3108172"/>
                  </a:lnTo>
                  <a:lnTo>
                    <a:pt x="384415" y="3059443"/>
                  </a:lnTo>
                  <a:lnTo>
                    <a:pt x="338445" y="3002204"/>
                  </a:lnTo>
                  <a:lnTo>
                    <a:pt x="316262" y="2970522"/>
                  </a:lnTo>
                  <a:lnTo>
                    <a:pt x="294642" y="2936868"/>
                  </a:lnTo>
                  <a:lnTo>
                    <a:pt x="273606" y="2901293"/>
                  </a:lnTo>
                  <a:lnTo>
                    <a:pt x="253177" y="2863849"/>
                  </a:lnTo>
                  <a:lnTo>
                    <a:pt x="233374" y="2824587"/>
                  </a:lnTo>
                  <a:lnTo>
                    <a:pt x="214221" y="2783560"/>
                  </a:lnTo>
                  <a:lnTo>
                    <a:pt x="195738" y="2740818"/>
                  </a:lnTo>
                  <a:lnTo>
                    <a:pt x="177947" y="2696414"/>
                  </a:lnTo>
                  <a:lnTo>
                    <a:pt x="160870" y="2650399"/>
                  </a:lnTo>
                  <a:lnTo>
                    <a:pt x="144528" y="2602824"/>
                  </a:lnTo>
                  <a:lnTo>
                    <a:pt x="128942" y="2553742"/>
                  </a:lnTo>
                  <a:lnTo>
                    <a:pt x="114134" y="2503204"/>
                  </a:lnTo>
                  <a:lnTo>
                    <a:pt x="100126" y="2451261"/>
                  </a:lnTo>
                  <a:lnTo>
                    <a:pt x="86939" y="2397966"/>
                  </a:lnTo>
                  <a:lnTo>
                    <a:pt x="74594" y="2343370"/>
                  </a:lnTo>
                  <a:lnTo>
                    <a:pt x="63113" y="2287524"/>
                  </a:lnTo>
                  <a:lnTo>
                    <a:pt x="52518" y="2230481"/>
                  </a:lnTo>
                  <a:lnTo>
                    <a:pt x="42830" y="2172291"/>
                  </a:lnTo>
                  <a:lnTo>
                    <a:pt x="34070" y="2113007"/>
                  </a:lnTo>
                  <a:lnTo>
                    <a:pt x="26260" y="2052680"/>
                  </a:lnTo>
                  <a:lnTo>
                    <a:pt x="19422" y="1991363"/>
                  </a:lnTo>
                  <a:lnTo>
                    <a:pt x="13577" y="1929105"/>
                  </a:lnTo>
                  <a:lnTo>
                    <a:pt x="8746" y="1865960"/>
                  </a:lnTo>
                  <a:lnTo>
                    <a:pt x="4952" y="1801979"/>
                  </a:lnTo>
                  <a:lnTo>
                    <a:pt x="2215" y="1737213"/>
                  </a:lnTo>
                  <a:lnTo>
                    <a:pt x="557" y="1671714"/>
                  </a:lnTo>
                  <a:lnTo>
                    <a:pt x="0" y="1605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70632" y="2139695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685800" y="0"/>
                  </a:moveTo>
                  <a:lnTo>
                    <a:pt x="629559" y="5311"/>
                  </a:lnTo>
                  <a:lnTo>
                    <a:pt x="574570" y="20972"/>
                  </a:lnTo>
                  <a:lnTo>
                    <a:pt x="521008" y="46570"/>
                  </a:lnTo>
                  <a:lnTo>
                    <a:pt x="469050" y="81692"/>
                  </a:lnTo>
                  <a:lnTo>
                    <a:pt x="418873" y="125926"/>
                  </a:lnTo>
                  <a:lnTo>
                    <a:pt x="370654" y="178860"/>
                  </a:lnTo>
                  <a:lnTo>
                    <a:pt x="324568" y="240081"/>
                  </a:lnTo>
                  <a:lnTo>
                    <a:pt x="302381" y="273670"/>
                  </a:lnTo>
                  <a:lnTo>
                    <a:pt x="280793" y="309176"/>
                  </a:lnTo>
                  <a:lnTo>
                    <a:pt x="259828" y="346549"/>
                  </a:lnTo>
                  <a:lnTo>
                    <a:pt x="239506" y="385735"/>
                  </a:lnTo>
                  <a:lnTo>
                    <a:pt x="219850" y="426684"/>
                  </a:lnTo>
                  <a:lnTo>
                    <a:pt x="200882" y="469344"/>
                  </a:lnTo>
                  <a:lnTo>
                    <a:pt x="182624" y="513663"/>
                  </a:lnTo>
                  <a:lnTo>
                    <a:pt x="165098" y="559591"/>
                  </a:lnTo>
                  <a:lnTo>
                    <a:pt x="148327" y="607075"/>
                  </a:lnTo>
                  <a:lnTo>
                    <a:pt x="132331" y="656063"/>
                  </a:lnTo>
                  <a:lnTo>
                    <a:pt x="117135" y="706505"/>
                  </a:lnTo>
                  <a:lnTo>
                    <a:pt x="102758" y="758349"/>
                  </a:lnTo>
                  <a:lnTo>
                    <a:pt x="89225" y="811543"/>
                  </a:lnTo>
                  <a:lnTo>
                    <a:pt x="76555" y="866036"/>
                  </a:lnTo>
                  <a:lnTo>
                    <a:pt x="64773" y="921776"/>
                  </a:lnTo>
                  <a:lnTo>
                    <a:pt x="53899" y="978711"/>
                  </a:lnTo>
                  <a:lnTo>
                    <a:pt x="43956" y="1036791"/>
                  </a:lnTo>
                  <a:lnTo>
                    <a:pt x="34966" y="1095963"/>
                  </a:lnTo>
                  <a:lnTo>
                    <a:pt x="26951" y="1156176"/>
                  </a:lnTo>
                  <a:lnTo>
                    <a:pt x="19933" y="1217378"/>
                  </a:lnTo>
                  <a:lnTo>
                    <a:pt x="13934" y="1279519"/>
                  </a:lnTo>
                  <a:lnTo>
                    <a:pt x="8977" y="1342546"/>
                  </a:lnTo>
                  <a:lnTo>
                    <a:pt x="5082" y="1406407"/>
                  </a:lnTo>
                  <a:lnTo>
                    <a:pt x="2273" y="1471052"/>
                  </a:lnTo>
                  <a:lnTo>
                    <a:pt x="572" y="1536429"/>
                  </a:lnTo>
                  <a:lnTo>
                    <a:pt x="0" y="1602485"/>
                  </a:lnTo>
                  <a:lnTo>
                    <a:pt x="572" y="1668542"/>
                  </a:lnTo>
                  <a:lnTo>
                    <a:pt x="2273" y="1733919"/>
                  </a:lnTo>
                  <a:lnTo>
                    <a:pt x="5082" y="1798564"/>
                  </a:lnTo>
                  <a:lnTo>
                    <a:pt x="8977" y="1862425"/>
                  </a:lnTo>
                  <a:lnTo>
                    <a:pt x="13934" y="1925452"/>
                  </a:lnTo>
                  <a:lnTo>
                    <a:pt x="19933" y="1987593"/>
                  </a:lnTo>
                  <a:lnTo>
                    <a:pt x="26951" y="2048795"/>
                  </a:lnTo>
                  <a:lnTo>
                    <a:pt x="34966" y="2109008"/>
                  </a:lnTo>
                  <a:lnTo>
                    <a:pt x="43956" y="2168180"/>
                  </a:lnTo>
                  <a:lnTo>
                    <a:pt x="53899" y="2226260"/>
                  </a:lnTo>
                  <a:lnTo>
                    <a:pt x="64773" y="2283195"/>
                  </a:lnTo>
                  <a:lnTo>
                    <a:pt x="76555" y="2338935"/>
                  </a:lnTo>
                  <a:lnTo>
                    <a:pt x="89225" y="2393428"/>
                  </a:lnTo>
                  <a:lnTo>
                    <a:pt x="102758" y="2446622"/>
                  </a:lnTo>
                  <a:lnTo>
                    <a:pt x="117135" y="2498466"/>
                  </a:lnTo>
                  <a:lnTo>
                    <a:pt x="132331" y="2548908"/>
                  </a:lnTo>
                  <a:lnTo>
                    <a:pt x="148327" y="2597896"/>
                  </a:lnTo>
                  <a:lnTo>
                    <a:pt x="165098" y="2645380"/>
                  </a:lnTo>
                  <a:lnTo>
                    <a:pt x="182624" y="2691308"/>
                  </a:lnTo>
                  <a:lnTo>
                    <a:pt x="200882" y="2735627"/>
                  </a:lnTo>
                  <a:lnTo>
                    <a:pt x="219850" y="2778287"/>
                  </a:lnTo>
                  <a:lnTo>
                    <a:pt x="239506" y="2819236"/>
                  </a:lnTo>
                  <a:lnTo>
                    <a:pt x="259828" y="2858422"/>
                  </a:lnTo>
                  <a:lnTo>
                    <a:pt x="280793" y="2895795"/>
                  </a:lnTo>
                  <a:lnTo>
                    <a:pt x="302381" y="2931301"/>
                  </a:lnTo>
                  <a:lnTo>
                    <a:pt x="324568" y="2964890"/>
                  </a:lnTo>
                  <a:lnTo>
                    <a:pt x="347333" y="2996511"/>
                  </a:lnTo>
                  <a:lnTo>
                    <a:pt x="394508" y="3053640"/>
                  </a:lnTo>
                  <a:lnTo>
                    <a:pt x="443728" y="3102275"/>
                  </a:lnTo>
                  <a:lnTo>
                    <a:pt x="494817" y="3142005"/>
                  </a:lnTo>
                  <a:lnTo>
                    <a:pt x="547599" y="3172416"/>
                  </a:lnTo>
                  <a:lnTo>
                    <a:pt x="601897" y="3193097"/>
                  </a:lnTo>
                  <a:lnTo>
                    <a:pt x="657534" y="3203635"/>
                  </a:lnTo>
                  <a:lnTo>
                    <a:pt x="685800" y="3204972"/>
                  </a:lnTo>
                  <a:lnTo>
                    <a:pt x="714065" y="3203635"/>
                  </a:lnTo>
                  <a:lnTo>
                    <a:pt x="769702" y="3193097"/>
                  </a:lnTo>
                  <a:lnTo>
                    <a:pt x="824000" y="3172416"/>
                  </a:lnTo>
                  <a:lnTo>
                    <a:pt x="876782" y="3142005"/>
                  </a:lnTo>
                  <a:lnTo>
                    <a:pt x="927871" y="3102275"/>
                  </a:lnTo>
                  <a:lnTo>
                    <a:pt x="977091" y="3053640"/>
                  </a:lnTo>
                  <a:lnTo>
                    <a:pt x="1024266" y="2996511"/>
                  </a:lnTo>
                  <a:lnTo>
                    <a:pt x="1047031" y="2964890"/>
                  </a:lnTo>
                  <a:lnTo>
                    <a:pt x="1069218" y="2931301"/>
                  </a:lnTo>
                  <a:lnTo>
                    <a:pt x="1090806" y="2895795"/>
                  </a:lnTo>
                  <a:lnTo>
                    <a:pt x="1111771" y="2858422"/>
                  </a:lnTo>
                  <a:lnTo>
                    <a:pt x="1132093" y="2819236"/>
                  </a:lnTo>
                  <a:lnTo>
                    <a:pt x="1151749" y="2778287"/>
                  </a:lnTo>
                  <a:lnTo>
                    <a:pt x="1170717" y="2735627"/>
                  </a:lnTo>
                  <a:lnTo>
                    <a:pt x="1188975" y="2691308"/>
                  </a:lnTo>
                  <a:lnTo>
                    <a:pt x="1206501" y="2645380"/>
                  </a:lnTo>
                  <a:lnTo>
                    <a:pt x="1223272" y="2597896"/>
                  </a:lnTo>
                  <a:lnTo>
                    <a:pt x="1239268" y="2548908"/>
                  </a:lnTo>
                  <a:lnTo>
                    <a:pt x="1254464" y="2498466"/>
                  </a:lnTo>
                  <a:lnTo>
                    <a:pt x="1268841" y="2446622"/>
                  </a:lnTo>
                  <a:lnTo>
                    <a:pt x="1282374" y="2393428"/>
                  </a:lnTo>
                  <a:lnTo>
                    <a:pt x="1295044" y="2338935"/>
                  </a:lnTo>
                  <a:lnTo>
                    <a:pt x="1306826" y="2283195"/>
                  </a:lnTo>
                  <a:lnTo>
                    <a:pt x="1317700" y="2226260"/>
                  </a:lnTo>
                  <a:lnTo>
                    <a:pt x="1327643" y="2168180"/>
                  </a:lnTo>
                  <a:lnTo>
                    <a:pt x="1336633" y="2109008"/>
                  </a:lnTo>
                  <a:lnTo>
                    <a:pt x="1344648" y="2048795"/>
                  </a:lnTo>
                  <a:lnTo>
                    <a:pt x="1351666" y="1987593"/>
                  </a:lnTo>
                  <a:lnTo>
                    <a:pt x="1357665" y="1925452"/>
                  </a:lnTo>
                  <a:lnTo>
                    <a:pt x="1362622" y="1862425"/>
                  </a:lnTo>
                  <a:lnTo>
                    <a:pt x="1366517" y="1798564"/>
                  </a:lnTo>
                  <a:lnTo>
                    <a:pt x="1369326" y="1733919"/>
                  </a:lnTo>
                  <a:lnTo>
                    <a:pt x="1371027" y="1668542"/>
                  </a:lnTo>
                  <a:lnTo>
                    <a:pt x="1371600" y="1602485"/>
                  </a:lnTo>
                  <a:lnTo>
                    <a:pt x="1371027" y="1536429"/>
                  </a:lnTo>
                  <a:lnTo>
                    <a:pt x="1369326" y="1471052"/>
                  </a:lnTo>
                  <a:lnTo>
                    <a:pt x="1366517" y="1406407"/>
                  </a:lnTo>
                  <a:lnTo>
                    <a:pt x="1362622" y="1342546"/>
                  </a:lnTo>
                  <a:lnTo>
                    <a:pt x="1357665" y="1279519"/>
                  </a:lnTo>
                  <a:lnTo>
                    <a:pt x="1351666" y="1217378"/>
                  </a:lnTo>
                  <a:lnTo>
                    <a:pt x="1344648" y="1156176"/>
                  </a:lnTo>
                  <a:lnTo>
                    <a:pt x="1336633" y="1095963"/>
                  </a:lnTo>
                  <a:lnTo>
                    <a:pt x="1327643" y="1036791"/>
                  </a:lnTo>
                  <a:lnTo>
                    <a:pt x="1317700" y="978711"/>
                  </a:lnTo>
                  <a:lnTo>
                    <a:pt x="1306826" y="921776"/>
                  </a:lnTo>
                  <a:lnTo>
                    <a:pt x="1295044" y="866036"/>
                  </a:lnTo>
                  <a:lnTo>
                    <a:pt x="1282374" y="811543"/>
                  </a:lnTo>
                  <a:lnTo>
                    <a:pt x="1268841" y="758349"/>
                  </a:lnTo>
                  <a:lnTo>
                    <a:pt x="1254464" y="706505"/>
                  </a:lnTo>
                  <a:lnTo>
                    <a:pt x="1239268" y="656063"/>
                  </a:lnTo>
                  <a:lnTo>
                    <a:pt x="1223272" y="607075"/>
                  </a:lnTo>
                  <a:lnTo>
                    <a:pt x="1206501" y="559591"/>
                  </a:lnTo>
                  <a:lnTo>
                    <a:pt x="1188975" y="513663"/>
                  </a:lnTo>
                  <a:lnTo>
                    <a:pt x="1170717" y="469344"/>
                  </a:lnTo>
                  <a:lnTo>
                    <a:pt x="1151749" y="426684"/>
                  </a:lnTo>
                  <a:lnTo>
                    <a:pt x="1132093" y="385735"/>
                  </a:lnTo>
                  <a:lnTo>
                    <a:pt x="1111771" y="346549"/>
                  </a:lnTo>
                  <a:lnTo>
                    <a:pt x="1090806" y="309176"/>
                  </a:lnTo>
                  <a:lnTo>
                    <a:pt x="1069218" y="273670"/>
                  </a:lnTo>
                  <a:lnTo>
                    <a:pt x="1047031" y="240081"/>
                  </a:lnTo>
                  <a:lnTo>
                    <a:pt x="1024266" y="208460"/>
                  </a:lnTo>
                  <a:lnTo>
                    <a:pt x="977091" y="151331"/>
                  </a:lnTo>
                  <a:lnTo>
                    <a:pt x="927871" y="102696"/>
                  </a:lnTo>
                  <a:lnTo>
                    <a:pt x="876782" y="62966"/>
                  </a:lnTo>
                  <a:lnTo>
                    <a:pt x="824000" y="32555"/>
                  </a:lnTo>
                  <a:lnTo>
                    <a:pt x="769702" y="11874"/>
                  </a:lnTo>
                  <a:lnTo>
                    <a:pt x="714065" y="1336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770632" y="2139695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0" y="1602485"/>
                  </a:moveTo>
                  <a:lnTo>
                    <a:pt x="572" y="1536429"/>
                  </a:lnTo>
                  <a:lnTo>
                    <a:pt x="2273" y="1471052"/>
                  </a:lnTo>
                  <a:lnTo>
                    <a:pt x="5082" y="1406407"/>
                  </a:lnTo>
                  <a:lnTo>
                    <a:pt x="8977" y="1342546"/>
                  </a:lnTo>
                  <a:lnTo>
                    <a:pt x="13934" y="1279519"/>
                  </a:lnTo>
                  <a:lnTo>
                    <a:pt x="19933" y="1217378"/>
                  </a:lnTo>
                  <a:lnTo>
                    <a:pt x="26951" y="1156176"/>
                  </a:lnTo>
                  <a:lnTo>
                    <a:pt x="34966" y="1095963"/>
                  </a:lnTo>
                  <a:lnTo>
                    <a:pt x="43956" y="1036791"/>
                  </a:lnTo>
                  <a:lnTo>
                    <a:pt x="53899" y="978711"/>
                  </a:lnTo>
                  <a:lnTo>
                    <a:pt x="64773" y="921776"/>
                  </a:lnTo>
                  <a:lnTo>
                    <a:pt x="76555" y="866036"/>
                  </a:lnTo>
                  <a:lnTo>
                    <a:pt x="89225" y="811543"/>
                  </a:lnTo>
                  <a:lnTo>
                    <a:pt x="102758" y="758349"/>
                  </a:lnTo>
                  <a:lnTo>
                    <a:pt x="117135" y="706505"/>
                  </a:lnTo>
                  <a:lnTo>
                    <a:pt x="132331" y="656063"/>
                  </a:lnTo>
                  <a:lnTo>
                    <a:pt x="148327" y="607075"/>
                  </a:lnTo>
                  <a:lnTo>
                    <a:pt x="165098" y="559591"/>
                  </a:lnTo>
                  <a:lnTo>
                    <a:pt x="182624" y="513663"/>
                  </a:lnTo>
                  <a:lnTo>
                    <a:pt x="200882" y="469344"/>
                  </a:lnTo>
                  <a:lnTo>
                    <a:pt x="219850" y="426684"/>
                  </a:lnTo>
                  <a:lnTo>
                    <a:pt x="239506" y="385735"/>
                  </a:lnTo>
                  <a:lnTo>
                    <a:pt x="259828" y="346549"/>
                  </a:lnTo>
                  <a:lnTo>
                    <a:pt x="280793" y="309176"/>
                  </a:lnTo>
                  <a:lnTo>
                    <a:pt x="302381" y="273670"/>
                  </a:lnTo>
                  <a:lnTo>
                    <a:pt x="324568" y="240081"/>
                  </a:lnTo>
                  <a:lnTo>
                    <a:pt x="347333" y="208460"/>
                  </a:lnTo>
                  <a:lnTo>
                    <a:pt x="394508" y="151331"/>
                  </a:lnTo>
                  <a:lnTo>
                    <a:pt x="443728" y="102696"/>
                  </a:lnTo>
                  <a:lnTo>
                    <a:pt x="494817" y="62966"/>
                  </a:lnTo>
                  <a:lnTo>
                    <a:pt x="547599" y="32555"/>
                  </a:lnTo>
                  <a:lnTo>
                    <a:pt x="601897" y="11874"/>
                  </a:lnTo>
                  <a:lnTo>
                    <a:pt x="657534" y="1336"/>
                  </a:lnTo>
                  <a:lnTo>
                    <a:pt x="685800" y="0"/>
                  </a:lnTo>
                  <a:lnTo>
                    <a:pt x="714065" y="1336"/>
                  </a:lnTo>
                  <a:lnTo>
                    <a:pt x="769702" y="11874"/>
                  </a:lnTo>
                  <a:lnTo>
                    <a:pt x="824000" y="32555"/>
                  </a:lnTo>
                  <a:lnTo>
                    <a:pt x="876782" y="62966"/>
                  </a:lnTo>
                  <a:lnTo>
                    <a:pt x="927871" y="102696"/>
                  </a:lnTo>
                  <a:lnTo>
                    <a:pt x="977091" y="151331"/>
                  </a:lnTo>
                  <a:lnTo>
                    <a:pt x="1024266" y="208460"/>
                  </a:lnTo>
                  <a:lnTo>
                    <a:pt x="1047031" y="240081"/>
                  </a:lnTo>
                  <a:lnTo>
                    <a:pt x="1069218" y="273670"/>
                  </a:lnTo>
                  <a:lnTo>
                    <a:pt x="1090806" y="309176"/>
                  </a:lnTo>
                  <a:lnTo>
                    <a:pt x="1111771" y="346549"/>
                  </a:lnTo>
                  <a:lnTo>
                    <a:pt x="1132093" y="385735"/>
                  </a:lnTo>
                  <a:lnTo>
                    <a:pt x="1151749" y="426684"/>
                  </a:lnTo>
                  <a:lnTo>
                    <a:pt x="1170717" y="469344"/>
                  </a:lnTo>
                  <a:lnTo>
                    <a:pt x="1188975" y="513663"/>
                  </a:lnTo>
                  <a:lnTo>
                    <a:pt x="1206501" y="559591"/>
                  </a:lnTo>
                  <a:lnTo>
                    <a:pt x="1223272" y="607075"/>
                  </a:lnTo>
                  <a:lnTo>
                    <a:pt x="1239268" y="656063"/>
                  </a:lnTo>
                  <a:lnTo>
                    <a:pt x="1254464" y="706505"/>
                  </a:lnTo>
                  <a:lnTo>
                    <a:pt x="1268841" y="758349"/>
                  </a:lnTo>
                  <a:lnTo>
                    <a:pt x="1282374" y="811543"/>
                  </a:lnTo>
                  <a:lnTo>
                    <a:pt x="1295044" y="866036"/>
                  </a:lnTo>
                  <a:lnTo>
                    <a:pt x="1306826" y="921776"/>
                  </a:lnTo>
                  <a:lnTo>
                    <a:pt x="1317700" y="978711"/>
                  </a:lnTo>
                  <a:lnTo>
                    <a:pt x="1327643" y="1036791"/>
                  </a:lnTo>
                  <a:lnTo>
                    <a:pt x="1336633" y="1095963"/>
                  </a:lnTo>
                  <a:lnTo>
                    <a:pt x="1344648" y="1156176"/>
                  </a:lnTo>
                  <a:lnTo>
                    <a:pt x="1351666" y="1217378"/>
                  </a:lnTo>
                  <a:lnTo>
                    <a:pt x="1357665" y="1279519"/>
                  </a:lnTo>
                  <a:lnTo>
                    <a:pt x="1362622" y="1342546"/>
                  </a:lnTo>
                  <a:lnTo>
                    <a:pt x="1366517" y="1406407"/>
                  </a:lnTo>
                  <a:lnTo>
                    <a:pt x="1369326" y="1471052"/>
                  </a:lnTo>
                  <a:lnTo>
                    <a:pt x="1371027" y="1536429"/>
                  </a:lnTo>
                  <a:lnTo>
                    <a:pt x="1371600" y="1602485"/>
                  </a:lnTo>
                  <a:lnTo>
                    <a:pt x="1371027" y="1668542"/>
                  </a:lnTo>
                  <a:lnTo>
                    <a:pt x="1369326" y="1733919"/>
                  </a:lnTo>
                  <a:lnTo>
                    <a:pt x="1366517" y="1798564"/>
                  </a:lnTo>
                  <a:lnTo>
                    <a:pt x="1362622" y="1862425"/>
                  </a:lnTo>
                  <a:lnTo>
                    <a:pt x="1357665" y="1925452"/>
                  </a:lnTo>
                  <a:lnTo>
                    <a:pt x="1351666" y="1987593"/>
                  </a:lnTo>
                  <a:lnTo>
                    <a:pt x="1344648" y="2048795"/>
                  </a:lnTo>
                  <a:lnTo>
                    <a:pt x="1336633" y="2109008"/>
                  </a:lnTo>
                  <a:lnTo>
                    <a:pt x="1327643" y="2168180"/>
                  </a:lnTo>
                  <a:lnTo>
                    <a:pt x="1317700" y="2226260"/>
                  </a:lnTo>
                  <a:lnTo>
                    <a:pt x="1306826" y="2283195"/>
                  </a:lnTo>
                  <a:lnTo>
                    <a:pt x="1295044" y="2338935"/>
                  </a:lnTo>
                  <a:lnTo>
                    <a:pt x="1282374" y="2393428"/>
                  </a:lnTo>
                  <a:lnTo>
                    <a:pt x="1268841" y="2446622"/>
                  </a:lnTo>
                  <a:lnTo>
                    <a:pt x="1254464" y="2498466"/>
                  </a:lnTo>
                  <a:lnTo>
                    <a:pt x="1239268" y="2548908"/>
                  </a:lnTo>
                  <a:lnTo>
                    <a:pt x="1223272" y="2597896"/>
                  </a:lnTo>
                  <a:lnTo>
                    <a:pt x="1206501" y="2645380"/>
                  </a:lnTo>
                  <a:lnTo>
                    <a:pt x="1188975" y="2691308"/>
                  </a:lnTo>
                  <a:lnTo>
                    <a:pt x="1170717" y="2735627"/>
                  </a:lnTo>
                  <a:lnTo>
                    <a:pt x="1151749" y="2778287"/>
                  </a:lnTo>
                  <a:lnTo>
                    <a:pt x="1132093" y="2819236"/>
                  </a:lnTo>
                  <a:lnTo>
                    <a:pt x="1111771" y="2858422"/>
                  </a:lnTo>
                  <a:lnTo>
                    <a:pt x="1090806" y="2895795"/>
                  </a:lnTo>
                  <a:lnTo>
                    <a:pt x="1069218" y="2931301"/>
                  </a:lnTo>
                  <a:lnTo>
                    <a:pt x="1047031" y="2964890"/>
                  </a:lnTo>
                  <a:lnTo>
                    <a:pt x="1024266" y="2996511"/>
                  </a:lnTo>
                  <a:lnTo>
                    <a:pt x="977091" y="3053640"/>
                  </a:lnTo>
                  <a:lnTo>
                    <a:pt x="927871" y="3102275"/>
                  </a:lnTo>
                  <a:lnTo>
                    <a:pt x="876782" y="3142005"/>
                  </a:lnTo>
                  <a:lnTo>
                    <a:pt x="824000" y="3172416"/>
                  </a:lnTo>
                  <a:lnTo>
                    <a:pt x="769702" y="3193097"/>
                  </a:lnTo>
                  <a:lnTo>
                    <a:pt x="714065" y="3203635"/>
                  </a:lnTo>
                  <a:lnTo>
                    <a:pt x="685800" y="3204972"/>
                  </a:lnTo>
                  <a:lnTo>
                    <a:pt x="657534" y="3203635"/>
                  </a:lnTo>
                  <a:lnTo>
                    <a:pt x="601897" y="3193097"/>
                  </a:lnTo>
                  <a:lnTo>
                    <a:pt x="547599" y="3172416"/>
                  </a:lnTo>
                  <a:lnTo>
                    <a:pt x="494817" y="3142005"/>
                  </a:lnTo>
                  <a:lnTo>
                    <a:pt x="443728" y="3102275"/>
                  </a:lnTo>
                  <a:lnTo>
                    <a:pt x="394508" y="3053640"/>
                  </a:lnTo>
                  <a:lnTo>
                    <a:pt x="347333" y="2996511"/>
                  </a:lnTo>
                  <a:lnTo>
                    <a:pt x="324568" y="2964890"/>
                  </a:lnTo>
                  <a:lnTo>
                    <a:pt x="302381" y="2931301"/>
                  </a:lnTo>
                  <a:lnTo>
                    <a:pt x="280793" y="2895795"/>
                  </a:lnTo>
                  <a:lnTo>
                    <a:pt x="259828" y="2858422"/>
                  </a:lnTo>
                  <a:lnTo>
                    <a:pt x="239506" y="2819236"/>
                  </a:lnTo>
                  <a:lnTo>
                    <a:pt x="219850" y="2778287"/>
                  </a:lnTo>
                  <a:lnTo>
                    <a:pt x="200882" y="2735627"/>
                  </a:lnTo>
                  <a:lnTo>
                    <a:pt x="182624" y="2691308"/>
                  </a:lnTo>
                  <a:lnTo>
                    <a:pt x="165098" y="2645380"/>
                  </a:lnTo>
                  <a:lnTo>
                    <a:pt x="148327" y="2597896"/>
                  </a:lnTo>
                  <a:lnTo>
                    <a:pt x="132331" y="2548908"/>
                  </a:lnTo>
                  <a:lnTo>
                    <a:pt x="117135" y="2498466"/>
                  </a:lnTo>
                  <a:lnTo>
                    <a:pt x="102758" y="2446622"/>
                  </a:lnTo>
                  <a:lnTo>
                    <a:pt x="89225" y="2393428"/>
                  </a:lnTo>
                  <a:lnTo>
                    <a:pt x="76555" y="2338935"/>
                  </a:lnTo>
                  <a:lnTo>
                    <a:pt x="64773" y="2283195"/>
                  </a:lnTo>
                  <a:lnTo>
                    <a:pt x="53899" y="2226260"/>
                  </a:lnTo>
                  <a:lnTo>
                    <a:pt x="43956" y="2168180"/>
                  </a:lnTo>
                  <a:lnTo>
                    <a:pt x="34966" y="2109008"/>
                  </a:lnTo>
                  <a:lnTo>
                    <a:pt x="26951" y="2048795"/>
                  </a:lnTo>
                  <a:lnTo>
                    <a:pt x="19933" y="1987593"/>
                  </a:lnTo>
                  <a:lnTo>
                    <a:pt x="13934" y="1925452"/>
                  </a:lnTo>
                  <a:lnTo>
                    <a:pt x="8977" y="1862425"/>
                  </a:lnTo>
                  <a:lnTo>
                    <a:pt x="5082" y="1798564"/>
                  </a:lnTo>
                  <a:lnTo>
                    <a:pt x="2273" y="1733919"/>
                  </a:lnTo>
                  <a:lnTo>
                    <a:pt x="572" y="1668542"/>
                  </a:lnTo>
                  <a:lnTo>
                    <a:pt x="0" y="16024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764540" y="760813"/>
            <a:ext cx="8171815" cy="995044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4758055">
              <a:lnSpc>
                <a:spcPct val="100000"/>
              </a:lnSpc>
              <a:spcBef>
                <a:spcPts val="1110"/>
              </a:spcBef>
            </a:pP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(M.A.H.</a:t>
            </a:r>
            <a:r>
              <a:rPr dirty="0" sz="1600" spc="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Akhand</a:t>
            </a:r>
            <a:r>
              <a:rPr dirty="0" sz="160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z="160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K.</a:t>
            </a:r>
            <a:r>
              <a:rPr dirty="0" sz="160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Murase,</a:t>
            </a:r>
            <a:r>
              <a:rPr dirty="0" sz="16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333399"/>
                </a:solidFill>
                <a:latin typeface="Arial"/>
                <a:cs typeface="Arial"/>
              </a:rPr>
              <a:t>2012)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80"/>
              </a:spcBef>
            </a:pPr>
            <a:r>
              <a:rPr dirty="0" sz="1550">
                <a:latin typeface="Arial"/>
                <a:cs typeface="Arial"/>
              </a:rPr>
              <a:t>M.</a:t>
            </a:r>
            <a:r>
              <a:rPr dirty="0" sz="1550" spc="-11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A.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H.</a:t>
            </a:r>
            <a:r>
              <a:rPr dirty="0" sz="1550" spc="-10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Akhand,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K.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Murase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,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“Ensembles</a:t>
            </a:r>
            <a:r>
              <a:rPr dirty="0" sz="155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55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dirty="0" sz="155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55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55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Alteration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155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Values</a:t>
            </a:r>
            <a:r>
              <a:rPr dirty="0" sz="155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”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International</a:t>
            </a:r>
            <a:r>
              <a:rPr dirty="0" sz="1550" spc="-60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Journal</a:t>
            </a:r>
            <a:r>
              <a:rPr dirty="0" sz="1550" spc="-4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of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Neural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Systems</a:t>
            </a:r>
            <a:r>
              <a:rPr dirty="0" sz="1550">
                <a:latin typeface="Arial"/>
                <a:cs typeface="Arial"/>
              </a:rPr>
              <a:t>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vol.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22,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no.1,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pp.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77-87,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2012.</a:t>
            </a:r>
            <a:endParaRPr sz="15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5524500"/>
            <a:ext cx="5544311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4939" y="1245310"/>
            <a:ext cx="8910955" cy="289496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659765" indent="-342265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selection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appropriate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essential</a:t>
            </a:r>
            <a:endParaRPr sz="2400">
              <a:latin typeface="Arial"/>
              <a:cs typeface="Arial"/>
            </a:endParaRPr>
          </a:p>
          <a:p>
            <a:pPr marL="6597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money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and/or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time,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660400" marR="83185" indent="-34290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660400" algn="l"/>
                <a:tab pos="1542415" algn="l"/>
                <a:tab pos="3798570" algn="l"/>
                <a:tab pos="4612640" algn="l"/>
                <a:tab pos="5104765" algn="l"/>
                <a:tab pos="5953760" algn="l"/>
                <a:tab pos="7905115" algn="l"/>
                <a:tab pos="8395335" algn="l"/>
              </a:tabLst>
            </a:pP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lead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performance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10"/>
              </a:spcBef>
              <a:tabLst>
                <a:tab pos="2012314" algn="l"/>
                <a:tab pos="3348990" algn="l"/>
                <a:tab pos="3769360" algn="l"/>
                <a:tab pos="4464685" algn="l"/>
                <a:tab pos="4919980" algn="l"/>
                <a:tab pos="5697855" algn="l"/>
                <a:tab pos="6136640" algn="l"/>
                <a:tab pos="6744970" algn="l"/>
                <a:tab pos="81165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transforming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 classification,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normally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one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both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following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939" y="4114241"/>
            <a:ext cx="891032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300" algn="l"/>
                <a:tab pos="1077595" algn="l"/>
                <a:tab pos="2475230" algn="l"/>
                <a:tab pos="3129280" algn="l"/>
                <a:tab pos="5290820" algn="l"/>
                <a:tab pos="5772150" algn="l"/>
                <a:tab pos="6423025" algn="l"/>
                <a:tab pos="7840980" algn="l"/>
                <a:tab pos="8238490" algn="l"/>
                <a:tab pos="864235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reducing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dimensionality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4505" algn="l"/>
                <a:tab pos="105664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creating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99105" y="4480686"/>
            <a:ext cx="656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786889" algn="l"/>
                <a:tab pos="2783840" algn="l"/>
                <a:tab pos="4102100" algn="l"/>
                <a:tab pos="4759325" algn="l"/>
                <a:tab pos="5670550" algn="l"/>
              </a:tabLst>
            </a:pPr>
            <a:r>
              <a:rPr dirty="0" sz="2400" spc="-10">
                <a:latin typeface="Arial"/>
                <a:cs typeface="Arial"/>
              </a:rPr>
              <a:t>features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which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clearly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4939" y="4846446"/>
            <a:ext cx="1885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12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dirty="0" spc="-70"/>
              <a:t> </a:t>
            </a:r>
            <a:r>
              <a:rPr dirty="0"/>
              <a:t>Simple</a:t>
            </a:r>
            <a:r>
              <a:rPr dirty="0" spc="-50"/>
              <a:t> </a:t>
            </a:r>
            <a:r>
              <a:rPr dirty="0" spc="-10"/>
              <a:t>NNE(sNNE)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75129" y="1841626"/>
            <a:ext cx="4711065" cy="2276475"/>
            <a:chOff x="1675129" y="1841626"/>
            <a:chExt cx="4711065" cy="2276475"/>
          </a:xfrm>
        </p:grpSpPr>
        <p:sp>
          <p:nvSpPr>
            <p:cNvPr id="5" name="object 5" descr=""/>
            <p:cNvSpPr/>
            <p:nvPr/>
          </p:nvSpPr>
          <p:spPr>
            <a:xfrm>
              <a:off x="1675130" y="1841626"/>
              <a:ext cx="1530985" cy="2276475"/>
            </a:xfrm>
            <a:custGeom>
              <a:avLst/>
              <a:gdLst/>
              <a:ahLst/>
              <a:cxnLst/>
              <a:rect l="l" t="t" r="r" b="b"/>
              <a:pathLst>
                <a:path w="1530985" h="2276475">
                  <a:moveTo>
                    <a:pt x="1503172" y="63627"/>
                  </a:moveTo>
                  <a:lnTo>
                    <a:pt x="1417066" y="3175"/>
                  </a:lnTo>
                  <a:lnTo>
                    <a:pt x="1412621" y="0"/>
                  </a:lnTo>
                  <a:lnTo>
                    <a:pt x="1406398" y="1143"/>
                  </a:lnTo>
                  <a:lnTo>
                    <a:pt x="1403350" y="5588"/>
                  </a:lnTo>
                  <a:lnTo>
                    <a:pt x="1400175" y="10033"/>
                  </a:lnTo>
                  <a:lnTo>
                    <a:pt x="1401191" y="16256"/>
                  </a:lnTo>
                  <a:lnTo>
                    <a:pt x="1405763" y="19304"/>
                  </a:lnTo>
                  <a:lnTo>
                    <a:pt x="1448244" y="49161"/>
                  </a:lnTo>
                  <a:lnTo>
                    <a:pt x="1432306" y="48133"/>
                  </a:lnTo>
                  <a:lnTo>
                    <a:pt x="1408557" y="47117"/>
                  </a:lnTo>
                  <a:lnTo>
                    <a:pt x="1362075" y="47625"/>
                  </a:lnTo>
                  <a:lnTo>
                    <a:pt x="1316990" y="52705"/>
                  </a:lnTo>
                  <a:lnTo>
                    <a:pt x="1274191" y="63881"/>
                  </a:lnTo>
                  <a:lnTo>
                    <a:pt x="1234694" y="82931"/>
                  </a:lnTo>
                  <a:lnTo>
                    <a:pt x="1198880" y="111252"/>
                  </a:lnTo>
                  <a:lnTo>
                    <a:pt x="1167892" y="150241"/>
                  </a:lnTo>
                  <a:lnTo>
                    <a:pt x="1150366" y="191516"/>
                  </a:lnTo>
                  <a:lnTo>
                    <a:pt x="1139444" y="243586"/>
                  </a:lnTo>
                  <a:lnTo>
                    <a:pt x="1134872" y="283210"/>
                  </a:lnTo>
                  <a:lnTo>
                    <a:pt x="1131951" y="325755"/>
                  </a:lnTo>
                  <a:lnTo>
                    <a:pt x="1129893" y="371094"/>
                  </a:lnTo>
                  <a:lnTo>
                    <a:pt x="1128496" y="416814"/>
                  </a:lnTo>
                  <a:lnTo>
                    <a:pt x="1126959" y="463296"/>
                  </a:lnTo>
                  <a:lnTo>
                    <a:pt x="1125220" y="508254"/>
                  </a:lnTo>
                  <a:lnTo>
                    <a:pt x="1122553" y="552831"/>
                  </a:lnTo>
                  <a:lnTo>
                    <a:pt x="1118489" y="594868"/>
                  </a:lnTo>
                  <a:lnTo>
                    <a:pt x="1112520" y="633857"/>
                  </a:lnTo>
                  <a:lnTo>
                    <a:pt x="1099439" y="683895"/>
                  </a:lnTo>
                  <a:lnTo>
                    <a:pt x="1080389" y="721487"/>
                  </a:lnTo>
                  <a:lnTo>
                    <a:pt x="1044575" y="748792"/>
                  </a:lnTo>
                  <a:lnTo>
                    <a:pt x="1008380" y="753745"/>
                  </a:lnTo>
                  <a:lnTo>
                    <a:pt x="994537" y="752856"/>
                  </a:lnTo>
                  <a:lnTo>
                    <a:pt x="948690" y="743077"/>
                  </a:lnTo>
                  <a:lnTo>
                    <a:pt x="897509" y="725551"/>
                  </a:lnTo>
                  <a:lnTo>
                    <a:pt x="861060" y="710819"/>
                  </a:lnTo>
                  <a:lnTo>
                    <a:pt x="784860" y="678815"/>
                  </a:lnTo>
                  <a:lnTo>
                    <a:pt x="745744" y="663321"/>
                  </a:lnTo>
                  <a:lnTo>
                    <a:pt x="726059" y="656082"/>
                  </a:lnTo>
                  <a:lnTo>
                    <a:pt x="706247" y="649351"/>
                  </a:lnTo>
                  <a:lnTo>
                    <a:pt x="696810" y="646430"/>
                  </a:lnTo>
                  <a:lnTo>
                    <a:pt x="686562" y="643255"/>
                  </a:lnTo>
                  <a:lnTo>
                    <a:pt x="647319" y="633476"/>
                  </a:lnTo>
                  <a:lnTo>
                    <a:pt x="608711" y="627761"/>
                  </a:lnTo>
                  <a:lnTo>
                    <a:pt x="589661" y="626745"/>
                  </a:lnTo>
                  <a:lnTo>
                    <a:pt x="570992" y="626999"/>
                  </a:lnTo>
                  <a:lnTo>
                    <a:pt x="516890" y="637667"/>
                  </a:lnTo>
                  <a:lnTo>
                    <a:pt x="466852" y="659384"/>
                  </a:lnTo>
                  <a:lnTo>
                    <a:pt x="417449" y="687959"/>
                  </a:lnTo>
                  <a:lnTo>
                    <a:pt x="385064" y="710565"/>
                  </a:lnTo>
                  <a:lnTo>
                    <a:pt x="352933" y="735584"/>
                  </a:lnTo>
                  <a:lnTo>
                    <a:pt x="320802" y="762889"/>
                  </a:lnTo>
                  <a:lnTo>
                    <a:pt x="289052" y="792353"/>
                  </a:lnTo>
                  <a:lnTo>
                    <a:pt x="257429" y="823595"/>
                  </a:lnTo>
                  <a:lnTo>
                    <a:pt x="226060" y="856488"/>
                  </a:lnTo>
                  <a:lnTo>
                    <a:pt x="194945" y="890778"/>
                  </a:lnTo>
                  <a:lnTo>
                    <a:pt x="163703" y="926465"/>
                  </a:lnTo>
                  <a:lnTo>
                    <a:pt x="132842" y="963041"/>
                  </a:lnTo>
                  <a:lnTo>
                    <a:pt x="101854" y="1000379"/>
                  </a:lnTo>
                  <a:lnTo>
                    <a:pt x="70993" y="1038606"/>
                  </a:lnTo>
                  <a:lnTo>
                    <a:pt x="9525" y="1115568"/>
                  </a:lnTo>
                  <a:lnTo>
                    <a:pt x="25019" y="1128014"/>
                  </a:lnTo>
                  <a:lnTo>
                    <a:pt x="86487" y="1050925"/>
                  </a:lnTo>
                  <a:lnTo>
                    <a:pt x="117221" y="1012825"/>
                  </a:lnTo>
                  <a:lnTo>
                    <a:pt x="148082" y="975614"/>
                  </a:lnTo>
                  <a:lnTo>
                    <a:pt x="178816" y="939165"/>
                  </a:lnTo>
                  <a:lnTo>
                    <a:pt x="209804" y="903859"/>
                  </a:lnTo>
                  <a:lnTo>
                    <a:pt x="240665" y="869696"/>
                  </a:lnTo>
                  <a:lnTo>
                    <a:pt x="271780" y="837311"/>
                  </a:lnTo>
                  <a:lnTo>
                    <a:pt x="302895" y="806450"/>
                  </a:lnTo>
                  <a:lnTo>
                    <a:pt x="334264" y="777494"/>
                  </a:lnTo>
                  <a:lnTo>
                    <a:pt x="365506" y="750824"/>
                  </a:lnTo>
                  <a:lnTo>
                    <a:pt x="397002" y="726440"/>
                  </a:lnTo>
                  <a:lnTo>
                    <a:pt x="428625" y="704469"/>
                  </a:lnTo>
                  <a:lnTo>
                    <a:pt x="476250" y="676910"/>
                  </a:lnTo>
                  <a:lnTo>
                    <a:pt x="524002" y="656082"/>
                  </a:lnTo>
                  <a:lnTo>
                    <a:pt x="572897" y="646684"/>
                  </a:lnTo>
                  <a:lnTo>
                    <a:pt x="589915" y="646430"/>
                  </a:lnTo>
                  <a:lnTo>
                    <a:pt x="607695" y="647573"/>
                  </a:lnTo>
                  <a:lnTo>
                    <a:pt x="662559" y="657352"/>
                  </a:lnTo>
                  <a:lnTo>
                    <a:pt x="700405" y="668274"/>
                  </a:lnTo>
                  <a:lnTo>
                    <a:pt x="738886" y="681863"/>
                  </a:lnTo>
                  <a:lnTo>
                    <a:pt x="777494" y="697230"/>
                  </a:lnTo>
                  <a:lnTo>
                    <a:pt x="853440" y="729107"/>
                  </a:lnTo>
                  <a:lnTo>
                    <a:pt x="890143" y="743839"/>
                  </a:lnTo>
                  <a:lnTo>
                    <a:pt x="942848" y="762000"/>
                  </a:lnTo>
                  <a:lnTo>
                    <a:pt x="991616" y="772414"/>
                  </a:lnTo>
                  <a:lnTo>
                    <a:pt x="1006983" y="773557"/>
                  </a:lnTo>
                  <a:lnTo>
                    <a:pt x="1021715" y="773303"/>
                  </a:lnTo>
                  <a:lnTo>
                    <a:pt x="1036066" y="771525"/>
                  </a:lnTo>
                  <a:lnTo>
                    <a:pt x="1049655" y="767969"/>
                  </a:lnTo>
                  <a:lnTo>
                    <a:pt x="1062609" y="762508"/>
                  </a:lnTo>
                  <a:lnTo>
                    <a:pt x="1063117" y="762381"/>
                  </a:lnTo>
                  <a:lnTo>
                    <a:pt x="1063498" y="762127"/>
                  </a:lnTo>
                  <a:lnTo>
                    <a:pt x="1064006" y="761873"/>
                  </a:lnTo>
                  <a:lnTo>
                    <a:pt x="1075055" y="754888"/>
                  </a:lnTo>
                  <a:lnTo>
                    <a:pt x="1075563" y="754634"/>
                  </a:lnTo>
                  <a:lnTo>
                    <a:pt x="1075944" y="754253"/>
                  </a:lnTo>
                  <a:lnTo>
                    <a:pt x="1076515" y="753745"/>
                  </a:lnTo>
                  <a:lnTo>
                    <a:pt x="1085723" y="745617"/>
                  </a:lnTo>
                  <a:lnTo>
                    <a:pt x="1086231" y="745109"/>
                  </a:lnTo>
                  <a:lnTo>
                    <a:pt x="1086358" y="744982"/>
                  </a:lnTo>
                  <a:lnTo>
                    <a:pt x="1086612" y="744601"/>
                  </a:lnTo>
                  <a:lnTo>
                    <a:pt x="1086827" y="744347"/>
                  </a:lnTo>
                  <a:lnTo>
                    <a:pt x="1091044" y="739394"/>
                  </a:lnTo>
                  <a:lnTo>
                    <a:pt x="1091907" y="738378"/>
                  </a:lnTo>
                  <a:lnTo>
                    <a:pt x="1095375" y="734314"/>
                  </a:lnTo>
                  <a:lnTo>
                    <a:pt x="1097038" y="731774"/>
                  </a:lnTo>
                  <a:lnTo>
                    <a:pt x="1097699" y="730758"/>
                  </a:lnTo>
                  <a:lnTo>
                    <a:pt x="1103884" y="721360"/>
                  </a:lnTo>
                  <a:lnTo>
                    <a:pt x="1123188" y="674624"/>
                  </a:lnTo>
                  <a:lnTo>
                    <a:pt x="1135253" y="618109"/>
                  </a:lnTo>
                  <a:lnTo>
                    <a:pt x="1140460" y="576326"/>
                  </a:lnTo>
                  <a:lnTo>
                    <a:pt x="1145032" y="509524"/>
                  </a:lnTo>
                  <a:lnTo>
                    <a:pt x="1146822" y="462534"/>
                  </a:lnTo>
                  <a:lnTo>
                    <a:pt x="1148219" y="416306"/>
                  </a:lnTo>
                  <a:lnTo>
                    <a:pt x="1149756" y="370459"/>
                  </a:lnTo>
                  <a:lnTo>
                    <a:pt x="1151636" y="326771"/>
                  </a:lnTo>
                  <a:lnTo>
                    <a:pt x="1154684" y="284734"/>
                  </a:lnTo>
                  <a:lnTo>
                    <a:pt x="1159002" y="246253"/>
                  </a:lnTo>
                  <a:lnTo>
                    <a:pt x="1169416" y="196596"/>
                  </a:lnTo>
                  <a:lnTo>
                    <a:pt x="1185164" y="159893"/>
                  </a:lnTo>
                  <a:lnTo>
                    <a:pt x="1213231" y="124841"/>
                  </a:lnTo>
                  <a:lnTo>
                    <a:pt x="1245489" y="99441"/>
                  </a:lnTo>
                  <a:lnTo>
                    <a:pt x="1281811" y="82296"/>
                  </a:lnTo>
                  <a:lnTo>
                    <a:pt x="1321308" y="72009"/>
                  </a:lnTo>
                  <a:lnTo>
                    <a:pt x="1363726" y="67310"/>
                  </a:lnTo>
                  <a:lnTo>
                    <a:pt x="1385697" y="66675"/>
                  </a:lnTo>
                  <a:lnTo>
                    <a:pt x="1408430" y="66929"/>
                  </a:lnTo>
                  <a:lnTo>
                    <a:pt x="1431544" y="67945"/>
                  </a:lnTo>
                  <a:lnTo>
                    <a:pt x="1445958" y="68897"/>
                  </a:lnTo>
                  <a:lnTo>
                    <a:pt x="1450606" y="66675"/>
                  </a:lnTo>
                  <a:lnTo>
                    <a:pt x="1464068" y="60274"/>
                  </a:lnTo>
                  <a:lnTo>
                    <a:pt x="1445958" y="68897"/>
                  </a:lnTo>
                  <a:lnTo>
                    <a:pt x="1399667" y="90932"/>
                  </a:lnTo>
                  <a:lnTo>
                    <a:pt x="1394714" y="93218"/>
                  </a:lnTo>
                  <a:lnTo>
                    <a:pt x="1392682" y="99187"/>
                  </a:lnTo>
                  <a:lnTo>
                    <a:pt x="1394968" y="104140"/>
                  </a:lnTo>
                  <a:lnTo>
                    <a:pt x="1397381" y="109093"/>
                  </a:lnTo>
                  <a:lnTo>
                    <a:pt x="1403350" y="111125"/>
                  </a:lnTo>
                  <a:lnTo>
                    <a:pt x="1486077" y="71755"/>
                  </a:lnTo>
                  <a:lnTo>
                    <a:pt x="1503172" y="63627"/>
                  </a:lnTo>
                  <a:close/>
                </a:path>
                <a:path w="1530985" h="2276475">
                  <a:moveTo>
                    <a:pt x="1530604" y="2214880"/>
                  </a:moveTo>
                  <a:lnTo>
                    <a:pt x="1513230" y="2206117"/>
                  </a:lnTo>
                  <a:lnTo>
                    <a:pt x="1436751" y="2167509"/>
                  </a:lnTo>
                  <a:lnTo>
                    <a:pt x="1431925" y="2164969"/>
                  </a:lnTo>
                  <a:lnTo>
                    <a:pt x="1425956" y="2167001"/>
                  </a:lnTo>
                  <a:lnTo>
                    <a:pt x="1423416" y="2171827"/>
                  </a:lnTo>
                  <a:lnTo>
                    <a:pt x="1421003" y="2176653"/>
                  </a:lnTo>
                  <a:lnTo>
                    <a:pt x="1422908" y="2182622"/>
                  </a:lnTo>
                  <a:lnTo>
                    <a:pt x="1473504" y="2208212"/>
                  </a:lnTo>
                  <a:lnTo>
                    <a:pt x="1433449" y="2209800"/>
                  </a:lnTo>
                  <a:lnTo>
                    <a:pt x="1387221" y="2209419"/>
                  </a:lnTo>
                  <a:lnTo>
                    <a:pt x="1343406" y="2205990"/>
                  </a:lnTo>
                  <a:lnTo>
                    <a:pt x="1302512" y="2198370"/>
                  </a:lnTo>
                  <a:lnTo>
                    <a:pt x="1265301" y="2185670"/>
                  </a:lnTo>
                  <a:lnTo>
                    <a:pt x="1217168" y="2155063"/>
                  </a:lnTo>
                  <a:lnTo>
                    <a:pt x="1192403" y="2125091"/>
                  </a:lnTo>
                  <a:lnTo>
                    <a:pt x="1177417" y="2079371"/>
                  </a:lnTo>
                  <a:lnTo>
                    <a:pt x="1171194" y="2036064"/>
                  </a:lnTo>
                  <a:lnTo>
                    <a:pt x="1167892" y="1987804"/>
                  </a:lnTo>
                  <a:lnTo>
                    <a:pt x="1164971" y="1919732"/>
                  </a:lnTo>
                  <a:lnTo>
                    <a:pt x="1163066" y="1885569"/>
                  </a:lnTo>
                  <a:lnTo>
                    <a:pt x="1155827" y="1820164"/>
                  </a:lnTo>
                  <a:lnTo>
                    <a:pt x="1145159" y="1775841"/>
                  </a:lnTo>
                  <a:lnTo>
                    <a:pt x="1127760" y="1737880"/>
                  </a:lnTo>
                  <a:lnTo>
                    <a:pt x="1118616" y="1725549"/>
                  </a:lnTo>
                  <a:lnTo>
                    <a:pt x="1117930" y="1724787"/>
                  </a:lnTo>
                  <a:lnTo>
                    <a:pt x="1111123" y="1717306"/>
                  </a:lnTo>
                  <a:lnTo>
                    <a:pt x="1102233" y="1709674"/>
                  </a:lnTo>
                  <a:lnTo>
                    <a:pt x="1101852" y="1709305"/>
                  </a:lnTo>
                  <a:lnTo>
                    <a:pt x="1101090" y="1708785"/>
                  </a:lnTo>
                  <a:lnTo>
                    <a:pt x="1100251" y="1708277"/>
                  </a:lnTo>
                  <a:lnTo>
                    <a:pt x="1089787" y="1701927"/>
                  </a:lnTo>
                  <a:lnTo>
                    <a:pt x="1051052" y="1689989"/>
                  </a:lnTo>
                  <a:lnTo>
                    <a:pt x="1021969" y="1688604"/>
                  </a:lnTo>
                  <a:lnTo>
                    <a:pt x="1006348" y="1689354"/>
                  </a:lnTo>
                  <a:lnTo>
                    <a:pt x="956691" y="1696974"/>
                  </a:lnTo>
                  <a:lnTo>
                    <a:pt x="902843" y="1710309"/>
                  </a:lnTo>
                  <a:lnTo>
                    <a:pt x="865251" y="1721243"/>
                  </a:lnTo>
                  <a:lnTo>
                    <a:pt x="787273" y="1744726"/>
                  </a:lnTo>
                  <a:lnTo>
                    <a:pt x="747649" y="1756029"/>
                  </a:lnTo>
                  <a:lnTo>
                    <a:pt x="708152" y="1766062"/>
                  </a:lnTo>
                  <a:lnTo>
                    <a:pt x="669036" y="1774317"/>
                  </a:lnTo>
                  <a:lnTo>
                    <a:pt x="630809" y="1779905"/>
                  </a:lnTo>
                  <a:lnTo>
                    <a:pt x="593979" y="1782318"/>
                  </a:lnTo>
                  <a:lnTo>
                    <a:pt x="576199" y="1782191"/>
                  </a:lnTo>
                  <a:lnTo>
                    <a:pt x="525399" y="1775079"/>
                  </a:lnTo>
                  <a:lnTo>
                    <a:pt x="476123" y="1759712"/>
                  </a:lnTo>
                  <a:lnTo>
                    <a:pt x="427228" y="1739265"/>
                  </a:lnTo>
                  <a:lnTo>
                    <a:pt x="362458" y="1705102"/>
                  </a:lnTo>
                  <a:lnTo>
                    <a:pt x="298196" y="1664081"/>
                  </a:lnTo>
                  <a:lnTo>
                    <a:pt x="266319" y="1641221"/>
                  </a:lnTo>
                  <a:lnTo>
                    <a:pt x="234442" y="1617345"/>
                  </a:lnTo>
                  <a:lnTo>
                    <a:pt x="202692" y="1592199"/>
                  </a:lnTo>
                  <a:lnTo>
                    <a:pt x="171069" y="1566164"/>
                  </a:lnTo>
                  <a:lnTo>
                    <a:pt x="139446" y="1539240"/>
                  </a:lnTo>
                  <a:lnTo>
                    <a:pt x="107823" y="1511808"/>
                  </a:lnTo>
                  <a:lnTo>
                    <a:pt x="76327" y="1483741"/>
                  </a:lnTo>
                  <a:lnTo>
                    <a:pt x="13208" y="1426845"/>
                  </a:lnTo>
                  <a:lnTo>
                    <a:pt x="0" y="1441577"/>
                  </a:lnTo>
                  <a:lnTo>
                    <a:pt x="62992" y="1498473"/>
                  </a:lnTo>
                  <a:lnTo>
                    <a:pt x="126365" y="1554226"/>
                  </a:lnTo>
                  <a:lnTo>
                    <a:pt x="158242" y="1581150"/>
                  </a:lnTo>
                  <a:lnTo>
                    <a:pt x="190119" y="1607439"/>
                  </a:lnTo>
                  <a:lnTo>
                    <a:pt x="222250" y="1632839"/>
                  </a:lnTo>
                  <a:lnTo>
                    <a:pt x="254381" y="1657096"/>
                  </a:lnTo>
                  <a:lnTo>
                    <a:pt x="286639" y="1680210"/>
                  </a:lnTo>
                  <a:lnTo>
                    <a:pt x="319405" y="1701800"/>
                  </a:lnTo>
                  <a:lnTo>
                    <a:pt x="352171" y="1722005"/>
                  </a:lnTo>
                  <a:lnTo>
                    <a:pt x="418465" y="1757045"/>
                  </a:lnTo>
                  <a:lnTo>
                    <a:pt x="469011" y="1778127"/>
                  </a:lnTo>
                  <a:lnTo>
                    <a:pt x="520065" y="1794129"/>
                  </a:lnTo>
                  <a:lnTo>
                    <a:pt x="574675" y="1802003"/>
                  </a:lnTo>
                  <a:lnTo>
                    <a:pt x="593852" y="1802130"/>
                  </a:lnTo>
                  <a:lnTo>
                    <a:pt x="613029" y="1801368"/>
                  </a:lnTo>
                  <a:lnTo>
                    <a:pt x="652272" y="1797177"/>
                  </a:lnTo>
                  <a:lnTo>
                    <a:pt x="692277" y="1789938"/>
                  </a:lnTo>
                  <a:lnTo>
                    <a:pt x="725004" y="1782318"/>
                  </a:lnTo>
                  <a:lnTo>
                    <a:pt x="752602" y="1775333"/>
                  </a:lnTo>
                  <a:lnTo>
                    <a:pt x="792734" y="1763776"/>
                  </a:lnTo>
                  <a:lnTo>
                    <a:pt x="870966" y="1740154"/>
                  </a:lnTo>
                  <a:lnTo>
                    <a:pt x="908304" y="1729359"/>
                  </a:lnTo>
                  <a:lnTo>
                    <a:pt x="961009" y="1716278"/>
                  </a:lnTo>
                  <a:lnTo>
                    <a:pt x="1008634" y="1709039"/>
                  </a:lnTo>
                  <a:lnTo>
                    <a:pt x="1022985" y="1708277"/>
                  </a:lnTo>
                  <a:lnTo>
                    <a:pt x="1036447" y="1708543"/>
                  </a:lnTo>
                  <a:lnTo>
                    <a:pt x="1081786" y="1719961"/>
                  </a:lnTo>
                  <a:lnTo>
                    <a:pt x="1111631" y="1749298"/>
                  </a:lnTo>
                  <a:lnTo>
                    <a:pt x="1130427" y="1795653"/>
                  </a:lnTo>
                  <a:lnTo>
                    <a:pt x="1140587" y="1854708"/>
                  </a:lnTo>
                  <a:lnTo>
                    <a:pt x="1145159" y="1920748"/>
                  </a:lnTo>
                  <a:lnTo>
                    <a:pt x="1146556" y="1954911"/>
                  </a:lnTo>
                  <a:lnTo>
                    <a:pt x="1148080" y="1988693"/>
                  </a:lnTo>
                  <a:lnTo>
                    <a:pt x="1151509" y="2037842"/>
                  </a:lnTo>
                  <a:lnTo>
                    <a:pt x="1157859" y="2082800"/>
                  </a:lnTo>
                  <a:lnTo>
                    <a:pt x="1169162" y="2121916"/>
                  </a:lnTo>
                  <a:lnTo>
                    <a:pt x="1203198" y="2169033"/>
                  </a:lnTo>
                  <a:lnTo>
                    <a:pt x="1237488" y="2193798"/>
                  </a:lnTo>
                  <a:lnTo>
                    <a:pt x="1276223" y="2211197"/>
                  </a:lnTo>
                  <a:lnTo>
                    <a:pt x="1318260" y="2222119"/>
                  </a:lnTo>
                  <a:lnTo>
                    <a:pt x="1362964" y="2227834"/>
                  </a:lnTo>
                  <a:lnTo>
                    <a:pt x="1409700" y="2229739"/>
                  </a:lnTo>
                  <a:lnTo>
                    <a:pt x="1433576" y="2229612"/>
                  </a:lnTo>
                  <a:lnTo>
                    <a:pt x="1475320" y="2227973"/>
                  </a:lnTo>
                  <a:lnTo>
                    <a:pt x="1427607" y="2259838"/>
                  </a:lnTo>
                  <a:lnTo>
                    <a:pt x="1426337" y="2265934"/>
                  </a:lnTo>
                  <a:lnTo>
                    <a:pt x="1432433" y="2275078"/>
                  </a:lnTo>
                  <a:lnTo>
                    <a:pt x="1438656" y="2276348"/>
                  </a:lnTo>
                  <a:lnTo>
                    <a:pt x="1443101" y="2273300"/>
                  </a:lnTo>
                  <a:lnTo>
                    <a:pt x="1530604" y="2214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81705" y="2852165"/>
              <a:ext cx="1270" cy="793115"/>
            </a:xfrm>
            <a:custGeom>
              <a:avLst/>
              <a:gdLst/>
              <a:ahLst/>
              <a:cxnLst/>
              <a:rect l="l" t="t" r="r" b="b"/>
              <a:pathLst>
                <a:path w="1269" h="793114">
                  <a:moveTo>
                    <a:pt x="0" y="0"/>
                  </a:moveTo>
                  <a:lnTo>
                    <a:pt x="762" y="792734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6846" y="2591434"/>
              <a:ext cx="1515110" cy="528955"/>
            </a:xfrm>
            <a:custGeom>
              <a:avLst/>
              <a:gdLst/>
              <a:ahLst/>
              <a:cxnLst/>
              <a:rect l="l" t="t" r="r" b="b"/>
              <a:pathLst>
                <a:path w="1515110" h="528955">
                  <a:moveTo>
                    <a:pt x="779318" y="313689"/>
                  </a:moveTo>
                  <a:lnTo>
                    <a:pt x="757301" y="313689"/>
                  </a:lnTo>
                  <a:lnTo>
                    <a:pt x="756538" y="314832"/>
                  </a:lnTo>
                  <a:lnTo>
                    <a:pt x="730757" y="343407"/>
                  </a:lnTo>
                  <a:lnTo>
                    <a:pt x="687196" y="373252"/>
                  </a:lnTo>
                  <a:lnTo>
                    <a:pt x="649604" y="392556"/>
                  </a:lnTo>
                  <a:lnTo>
                    <a:pt x="605916" y="410972"/>
                  </a:lnTo>
                  <a:lnTo>
                    <a:pt x="556767" y="428370"/>
                  </a:lnTo>
                  <a:lnTo>
                    <a:pt x="502665" y="444500"/>
                  </a:lnTo>
                  <a:lnTo>
                    <a:pt x="444372" y="459231"/>
                  </a:lnTo>
                  <a:lnTo>
                    <a:pt x="382269" y="472439"/>
                  </a:lnTo>
                  <a:lnTo>
                    <a:pt x="317119" y="483869"/>
                  </a:lnTo>
                  <a:lnTo>
                    <a:pt x="214629" y="497331"/>
                  </a:lnTo>
                  <a:lnTo>
                    <a:pt x="144144" y="503427"/>
                  </a:lnTo>
                  <a:lnTo>
                    <a:pt x="72389" y="507364"/>
                  </a:lnTo>
                  <a:lnTo>
                    <a:pt x="0" y="508635"/>
                  </a:lnTo>
                  <a:lnTo>
                    <a:pt x="253" y="528447"/>
                  </a:lnTo>
                  <a:lnTo>
                    <a:pt x="73025" y="527176"/>
                  </a:lnTo>
                  <a:lnTo>
                    <a:pt x="145287" y="523239"/>
                  </a:lnTo>
                  <a:lnTo>
                    <a:pt x="216534" y="517016"/>
                  </a:lnTo>
                  <a:lnTo>
                    <a:pt x="285876" y="508507"/>
                  </a:lnTo>
                  <a:lnTo>
                    <a:pt x="353313" y="497966"/>
                  </a:lnTo>
                  <a:lnTo>
                    <a:pt x="417702" y="485520"/>
                  </a:lnTo>
                  <a:lnTo>
                    <a:pt x="478663" y="471297"/>
                  </a:lnTo>
                  <a:lnTo>
                    <a:pt x="535813" y="455549"/>
                  </a:lnTo>
                  <a:lnTo>
                    <a:pt x="588263" y="438657"/>
                  </a:lnTo>
                  <a:lnTo>
                    <a:pt x="635888" y="420242"/>
                  </a:lnTo>
                  <a:lnTo>
                    <a:pt x="677926" y="400812"/>
                  </a:lnTo>
                  <a:lnTo>
                    <a:pt x="713739" y="380364"/>
                  </a:lnTo>
                  <a:lnTo>
                    <a:pt x="755014" y="347979"/>
                  </a:lnTo>
                  <a:lnTo>
                    <a:pt x="773429" y="324992"/>
                  </a:lnTo>
                  <a:lnTo>
                    <a:pt x="773810" y="324612"/>
                  </a:lnTo>
                  <a:lnTo>
                    <a:pt x="773938" y="324230"/>
                  </a:lnTo>
                  <a:lnTo>
                    <a:pt x="779318" y="313689"/>
                  </a:lnTo>
                  <a:close/>
                </a:path>
                <a:path w="1515110" h="528955">
                  <a:moveTo>
                    <a:pt x="756641" y="314630"/>
                  </a:moveTo>
                  <a:lnTo>
                    <a:pt x="756499" y="314832"/>
                  </a:lnTo>
                  <a:lnTo>
                    <a:pt x="756641" y="314630"/>
                  </a:lnTo>
                  <a:close/>
                </a:path>
                <a:path w="1515110" h="528955">
                  <a:moveTo>
                    <a:pt x="757301" y="313689"/>
                  </a:moveTo>
                  <a:lnTo>
                    <a:pt x="756641" y="314630"/>
                  </a:lnTo>
                  <a:lnTo>
                    <a:pt x="756538" y="314832"/>
                  </a:lnTo>
                  <a:lnTo>
                    <a:pt x="757301" y="313689"/>
                  </a:lnTo>
                  <a:close/>
                </a:path>
                <a:path w="1515110" h="528955">
                  <a:moveTo>
                    <a:pt x="761662" y="304705"/>
                  </a:moveTo>
                  <a:lnTo>
                    <a:pt x="756641" y="314630"/>
                  </a:lnTo>
                  <a:lnTo>
                    <a:pt x="757301" y="313689"/>
                  </a:lnTo>
                  <a:lnTo>
                    <a:pt x="779318" y="313689"/>
                  </a:lnTo>
                  <a:lnTo>
                    <a:pt x="780160" y="312038"/>
                  </a:lnTo>
                  <a:lnTo>
                    <a:pt x="780288" y="311403"/>
                  </a:lnTo>
                  <a:lnTo>
                    <a:pt x="782036" y="305688"/>
                  </a:lnTo>
                  <a:lnTo>
                    <a:pt x="761364" y="305688"/>
                  </a:lnTo>
                  <a:lnTo>
                    <a:pt x="761662" y="304705"/>
                  </a:lnTo>
                  <a:close/>
                </a:path>
                <a:path w="1515110" h="528955">
                  <a:moveTo>
                    <a:pt x="762000" y="304038"/>
                  </a:moveTo>
                  <a:lnTo>
                    <a:pt x="761662" y="304705"/>
                  </a:lnTo>
                  <a:lnTo>
                    <a:pt x="761364" y="305688"/>
                  </a:lnTo>
                  <a:lnTo>
                    <a:pt x="762000" y="304038"/>
                  </a:lnTo>
                  <a:close/>
                </a:path>
                <a:path w="1515110" h="528955">
                  <a:moveTo>
                    <a:pt x="782541" y="304038"/>
                  </a:moveTo>
                  <a:lnTo>
                    <a:pt x="762000" y="304038"/>
                  </a:lnTo>
                  <a:lnTo>
                    <a:pt x="761364" y="305688"/>
                  </a:lnTo>
                  <a:lnTo>
                    <a:pt x="782036" y="305688"/>
                  </a:lnTo>
                  <a:lnTo>
                    <a:pt x="782541" y="304038"/>
                  </a:lnTo>
                  <a:close/>
                </a:path>
                <a:path w="1515110" h="528955">
                  <a:moveTo>
                    <a:pt x="764389" y="295685"/>
                  </a:moveTo>
                  <a:lnTo>
                    <a:pt x="761662" y="304705"/>
                  </a:lnTo>
                  <a:lnTo>
                    <a:pt x="762000" y="304038"/>
                  </a:lnTo>
                  <a:lnTo>
                    <a:pt x="782541" y="304038"/>
                  </a:lnTo>
                  <a:lnTo>
                    <a:pt x="783589" y="300609"/>
                  </a:lnTo>
                  <a:lnTo>
                    <a:pt x="783844" y="299974"/>
                  </a:lnTo>
                  <a:lnTo>
                    <a:pt x="784186" y="296672"/>
                  </a:lnTo>
                  <a:lnTo>
                    <a:pt x="764285" y="296672"/>
                  </a:lnTo>
                  <a:lnTo>
                    <a:pt x="764389" y="295685"/>
                  </a:lnTo>
                  <a:close/>
                </a:path>
                <a:path w="1515110" h="528955">
                  <a:moveTo>
                    <a:pt x="764666" y="294766"/>
                  </a:moveTo>
                  <a:lnTo>
                    <a:pt x="764389" y="295685"/>
                  </a:lnTo>
                  <a:lnTo>
                    <a:pt x="764285" y="296672"/>
                  </a:lnTo>
                  <a:lnTo>
                    <a:pt x="764666" y="294766"/>
                  </a:lnTo>
                  <a:close/>
                </a:path>
                <a:path w="1515110" h="528955">
                  <a:moveTo>
                    <a:pt x="784387" y="294766"/>
                  </a:moveTo>
                  <a:lnTo>
                    <a:pt x="764666" y="294766"/>
                  </a:lnTo>
                  <a:lnTo>
                    <a:pt x="764285" y="296672"/>
                  </a:lnTo>
                  <a:lnTo>
                    <a:pt x="784186" y="296672"/>
                  </a:lnTo>
                  <a:lnTo>
                    <a:pt x="784387" y="294766"/>
                  </a:lnTo>
                  <a:close/>
                </a:path>
                <a:path w="1515110" h="528955">
                  <a:moveTo>
                    <a:pt x="1458959" y="46015"/>
                  </a:moveTo>
                  <a:lnTo>
                    <a:pt x="1410208" y="48005"/>
                  </a:lnTo>
                  <a:lnTo>
                    <a:pt x="1341627" y="53086"/>
                  </a:lnTo>
                  <a:lnTo>
                    <a:pt x="1241552" y="65150"/>
                  </a:lnTo>
                  <a:lnTo>
                    <a:pt x="1177416" y="75691"/>
                  </a:lnTo>
                  <a:lnTo>
                    <a:pt x="1115948" y="88137"/>
                  </a:lnTo>
                  <a:lnTo>
                    <a:pt x="1057655" y="102362"/>
                  </a:lnTo>
                  <a:lnTo>
                    <a:pt x="1003172" y="118110"/>
                  </a:lnTo>
                  <a:lnTo>
                    <a:pt x="953007" y="135127"/>
                  </a:lnTo>
                  <a:lnTo>
                    <a:pt x="907669" y="153542"/>
                  </a:lnTo>
                  <a:lnTo>
                    <a:pt x="867409" y="173100"/>
                  </a:lnTo>
                  <a:lnTo>
                    <a:pt x="832992" y="193675"/>
                  </a:lnTo>
                  <a:lnTo>
                    <a:pt x="793369" y="226567"/>
                  </a:lnTo>
                  <a:lnTo>
                    <a:pt x="770635" y="260857"/>
                  </a:lnTo>
                  <a:lnTo>
                    <a:pt x="770382" y="261365"/>
                  </a:lnTo>
                  <a:lnTo>
                    <a:pt x="770254" y="261747"/>
                  </a:lnTo>
                  <a:lnTo>
                    <a:pt x="770127" y="262254"/>
                  </a:lnTo>
                  <a:lnTo>
                    <a:pt x="766826" y="273176"/>
                  </a:lnTo>
                  <a:lnTo>
                    <a:pt x="766698" y="273812"/>
                  </a:lnTo>
                  <a:lnTo>
                    <a:pt x="766571" y="274319"/>
                  </a:lnTo>
                  <a:lnTo>
                    <a:pt x="766444" y="275081"/>
                  </a:lnTo>
                  <a:lnTo>
                    <a:pt x="765428" y="285750"/>
                  </a:lnTo>
                  <a:lnTo>
                    <a:pt x="764389" y="295685"/>
                  </a:lnTo>
                  <a:lnTo>
                    <a:pt x="764666" y="294766"/>
                  </a:lnTo>
                  <a:lnTo>
                    <a:pt x="784387" y="294766"/>
                  </a:lnTo>
                  <a:lnTo>
                    <a:pt x="785113" y="287909"/>
                  </a:lnTo>
                  <a:lnTo>
                    <a:pt x="785954" y="278764"/>
                  </a:lnTo>
                  <a:lnTo>
                    <a:pt x="785748" y="278764"/>
                  </a:lnTo>
                  <a:lnTo>
                    <a:pt x="786129" y="276860"/>
                  </a:lnTo>
                  <a:lnTo>
                    <a:pt x="786331" y="276860"/>
                  </a:lnTo>
                  <a:lnTo>
                    <a:pt x="788623" y="269366"/>
                  </a:lnTo>
                  <a:lnTo>
                    <a:pt x="789051" y="267969"/>
                  </a:lnTo>
                  <a:lnTo>
                    <a:pt x="789200" y="267969"/>
                  </a:lnTo>
                  <a:lnTo>
                    <a:pt x="793622" y="258572"/>
                  </a:lnTo>
                  <a:lnTo>
                    <a:pt x="800100" y="249047"/>
                  </a:lnTo>
                  <a:lnTo>
                    <a:pt x="830707" y="219582"/>
                  </a:lnTo>
                  <a:lnTo>
                    <a:pt x="877188" y="190245"/>
                  </a:lnTo>
                  <a:lnTo>
                    <a:pt x="915923" y="171576"/>
                  </a:lnTo>
                  <a:lnTo>
                    <a:pt x="960119" y="153669"/>
                  </a:lnTo>
                  <a:lnTo>
                    <a:pt x="1009269" y="136905"/>
                  </a:lnTo>
                  <a:lnTo>
                    <a:pt x="1062989" y="121412"/>
                  </a:lnTo>
                  <a:lnTo>
                    <a:pt x="1120394" y="107441"/>
                  </a:lnTo>
                  <a:lnTo>
                    <a:pt x="1181227" y="95123"/>
                  </a:lnTo>
                  <a:lnTo>
                    <a:pt x="1244600" y="84709"/>
                  </a:lnTo>
                  <a:lnTo>
                    <a:pt x="1310258" y="76200"/>
                  </a:lnTo>
                  <a:lnTo>
                    <a:pt x="1377569" y="69976"/>
                  </a:lnTo>
                  <a:lnTo>
                    <a:pt x="1445767" y="66166"/>
                  </a:lnTo>
                  <a:lnTo>
                    <a:pt x="1457530" y="65819"/>
                  </a:lnTo>
                  <a:lnTo>
                    <a:pt x="1475204" y="55309"/>
                  </a:lnTo>
                  <a:lnTo>
                    <a:pt x="1458959" y="46015"/>
                  </a:lnTo>
                  <a:close/>
                </a:path>
                <a:path w="1515110" h="528955">
                  <a:moveTo>
                    <a:pt x="786129" y="276860"/>
                  </a:moveTo>
                  <a:lnTo>
                    <a:pt x="785748" y="278764"/>
                  </a:lnTo>
                  <a:lnTo>
                    <a:pt x="786043" y="277802"/>
                  </a:lnTo>
                  <a:lnTo>
                    <a:pt x="786129" y="276860"/>
                  </a:lnTo>
                  <a:close/>
                </a:path>
                <a:path w="1515110" h="528955">
                  <a:moveTo>
                    <a:pt x="786043" y="277802"/>
                  </a:moveTo>
                  <a:lnTo>
                    <a:pt x="785748" y="278764"/>
                  </a:lnTo>
                  <a:lnTo>
                    <a:pt x="785954" y="278764"/>
                  </a:lnTo>
                  <a:lnTo>
                    <a:pt x="786043" y="277802"/>
                  </a:lnTo>
                  <a:close/>
                </a:path>
                <a:path w="1515110" h="528955">
                  <a:moveTo>
                    <a:pt x="786331" y="276860"/>
                  </a:moveTo>
                  <a:lnTo>
                    <a:pt x="786129" y="276860"/>
                  </a:lnTo>
                  <a:lnTo>
                    <a:pt x="786043" y="277802"/>
                  </a:lnTo>
                  <a:lnTo>
                    <a:pt x="786331" y="276860"/>
                  </a:lnTo>
                  <a:close/>
                </a:path>
                <a:path w="1515110" h="528955">
                  <a:moveTo>
                    <a:pt x="789051" y="267969"/>
                  </a:moveTo>
                  <a:lnTo>
                    <a:pt x="788542" y="269366"/>
                  </a:lnTo>
                  <a:lnTo>
                    <a:pt x="788773" y="268877"/>
                  </a:lnTo>
                  <a:lnTo>
                    <a:pt x="789051" y="267969"/>
                  </a:lnTo>
                  <a:close/>
                </a:path>
                <a:path w="1515110" h="528955">
                  <a:moveTo>
                    <a:pt x="788773" y="268877"/>
                  </a:moveTo>
                  <a:lnTo>
                    <a:pt x="788542" y="269366"/>
                  </a:lnTo>
                  <a:lnTo>
                    <a:pt x="788773" y="268877"/>
                  </a:lnTo>
                  <a:close/>
                </a:path>
                <a:path w="1515110" h="528955">
                  <a:moveTo>
                    <a:pt x="789200" y="267969"/>
                  </a:moveTo>
                  <a:lnTo>
                    <a:pt x="789051" y="267969"/>
                  </a:lnTo>
                  <a:lnTo>
                    <a:pt x="788773" y="268877"/>
                  </a:lnTo>
                  <a:lnTo>
                    <a:pt x="789200" y="267969"/>
                  </a:lnTo>
                  <a:close/>
                </a:path>
                <a:path w="1515110" h="528955">
                  <a:moveTo>
                    <a:pt x="1497494" y="45212"/>
                  </a:moveTo>
                  <a:lnTo>
                    <a:pt x="1494789" y="45212"/>
                  </a:lnTo>
                  <a:lnTo>
                    <a:pt x="1494916" y="65024"/>
                  </a:lnTo>
                  <a:lnTo>
                    <a:pt x="1480184" y="65150"/>
                  </a:lnTo>
                  <a:lnTo>
                    <a:pt x="1457530" y="65819"/>
                  </a:lnTo>
                  <a:lnTo>
                    <a:pt x="1409319" y="94487"/>
                  </a:lnTo>
                  <a:lnTo>
                    <a:pt x="1407795" y="100584"/>
                  </a:lnTo>
                  <a:lnTo>
                    <a:pt x="1413383" y="109981"/>
                  </a:lnTo>
                  <a:lnTo>
                    <a:pt x="1419478" y="111505"/>
                  </a:lnTo>
                  <a:lnTo>
                    <a:pt x="1514602" y="54990"/>
                  </a:lnTo>
                  <a:lnTo>
                    <a:pt x="1497494" y="45212"/>
                  </a:lnTo>
                  <a:close/>
                </a:path>
                <a:path w="1515110" h="528955">
                  <a:moveTo>
                    <a:pt x="1475204" y="55309"/>
                  </a:moveTo>
                  <a:lnTo>
                    <a:pt x="1457530" y="65819"/>
                  </a:lnTo>
                  <a:lnTo>
                    <a:pt x="1480184" y="65150"/>
                  </a:lnTo>
                  <a:lnTo>
                    <a:pt x="1494916" y="65024"/>
                  </a:lnTo>
                  <a:lnTo>
                    <a:pt x="1494908" y="63753"/>
                  </a:lnTo>
                  <a:lnTo>
                    <a:pt x="1489964" y="63753"/>
                  </a:lnTo>
                  <a:lnTo>
                    <a:pt x="1475204" y="55309"/>
                  </a:lnTo>
                  <a:close/>
                </a:path>
                <a:path w="1515110" h="528955">
                  <a:moveTo>
                    <a:pt x="1489836" y="46609"/>
                  </a:moveTo>
                  <a:lnTo>
                    <a:pt x="1475204" y="55309"/>
                  </a:lnTo>
                  <a:lnTo>
                    <a:pt x="1489964" y="63753"/>
                  </a:lnTo>
                  <a:lnTo>
                    <a:pt x="1489836" y="46609"/>
                  </a:lnTo>
                  <a:close/>
                </a:path>
                <a:path w="1515110" h="528955">
                  <a:moveTo>
                    <a:pt x="1494798" y="46609"/>
                  </a:moveTo>
                  <a:lnTo>
                    <a:pt x="1489836" y="46609"/>
                  </a:lnTo>
                  <a:lnTo>
                    <a:pt x="1489964" y="63753"/>
                  </a:lnTo>
                  <a:lnTo>
                    <a:pt x="1494908" y="63753"/>
                  </a:lnTo>
                  <a:lnTo>
                    <a:pt x="1494798" y="46609"/>
                  </a:lnTo>
                  <a:close/>
                </a:path>
                <a:path w="1515110" h="528955">
                  <a:moveTo>
                    <a:pt x="1494789" y="45212"/>
                  </a:moveTo>
                  <a:lnTo>
                    <a:pt x="1479550" y="45338"/>
                  </a:lnTo>
                  <a:lnTo>
                    <a:pt x="1458959" y="46015"/>
                  </a:lnTo>
                  <a:lnTo>
                    <a:pt x="1475204" y="55309"/>
                  </a:lnTo>
                  <a:lnTo>
                    <a:pt x="1489836" y="46609"/>
                  </a:lnTo>
                  <a:lnTo>
                    <a:pt x="1494798" y="46609"/>
                  </a:lnTo>
                  <a:lnTo>
                    <a:pt x="1494789" y="45212"/>
                  </a:lnTo>
                  <a:close/>
                </a:path>
                <a:path w="1515110" h="528955">
                  <a:moveTo>
                    <a:pt x="1418463" y="0"/>
                  </a:moveTo>
                  <a:lnTo>
                    <a:pt x="1412494" y="1650"/>
                  </a:lnTo>
                  <a:lnTo>
                    <a:pt x="1409700" y="6350"/>
                  </a:lnTo>
                  <a:lnTo>
                    <a:pt x="1407033" y="11175"/>
                  </a:lnTo>
                  <a:lnTo>
                    <a:pt x="1408683" y="17272"/>
                  </a:lnTo>
                  <a:lnTo>
                    <a:pt x="1458959" y="46015"/>
                  </a:lnTo>
                  <a:lnTo>
                    <a:pt x="1479550" y="45338"/>
                  </a:lnTo>
                  <a:lnTo>
                    <a:pt x="1497494" y="45212"/>
                  </a:lnTo>
                  <a:lnTo>
                    <a:pt x="1418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32170" y="2583941"/>
              <a:ext cx="443865" cy="612775"/>
            </a:xfrm>
            <a:custGeom>
              <a:avLst/>
              <a:gdLst/>
              <a:ahLst/>
              <a:cxnLst/>
              <a:rect l="l" t="t" r="r" b="b"/>
              <a:pathLst>
                <a:path w="443864" h="612775">
                  <a:moveTo>
                    <a:pt x="0" y="306324"/>
                  </a:moveTo>
                  <a:lnTo>
                    <a:pt x="3573" y="251265"/>
                  </a:lnTo>
                  <a:lnTo>
                    <a:pt x="13876" y="199443"/>
                  </a:lnTo>
                  <a:lnTo>
                    <a:pt x="30282" y="151722"/>
                  </a:lnTo>
                  <a:lnTo>
                    <a:pt x="52163" y="108969"/>
                  </a:lnTo>
                  <a:lnTo>
                    <a:pt x="78891" y="72048"/>
                  </a:lnTo>
                  <a:lnTo>
                    <a:pt x="109840" y="41825"/>
                  </a:lnTo>
                  <a:lnTo>
                    <a:pt x="144383" y="19166"/>
                  </a:lnTo>
                  <a:lnTo>
                    <a:pt x="181893" y="4935"/>
                  </a:lnTo>
                  <a:lnTo>
                    <a:pt x="221741" y="0"/>
                  </a:lnTo>
                  <a:lnTo>
                    <a:pt x="261590" y="4935"/>
                  </a:lnTo>
                  <a:lnTo>
                    <a:pt x="299100" y="19166"/>
                  </a:lnTo>
                  <a:lnTo>
                    <a:pt x="333643" y="41825"/>
                  </a:lnTo>
                  <a:lnTo>
                    <a:pt x="364592" y="72048"/>
                  </a:lnTo>
                  <a:lnTo>
                    <a:pt x="391320" y="108969"/>
                  </a:lnTo>
                  <a:lnTo>
                    <a:pt x="413201" y="151722"/>
                  </a:lnTo>
                  <a:lnTo>
                    <a:pt x="429607" y="199443"/>
                  </a:lnTo>
                  <a:lnTo>
                    <a:pt x="439910" y="251265"/>
                  </a:lnTo>
                  <a:lnTo>
                    <a:pt x="443483" y="306324"/>
                  </a:lnTo>
                  <a:lnTo>
                    <a:pt x="439910" y="361382"/>
                  </a:lnTo>
                  <a:lnTo>
                    <a:pt x="429607" y="413204"/>
                  </a:lnTo>
                  <a:lnTo>
                    <a:pt x="413201" y="460925"/>
                  </a:lnTo>
                  <a:lnTo>
                    <a:pt x="391320" y="503678"/>
                  </a:lnTo>
                  <a:lnTo>
                    <a:pt x="364592" y="540599"/>
                  </a:lnTo>
                  <a:lnTo>
                    <a:pt x="333643" y="570822"/>
                  </a:lnTo>
                  <a:lnTo>
                    <a:pt x="299100" y="593481"/>
                  </a:lnTo>
                  <a:lnTo>
                    <a:pt x="261590" y="607712"/>
                  </a:lnTo>
                  <a:lnTo>
                    <a:pt x="221741" y="612648"/>
                  </a:lnTo>
                  <a:lnTo>
                    <a:pt x="181893" y="607712"/>
                  </a:lnTo>
                  <a:lnTo>
                    <a:pt x="144383" y="593481"/>
                  </a:lnTo>
                  <a:lnTo>
                    <a:pt x="109840" y="570822"/>
                  </a:lnTo>
                  <a:lnTo>
                    <a:pt x="78891" y="540599"/>
                  </a:lnTo>
                  <a:lnTo>
                    <a:pt x="52163" y="503678"/>
                  </a:lnTo>
                  <a:lnTo>
                    <a:pt x="30282" y="460925"/>
                  </a:lnTo>
                  <a:lnTo>
                    <a:pt x="13876" y="413204"/>
                  </a:lnTo>
                  <a:lnTo>
                    <a:pt x="3573" y="361382"/>
                  </a:lnTo>
                  <a:lnTo>
                    <a:pt x="0" y="3063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050026" y="2683840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05956" y="2796539"/>
            <a:ext cx="281940" cy="200025"/>
            <a:chOff x="6505956" y="2796539"/>
            <a:chExt cx="281940" cy="200025"/>
          </a:xfrm>
        </p:grpSpPr>
        <p:sp>
          <p:nvSpPr>
            <p:cNvPr id="11" name="object 11" descr=""/>
            <p:cNvSpPr/>
            <p:nvPr/>
          </p:nvSpPr>
          <p:spPr>
            <a:xfrm>
              <a:off x="6512052" y="2802635"/>
              <a:ext cx="269875" cy="187960"/>
            </a:xfrm>
            <a:custGeom>
              <a:avLst/>
              <a:gdLst/>
              <a:ahLst/>
              <a:cxnLst/>
              <a:rect l="l" t="t" r="r" b="b"/>
              <a:pathLst>
                <a:path w="269875" h="187960">
                  <a:moveTo>
                    <a:pt x="201422" y="0"/>
                  </a:moveTo>
                  <a:lnTo>
                    <a:pt x="201422" y="46862"/>
                  </a:lnTo>
                  <a:lnTo>
                    <a:pt x="0" y="46862"/>
                  </a:lnTo>
                  <a:lnTo>
                    <a:pt x="0" y="140588"/>
                  </a:lnTo>
                  <a:lnTo>
                    <a:pt x="201422" y="140588"/>
                  </a:lnTo>
                  <a:lnTo>
                    <a:pt x="201422" y="187451"/>
                  </a:lnTo>
                  <a:lnTo>
                    <a:pt x="269748" y="93725"/>
                  </a:lnTo>
                  <a:lnTo>
                    <a:pt x="201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12052" y="2802635"/>
              <a:ext cx="269875" cy="187960"/>
            </a:xfrm>
            <a:custGeom>
              <a:avLst/>
              <a:gdLst/>
              <a:ahLst/>
              <a:cxnLst/>
              <a:rect l="l" t="t" r="r" b="b"/>
              <a:pathLst>
                <a:path w="269875" h="187960">
                  <a:moveTo>
                    <a:pt x="0" y="46862"/>
                  </a:moveTo>
                  <a:lnTo>
                    <a:pt x="201422" y="46862"/>
                  </a:lnTo>
                  <a:lnTo>
                    <a:pt x="201422" y="0"/>
                  </a:lnTo>
                  <a:lnTo>
                    <a:pt x="269748" y="93725"/>
                  </a:lnTo>
                  <a:lnTo>
                    <a:pt x="201422" y="187451"/>
                  </a:lnTo>
                  <a:lnTo>
                    <a:pt x="201422" y="140588"/>
                  </a:lnTo>
                  <a:lnTo>
                    <a:pt x="0" y="140588"/>
                  </a:lnTo>
                  <a:lnTo>
                    <a:pt x="0" y="468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158998" y="1756917"/>
            <a:ext cx="2762250" cy="1172210"/>
            <a:chOff x="3158998" y="1756917"/>
            <a:chExt cx="2762250" cy="1172210"/>
          </a:xfrm>
        </p:grpSpPr>
        <p:sp>
          <p:nvSpPr>
            <p:cNvPr id="14" name="object 14" descr=""/>
            <p:cNvSpPr/>
            <p:nvPr/>
          </p:nvSpPr>
          <p:spPr>
            <a:xfrm>
              <a:off x="4255643" y="2636519"/>
              <a:ext cx="1665605" cy="292735"/>
            </a:xfrm>
            <a:custGeom>
              <a:avLst/>
              <a:gdLst/>
              <a:ahLst/>
              <a:cxnLst/>
              <a:rect l="l" t="t" r="r" b="b"/>
              <a:pathLst>
                <a:path w="1665604" h="292735">
                  <a:moveTo>
                    <a:pt x="1589786" y="216280"/>
                  </a:moveTo>
                  <a:lnTo>
                    <a:pt x="1589503" y="244486"/>
                  </a:lnTo>
                  <a:lnTo>
                    <a:pt x="1602232" y="244601"/>
                  </a:lnTo>
                  <a:lnTo>
                    <a:pt x="1601978" y="264413"/>
                  </a:lnTo>
                  <a:lnTo>
                    <a:pt x="1589304" y="264413"/>
                  </a:lnTo>
                  <a:lnTo>
                    <a:pt x="1589024" y="292480"/>
                  </a:lnTo>
                  <a:lnTo>
                    <a:pt x="1646394" y="264413"/>
                  </a:lnTo>
                  <a:lnTo>
                    <a:pt x="1601978" y="264413"/>
                  </a:lnTo>
                  <a:lnTo>
                    <a:pt x="1589306" y="264187"/>
                  </a:lnTo>
                  <a:lnTo>
                    <a:pt x="1646857" y="264187"/>
                  </a:lnTo>
                  <a:lnTo>
                    <a:pt x="1665605" y="255015"/>
                  </a:lnTo>
                  <a:lnTo>
                    <a:pt x="1589786" y="216280"/>
                  </a:lnTo>
                  <a:close/>
                </a:path>
                <a:path w="1665604" h="292735">
                  <a:moveTo>
                    <a:pt x="1589503" y="244486"/>
                  </a:moveTo>
                  <a:lnTo>
                    <a:pt x="1589306" y="264187"/>
                  </a:lnTo>
                  <a:lnTo>
                    <a:pt x="1601978" y="264413"/>
                  </a:lnTo>
                  <a:lnTo>
                    <a:pt x="1602232" y="244601"/>
                  </a:lnTo>
                  <a:lnTo>
                    <a:pt x="1589503" y="244486"/>
                  </a:lnTo>
                  <a:close/>
                </a:path>
                <a:path w="1665604" h="292735">
                  <a:moveTo>
                    <a:pt x="827380" y="131841"/>
                  </a:moveTo>
                  <a:lnTo>
                    <a:pt x="827786" y="136397"/>
                  </a:lnTo>
                  <a:lnTo>
                    <a:pt x="828040" y="137794"/>
                  </a:lnTo>
                  <a:lnTo>
                    <a:pt x="828294" y="138429"/>
                  </a:lnTo>
                  <a:lnTo>
                    <a:pt x="829310" y="141731"/>
                  </a:lnTo>
                  <a:lnTo>
                    <a:pt x="829564" y="142239"/>
                  </a:lnTo>
                  <a:lnTo>
                    <a:pt x="829691" y="142620"/>
                  </a:lnTo>
                  <a:lnTo>
                    <a:pt x="831469" y="146050"/>
                  </a:lnTo>
                  <a:lnTo>
                    <a:pt x="831723" y="146430"/>
                  </a:lnTo>
                  <a:lnTo>
                    <a:pt x="834517" y="150240"/>
                  </a:lnTo>
                  <a:lnTo>
                    <a:pt x="834771" y="150621"/>
                  </a:lnTo>
                  <a:lnTo>
                    <a:pt x="841375" y="157099"/>
                  </a:lnTo>
                  <a:lnTo>
                    <a:pt x="841756" y="157352"/>
                  </a:lnTo>
                  <a:lnTo>
                    <a:pt x="842137" y="157733"/>
                  </a:lnTo>
                  <a:lnTo>
                    <a:pt x="889000" y="181228"/>
                  </a:lnTo>
                  <a:lnTo>
                    <a:pt x="943483" y="197612"/>
                  </a:lnTo>
                  <a:lnTo>
                    <a:pt x="988060" y="207899"/>
                  </a:lnTo>
                  <a:lnTo>
                    <a:pt x="1038733" y="217550"/>
                  </a:lnTo>
                  <a:lnTo>
                    <a:pt x="1094740" y="226567"/>
                  </a:lnTo>
                  <a:lnTo>
                    <a:pt x="1155573" y="234822"/>
                  </a:lnTo>
                  <a:lnTo>
                    <a:pt x="1220470" y="242315"/>
                  </a:lnTo>
                  <a:lnTo>
                    <a:pt x="1324610" y="251713"/>
                  </a:lnTo>
                  <a:lnTo>
                    <a:pt x="1397508" y="256793"/>
                  </a:lnTo>
                  <a:lnTo>
                    <a:pt x="1510792" y="262254"/>
                  </a:lnTo>
                  <a:lnTo>
                    <a:pt x="1589306" y="264187"/>
                  </a:lnTo>
                  <a:lnTo>
                    <a:pt x="1589503" y="244486"/>
                  </a:lnTo>
                  <a:lnTo>
                    <a:pt x="1588262" y="244475"/>
                  </a:lnTo>
                  <a:lnTo>
                    <a:pt x="1511554" y="242442"/>
                  </a:lnTo>
                  <a:lnTo>
                    <a:pt x="1435989" y="239140"/>
                  </a:lnTo>
                  <a:lnTo>
                    <a:pt x="1362202" y="234568"/>
                  </a:lnTo>
                  <a:lnTo>
                    <a:pt x="1290955" y="229107"/>
                  </a:lnTo>
                  <a:lnTo>
                    <a:pt x="1222756" y="222503"/>
                  </a:lnTo>
                  <a:lnTo>
                    <a:pt x="1127379" y="211200"/>
                  </a:lnTo>
                  <a:lnTo>
                    <a:pt x="1069467" y="202564"/>
                  </a:lnTo>
                  <a:lnTo>
                    <a:pt x="1016508" y="193420"/>
                  </a:lnTo>
                  <a:lnTo>
                    <a:pt x="969772" y="183514"/>
                  </a:lnTo>
                  <a:lnTo>
                    <a:pt x="929259" y="173227"/>
                  </a:lnTo>
                  <a:lnTo>
                    <a:pt x="882523" y="157606"/>
                  </a:lnTo>
                  <a:lnTo>
                    <a:pt x="855116" y="142620"/>
                  </a:lnTo>
                  <a:lnTo>
                    <a:pt x="854837" y="142620"/>
                  </a:lnTo>
                  <a:lnTo>
                    <a:pt x="853694" y="141604"/>
                  </a:lnTo>
                  <a:lnTo>
                    <a:pt x="850265" y="138049"/>
                  </a:lnTo>
                  <a:lnTo>
                    <a:pt x="850138" y="138049"/>
                  </a:lnTo>
                  <a:lnTo>
                    <a:pt x="849122" y="136905"/>
                  </a:lnTo>
                  <a:lnTo>
                    <a:pt x="849254" y="136905"/>
                  </a:lnTo>
                  <a:lnTo>
                    <a:pt x="849058" y="136651"/>
                  </a:lnTo>
                  <a:lnTo>
                    <a:pt x="848868" y="136651"/>
                  </a:lnTo>
                  <a:lnTo>
                    <a:pt x="847979" y="135254"/>
                  </a:lnTo>
                  <a:lnTo>
                    <a:pt x="848199" y="135254"/>
                  </a:lnTo>
                  <a:lnTo>
                    <a:pt x="847979" y="135127"/>
                  </a:lnTo>
                  <a:lnTo>
                    <a:pt x="847701" y="134365"/>
                  </a:lnTo>
                  <a:lnTo>
                    <a:pt x="847471" y="134365"/>
                  </a:lnTo>
                  <a:lnTo>
                    <a:pt x="847179" y="132714"/>
                  </a:lnTo>
                  <a:lnTo>
                    <a:pt x="827659" y="132714"/>
                  </a:lnTo>
                  <a:lnTo>
                    <a:pt x="827380" y="131841"/>
                  </a:lnTo>
                  <a:close/>
                </a:path>
                <a:path w="1665604" h="292735">
                  <a:moveTo>
                    <a:pt x="853694" y="141604"/>
                  </a:moveTo>
                  <a:lnTo>
                    <a:pt x="854837" y="142620"/>
                  </a:lnTo>
                  <a:lnTo>
                    <a:pt x="854138" y="141922"/>
                  </a:lnTo>
                  <a:lnTo>
                    <a:pt x="853694" y="141604"/>
                  </a:lnTo>
                  <a:close/>
                </a:path>
                <a:path w="1665604" h="292735">
                  <a:moveTo>
                    <a:pt x="854138" y="141922"/>
                  </a:moveTo>
                  <a:lnTo>
                    <a:pt x="854837" y="142620"/>
                  </a:lnTo>
                  <a:lnTo>
                    <a:pt x="855116" y="142620"/>
                  </a:lnTo>
                  <a:lnTo>
                    <a:pt x="854138" y="141922"/>
                  </a:lnTo>
                  <a:close/>
                </a:path>
                <a:path w="1665604" h="292735">
                  <a:moveTo>
                    <a:pt x="853821" y="141604"/>
                  </a:moveTo>
                  <a:lnTo>
                    <a:pt x="854138" y="141922"/>
                  </a:lnTo>
                  <a:lnTo>
                    <a:pt x="853821" y="141604"/>
                  </a:lnTo>
                  <a:close/>
                </a:path>
                <a:path w="1665604" h="292735">
                  <a:moveTo>
                    <a:pt x="849122" y="136905"/>
                  </a:moveTo>
                  <a:lnTo>
                    <a:pt x="850138" y="138049"/>
                  </a:lnTo>
                  <a:lnTo>
                    <a:pt x="849706" y="137490"/>
                  </a:lnTo>
                  <a:lnTo>
                    <a:pt x="849122" y="136905"/>
                  </a:lnTo>
                  <a:close/>
                </a:path>
                <a:path w="1665604" h="292735">
                  <a:moveTo>
                    <a:pt x="849706" y="137490"/>
                  </a:moveTo>
                  <a:lnTo>
                    <a:pt x="850138" y="138049"/>
                  </a:lnTo>
                  <a:lnTo>
                    <a:pt x="850265" y="138049"/>
                  </a:lnTo>
                  <a:lnTo>
                    <a:pt x="849706" y="137490"/>
                  </a:lnTo>
                  <a:close/>
                </a:path>
                <a:path w="1665604" h="292735">
                  <a:moveTo>
                    <a:pt x="849254" y="136905"/>
                  </a:moveTo>
                  <a:lnTo>
                    <a:pt x="849122" y="136905"/>
                  </a:lnTo>
                  <a:lnTo>
                    <a:pt x="849706" y="137490"/>
                  </a:lnTo>
                  <a:lnTo>
                    <a:pt x="849254" y="136905"/>
                  </a:lnTo>
                  <a:close/>
                </a:path>
                <a:path w="1665604" h="292735">
                  <a:moveTo>
                    <a:pt x="847979" y="135254"/>
                  </a:moveTo>
                  <a:lnTo>
                    <a:pt x="848868" y="136651"/>
                  </a:lnTo>
                  <a:lnTo>
                    <a:pt x="848558" y="136005"/>
                  </a:lnTo>
                  <a:lnTo>
                    <a:pt x="847979" y="135254"/>
                  </a:lnTo>
                  <a:close/>
                </a:path>
                <a:path w="1665604" h="292735">
                  <a:moveTo>
                    <a:pt x="848558" y="136005"/>
                  </a:moveTo>
                  <a:lnTo>
                    <a:pt x="848868" y="136651"/>
                  </a:lnTo>
                  <a:lnTo>
                    <a:pt x="849058" y="136651"/>
                  </a:lnTo>
                  <a:lnTo>
                    <a:pt x="848558" y="136005"/>
                  </a:lnTo>
                  <a:close/>
                </a:path>
                <a:path w="1665604" h="292735">
                  <a:moveTo>
                    <a:pt x="848199" y="135254"/>
                  </a:moveTo>
                  <a:lnTo>
                    <a:pt x="847979" y="135254"/>
                  </a:lnTo>
                  <a:lnTo>
                    <a:pt x="848558" y="136005"/>
                  </a:lnTo>
                  <a:lnTo>
                    <a:pt x="848199" y="135254"/>
                  </a:lnTo>
                  <a:close/>
                </a:path>
                <a:path w="1665604" h="292735">
                  <a:moveTo>
                    <a:pt x="847471" y="133730"/>
                  </a:moveTo>
                  <a:lnTo>
                    <a:pt x="847979" y="135127"/>
                  </a:lnTo>
                  <a:lnTo>
                    <a:pt x="847698" y="134207"/>
                  </a:lnTo>
                  <a:lnTo>
                    <a:pt x="847471" y="133730"/>
                  </a:lnTo>
                  <a:close/>
                </a:path>
                <a:path w="1665604" h="292735">
                  <a:moveTo>
                    <a:pt x="847698" y="134207"/>
                  </a:moveTo>
                  <a:lnTo>
                    <a:pt x="847979" y="135127"/>
                  </a:lnTo>
                  <a:lnTo>
                    <a:pt x="848139" y="135127"/>
                  </a:lnTo>
                  <a:lnTo>
                    <a:pt x="847698" y="134207"/>
                  </a:lnTo>
                  <a:close/>
                </a:path>
                <a:path w="1665604" h="292735">
                  <a:moveTo>
                    <a:pt x="847090" y="132206"/>
                  </a:moveTo>
                  <a:lnTo>
                    <a:pt x="847471" y="134365"/>
                  </a:lnTo>
                  <a:lnTo>
                    <a:pt x="847357" y="133084"/>
                  </a:lnTo>
                  <a:lnTo>
                    <a:pt x="847090" y="132206"/>
                  </a:lnTo>
                  <a:close/>
                </a:path>
                <a:path w="1665604" h="292735">
                  <a:moveTo>
                    <a:pt x="847357" y="133084"/>
                  </a:moveTo>
                  <a:lnTo>
                    <a:pt x="847471" y="134365"/>
                  </a:lnTo>
                  <a:lnTo>
                    <a:pt x="847701" y="134365"/>
                  </a:lnTo>
                  <a:lnTo>
                    <a:pt x="847644" y="134207"/>
                  </a:lnTo>
                  <a:lnTo>
                    <a:pt x="847553" y="133730"/>
                  </a:lnTo>
                  <a:lnTo>
                    <a:pt x="847357" y="133084"/>
                  </a:lnTo>
                  <a:close/>
                </a:path>
                <a:path w="1665604" h="292735">
                  <a:moveTo>
                    <a:pt x="847553" y="133730"/>
                  </a:moveTo>
                  <a:lnTo>
                    <a:pt x="847698" y="134207"/>
                  </a:lnTo>
                  <a:lnTo>
                    <a:pt x="847553" y="133730"/>
                  </a:lnTo>
                  <a:close/>
                </a:path>
                <a:path w="1665604" h="292735">
                  <a:moveTo>
                    <a:pt x="847279" y="132206"/>
                  </a:moveTo>
                  <a:lnTo>
                    <a:pt x="847090" y="132206"/>
                  </a:lnTo>
                  <a:lnTo>
                    <a:pt x="847357" y="133084"/>
                  </a:lnTo>
                  <a:lnTo>
                    <a:pt x="847279" y="132206"/>
                  </a:lnTo>
                  <a:close/>
                </a:path>
                <a:path w="1665604" h="292735">
                  <a:moveTo>
                    <a:pt x="827278" y="130682"/>
                  </a:moveTo>
                  <a:lnTo>
                    <a:pt x="827380" y="131841"/>
                  </a:lnTo>
                  <a:lnTo>
                    <a:pt x="827659" y="132714"/>
                  </a:lnTo>
                  <a:lnTo>
                    <a:pt x="827278" y="130682"/>
                  </a:lnTo>
                  <a:close/>
                </a:path>
                <a:path w="1665604" h="292735">
                  <a:moveTo>
                    <a:pt x="847143" y="130682"/>
                  </a:moveTo>
                  <a:lnTo>
                    <a:pt x="827278" y="130682"/>
                  </a:lnTo>
                  <a:lnTo>
                    <a:pt x="827659" y="132714"/>
                  </a:lnTo>
                  <a:lnTo>
                    <a:pt x="847179" y="132714"/>
                  </a:lnTo>
                  <a:lnTo>
                    <a:pt x="847090" y="132206"/>
                  </a:lnTo>
                  <a:lnTo>
                    <a:pt x="847279" y="132206"/>
                  </a:lnTo>
                  <a:lnTo>
                    <a:pt x="847143" y="130682"/>
                  </a:lnTo>
                  <a:close/>
                </a:path>
                <a:path w="1665604" h="292735">
                  <a:moveTo>
                    <a:pt x="827334" y="131317"/>
                  </a:moveTo>
                  <a:lnTo>
                    <a:pt x="827380" y="131841"/>
                  </a:lnTo>
                  <a:lnTo>
                    <a:pt x="827334" y="131317"/>
                  </a:lnTo>
                  <a:close/>
                </a:path>
                <a:path w="1665604" h="292735">
                  <a:moveTo>
                    <a:pt x="827115" y="131006"/>
                  </a:moveTo>
                  <a:lnTo>
                    <a:pt x="827214" y="131317"/>
                  </a:lnTo>
                  <a:lnTo>
                    <a:pt x="827115" y="131006"/>
                  </a:lnTo>
                  <a:close/>
                </a:path>
                <a:path w="1665604" h="292735">
                  <a:moveTo>
                    <a:pt x="826770" y="129920"/>
                  </a:moveTo>
                  <a:lnTo>
                    <a:pt x="827115" y="131006"/>
                  </a:lnTo>
                  <a:lnTo>
                    <a:pt x="827278" y="131317"/>
                  </a:lnTo>
                  <a:lnTo>
                    <a:pt x="826770" y="129920"/>
                  </a:lnTo>
                  <a:close/>
                </a:path>
                <a:path w="1665604" h="292735">
                  <a:moveTo>
                    <a:pt x="847075" y="129920"/>
                  </a:moveTo>
                  <a:lnTo>
                    <a:pt x="826770" y="129920"/>
                  </a:lnTo>
                  <a:lnTo>
                    <a:pt x="827278" y="131317"/>
                  </a:lnTo>
                  <a:lnTo>
                    <a:pt x="827278" y="130682"/>
                  </a:lnTo>
                  <a:lnTo>
                    <a:pt x="847143" y="130682"/>
                  </a:lnTo>
                  <a:lnTo>
                    <a:pt x="847075" y="129920"/>
                  </a:lnTo>
                  <a:close/>
                </a:path>
                <a:path w="1665604" h="292735">
                  <a:moveTo>
                    <a:pt x="825858" y="128597"/>
                  </a:moveTo>
                  <a:lnTo>
                    <a:pt x="827115" y="131006"/>
                  </a:lnTo>
                  <a:lnTo>
                    <a:pt x="826770" y="129920"/>
                  </a:lnTo>
                  <a:lnTo>
                    <a:pt x="847075" y="129920"/>
                  </a:lnTo>
                  <a:lnTo>
                    <a:pt x="847053" y="129666"/>
                  </a:lnTo>
                  <a:lnTo>
                    <a:pt x="826643" y="129666"/>
                  </a:lnTo>
                  <a:lnTo>
                    <a:pt x="825858" y="128597"/>
                  </a:lnTo>
                  <a:close/>
                </a:path>
                <a:path w="1665604" h="292735">
                  <a:moveTo>
                    <a:pt x="825754" y="128396"/>
                  </a:moveTo>
                  <a:lnTo>
                    <a:pt x="825897" y="128650"/>
                  </a:lnTo>
                  <a:lnTo>
                    <a:pt x="826643" y="129666"/>
                  </a:lnTo>
                  <a:lnTo>
                    <a:pt x="825754" y="128396"/>
                  </a:lnTo>
                  <a:close/>
                </a:path>
                <a:path w="1665604" h="292735">
                  <a:moveTo>
                    <a:pt x="846916" y="128396"/>
                  </a:moveTo>
                  <a:lnTo>
                    <a:pt x="825754" y="128396"/>
                  </a:lnTo>
                  <a:lnTo>
                    <a:pt x="826643" y="129666"/>
                  </a:lnTo>
                  <a:lnTo>
                    <a:pt x="847053" y="129666"/>
                  </a:lnTo>
                  <a:lnTo>
                    <a:pt x="846953" y="128597"/>
                  </a:lnTo>
                  <a:lnTo>
                    <a:pt x="846916" y="128396"/>
                  </a:lnTo>
                  <a:close/>
                </a:path>
                <a:path w="1665604" h="292735">
                  <a:moveTo>
                    <a:pt x="254" y="0"/>
                  </a:moveTo>
                  <a:lnTo>
                    <a:pt x="0" y="19812"/>
                  </a:lnTo>
                  <a:lnTo>
                    <a:pt x="78486" y="20446"/>
                  </a:lnTo>
                  <a:lnTo>
                    <a:pt x="156083" y="22605"/>
                  </a:lnTo>
                  <a:lnTo>
                    <a:pt x="232410" y="25907"/>
                  </a:lnTo>
                  <a:lnTo>
                    <a:pt x="343408" y="32892"/>
                  </a:lnTo>
                  <a:lnTo>
                    <a:pt x="414020" y="38988"/>
                  </a:lnTo>
                  <a:lnTo>
                    <a:pt x="513334" y="49783"/>
                  </a:lnTo>
                  <a:lnTo>
                    <a:pt x="574294" y="58038"/>
                  </a:lnTo>
                  <a:lnTo>
                    <a:pt x="630428" y="66928"/>
                  </a:lnTo>
                  <a:lnTo>
                    <a:pt x="680974" y="76453"/>
                  </a:lnTo>
                  <a:lnTo>
                    <a:pt x="725170" y="86613"/>
                  </a:lnTo>
                  <a:lnTo>
                    <a:pt x="762635" y="97027"/>
                  </a:lnTo>
                  <a:lnTo>
                    <a:pt x="804291" y="113029"/>
                  </a:lnTo>
                  <a:lnTo>
                    <a:pt x="825858" y="128597"/>
                  </a:lnTo>
                  <a:lnTo>
                    <a:pt x="825754" y="128396"/>
                  </a:lnTo>
                  <a:lnTo>
                    <a:pt x="846916" y="128396"/>
                  </a:lnTo>
                  <a:lnTo>
                    <a:pt x="846709" y="127253"/>
                  </a:lnTo>
                  <a:lnTo>
                    <a:pt x="845566" y="123697"/>
                  </a:lnTo>
                  <a:lnTo>
                    <a:pt x="845312" y="123189"/>
                  </a:lnTo>
                  <a:lnTo>
                    <a:pt x="845185" y="122681"/>
                  </a:lnTo>
                  <a:lnTo>
                    <a:pt x="843407" y="119252"/>
                  </a:lnTo>
                  <a:lnTo>
                    <a:pt x="843153" y="118871"/>
                  </a:lnTo>
                  <a:lnTo>
                    <a:pt x="842899" y="118363"/>
                  </a:lnTo>
                  <a:lnTo>
                    <a:pt x="812419" y="94995"/>
                  </a:lnTo>
                  <a:lnTo>
                    <a:pt x="768223" y="77977"/>
                  </a:lnTo>
                  <a:lnTo>
                    <a:pt x="729742" y="67309"/>
                  </a:lnTo>
                  <a:lnTo>
                    <a:pt x="684784" y="57022"/>
                  </a:lnTo>
                  <a:lnTo>
                    <a:pt x="633603" y="47370"/>
                  </a:lnTo>
                  <a:lnTo>
                    <a:pt x="577088" y="38353"/>
                  </a:lnTo>
                  <a:lnTo>
                    <a:pt x="483362" y="26288"/>
                  </a:lnTo>
                  <a:lnTo>
                    <a:pt x="415671" y="19303"/>
                  </a:lnTo>
                  <a:lnTo>
                    <a:pt x="344805" y="13207"/>
                  </a:lnTo>
                  <a:lnTo>
                    <a:pt x="233299" y="6095"/>
                  </a:lnTo>
                  <a:lnTo>
                    <a:pt x="156591" y="2793"/>
                  </a:lnTo>
                  <a:lnTo>
                    <a:pt x="78612" y="634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65348" y="1763267"/>
              <a:ext cx="1033780" cy="306705"/>
            </a:xfrm>
            <a:custGeom>
              <a:avLst/>
              <a:gdLst/>
              <a:ahLst/>
              <a:cxnLst/>
              <a:rect l="l" t="t" r="r" b="b"/>
              <a:pathLst>
                <a:path w="1033779" h="306705">
                  <a:moveTo>
                    <a:pt x="1033272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033272" y="3063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65348" y="1763267"/>
              <a:ext cx="1033780" cy="306705"/>
            </a:xfrm>
            <a:custGeom>
              <a:avLst/>
              <a:gdLst/>
              <a:ahLst/>
              <a:cxnLst/>
              <a:rect l="l" t="t" r="r" b="b"/>
              <a:pathLst>
                <a:path w="1033779" h="306705">
                  <a:moveTo>
                    <a:pt x="904113" y="0"/>
                  </a:moveTo>
                  <a:lnTo>
                    <a:pt x="904113" y="306324"/>
                  </a:lnTo>
                </a:path>
                <a:path w="1033779" h="306705">
                  <a:moveTo>
                    <a:pt x="0" y="306324"/>
                  </a:moveTo>
                  <a:lnTo>
                    <a:pt x="1033272" y="306324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294507" y="1763267"/>
            <a:ext cx="775335" cy="30670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206242" y="2515870"/>
            <a:ext cx="1044575" cy="319405"/>
            <a:chOff x="3206242" y="2515870"/>
            <a:chExt cx="1044575" cy="319405"/>
          </a:xfrm>
        </p:grpSpPr>
        <p:sp>
          <p:nvSpPr>
            <p:cNvPr id="19" name="object 19" descr=""/>
            <p:cNvSpPr/>
            <p:nvPr/>
          </p:nvSpPr>
          <p:spPr>
            <a:xfrm>
              <a:off x="3212592" y="2522220"/>
              <a:ext cx="1031875" cy="306705"/>
            </a:xfrm>
            <a:custGeom>
              <a:avLst/>
              <a:gdLst/>
              <a:ahLst/>
              <a:cxnLst/>
              <a:rect l="l" t="t" r="r" b="b"/>
              <a:pathLst>
                <a:path w="1031875" h="306705">
                  <a:moveTo>
                    <a:pt x="1031747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031747" y="306324"/>
                  </a:lnTo>
                  <a:lnTo>
                    <a:pt x="10317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2592" y="2522220"/>
              <a:ext cx="1031875" cy="306705"/>
            </a:xfrm>
            <a:custGeom>
              <a:avLst/>
              <a:gdLst/>
              <a:ahLst/>
              <a:cxnLst/>
              <a:rect l="l" t="t" r="r" b="b"/>
              <a:pathLst>
                <a:path w="1031875" h="306705">
                  <a:moveTo>
                    <a:pt x="902716" y="0"/>
                  </a:moveTo>
                  <a:lnTo>
                    <a:pt x="902716" y="306324"/>
                  </a:lnTo>
                </a:path>
                <a:path w="1031875" h="306705">
                  <a:moveTo>
                    <a:pt x="0" y="306324"/>
                  </a:moveTo>
                  <a:lnTo>
                    <a:pt x="1031747" y="306324"/>
                  </a:lnTo>
                  <a:lnTo>
                    <a:pt x="1031747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341496" y="2522220"/>
            <a:ext cx="774065" cy="30670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430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198622" y="3914902"/>
            <a:ext cx="1046480" cy="320675"/>
            <a:chOff x="3198622" y="3914902"/>
            <a:chExt cx="1046480" cy="320675"/>
          </a:xfrm>
        </p:grpSpPr>
        <p:sp>
          <p:nvSpPr>
            <p:cNvPr id="23" name="object 23" descr=""/>
            <p:cNvSpPr/>
            <p:nvPr/>
          </p:nvSpPr>
          <p:spPr>
            <a:xfrm>
              <a:off x="3204972" y="3921252"/>
              <a:ext cx="1033780" cy="307975"/>
            </a:xfrm>
            <a:custGeom>
              <a:avLst/>
              <a:gdLst/>
              <a:ahLst/>
              <a:cxnLst/>
              <a:rect l="l" t="t" r="r" b="b"/>
              <a:pathLst>
                <a:path w="1033779" h="307975">
                  <a:moveTo>
                    <a:pt x="1033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33272" y="307848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04972" y="3921252"/>
              <a:ext cx="1033780" cy="307975"/>
            </a:xfrm>
            <a:custGeom>
              <a:avLst/>
              <a:gdLst/>
              <a:ahLst/>
              <a:cxnLst/>
              <a:rect l="l" t="t" r="r" b="b"/>
              <a:pathLst>
                <a:path w="1033779" h="307975">
                  <a:moveTo>
                    <a:pt x="904113" y="0"/>
                  </a:moveTo>
                  <a:lnTo>
                    <a:pt x="904113" y="307848"/>
                  </a:lnTo>
                </a:path>
                <a:path w="1033779" h="307975">
                  <a:moveTo>
                    <a:pt x="0" y="307848"/>
                  </a:moveTo>
                  <a:lnTo>
                    <a:pt x="1033272" y="307848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334130" y="3921252"/>
            <a:ext cx="77533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271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943090" y="2603754"/>
            <a:ext cx="12287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203827" y="1933320"/>
            <a:ext cx="1753235" cy="2117090"/>
          </a:xfrm>
          <a:custGeom>
            <a:avLst/>
            <a:gdLst/>
            <a:ahLst/>
            <a:cxnLst/>
            <a:rect l="l" t="t" r="r" b="b"/>
            <a:pathLst>
              <a:path w="1753235" h="2117090">
                <a:moveTo>
                  <a:pt x="1742059" y="1129665"/>
                </a:moveTo>
                <a:lnTo>
                  <a:pt x="1666367" y="1090549"/>
                </a:lnTo>
                <a:lnTo>
                  <a:pt x="1665973" y="1119174"/>
                </a:lnTo>
                <a:lnTo>
                  <a:pt x="1658620" y="1119124"/>
                </a:lnTo>
                <a:lnTo>
                  <a:pt x="1603883" y="1120394"/>
                </a:lnTo>
                <a:lnTo>
                  <a:pt x="1551051" y="1124966"/>
                </a:lnTo>
                <a:lnTo>
                  <a:pt x="1500632" y="1133856"/>
                </a:lnTo>
                <a:lnTo>
                  <a:pt x="1453515" y="1148461"/>
                </a:lnTo>
                <a:lnTo>
                  <a:pt x="1410843" y="1170305"/>
                </a:lnTo>
                <a:lnTo>
                  <a:pt x="1373378" y="1200277"/>
                </a:lnTo>
                <a:lnTo>
                  <a:pt x="1348994" y="1230376"/>
                </a:lnTo>
                <a:lnTo>
                  <a:pt x="1332865" y="1270254"/>
                </a:lnTo>
                <a:lnTo>
                  <a:pt x="1324356" y="1318387"/>
                </a:lnTo>
                <a:lnTo>
                  <a:pt x="1320787" y="1372870"/>
                </a:lnTo>
                <a:lnTo>
                  <a:pt x="1320038" y="1410843"/>
                </a:lnTo>
                <a:lnTo>
                  <a:pt x="1320279" y="1489837"/>
                </a:lnTo>
                <a:lnTo>
                  <a:pt x="1319911" y="1528826"/>
                </a:lnTo>
                <a:lnTo>
                  <a:pt x="1318260" y="1566926"/>
                </a:lnTo>
                <a:lnTo>
                  <a:pt x="1312799" y="1619885"/>
                </a:lnTo>
                <a:lnTo>
                  <a:pt x="1301750" y="1665859"/>
                </a:lnTo>
                <a:lnTo>
                  <a:pt x="1283589" y="1702308"/>
                </a:lnTo>
                <a:lnTo>
                  <a:pt x="1246124" y="1733296"/>
                </a:lnTo>
                <a:lnTo>
                  <a:pt x="1205865" y="1743202"/>
                </a:lnTo>
                <a:lnTo>
                  <a:pt x="1190244" y="1744091"/>
                </a:lnTo>
                <a:lnTo>
                  <a:pt x="1173734" y="1743964"/>
                </a:lnTo>
                <a:lnTo>
                  <a:pt x="1119251" y="1737741"/>
                </a:lnTo>
                <a:lnTo>
                  <a:pt x="1079373" y="1729994"/>
                </a:lnTo>
                <a:lnTo>
                  <a:pt x="1015492" y="1714627"/>
                </a:lnTo>
                <a:lnTo>
                  <a:pt x="925322" y="1691132"/>
                </a:lnTo>
                <a:lnTo>
                  <a:pt x="879221" y="1679829"/>
                </a:lnTo>
                <a:lnTo>
                  <a:pt x="832993" y="1670062"/>
                </a:lnTo>
                <a:lnTo>
                  <a:pt x="787019" y="1662303"/>
                </a:lnTo>
                <a:lnTo>
                  <a:pt x="741680" y="1657477"/>
                </a:lnTo>
                <a:lnTo>
                  <a:pt x="719455" y="1656600"/>
                </a:lnTo>
                <a:lnTo>
                  <a:pt x="697611" y="1656600"/>
                </a:lnTo>
                <a:lnTo>
                  <a:pt x="654939" y="1660271"/>
                </a:lnTo>
                <a:lnTo>
                  <a:pt x="614553" y="1669415"/>
                </a:lnTo>
                <a:lnTo>
                  <a:pt x="576326" y="1682750"/>
                </a:lnTo>
                <a:lnTo>
                  <a:pt x="538607" y="1698752"/>
                </a:lnTo>
                <a:lnTo>
                  <a:pt x="501142" y="1717294"/>
                </a:lnTo>
                <a:lnTo>
                  <a:pt x="464185" y="1738249"/>
                </a:lnTo>
                <a:lnTo>
                  <a:pt x="427482" y="1761236"/>
                </a:lnTo>
                <a:lnTo>
                  <a:pt x="391414" y="1786128"/>
                </a:lnTo>
                <a:lnTo>
                  <a:pt x="355473" y="1812798"/>
                </a:lnTo>
                <a:lnTo>
                  <a:pt x="319913" y="1841246"/>
                </a:lnTo>
                <a:lnTo>
                  <a:pt x="284480" y="1870837"/>
                </a:lnTo>
                <a:lnTo>
                  <a:pt x="249301" y="1901825"/>
                </a:lnTo>
                <a:lnTo>
                  <a:pt x="214376" y="1933829"/>
                </a:lnTo>
                <a:lnTo>
                  <a:pt x="179578" y="1966722"/>
                </a:lnTo>
                <a:lnTo>
                  <a:pt x="145034" y="2000250"/>
                </a:lnTo>
                <a:lnTo>
                  <a:pt x="110490" y="2034413"/>
                </a:lnTo>
                <a:lnTo>
                  <a:pt x="41529" y="2103501"/>
                </a:lnTo>
                <a:lnTo>
                  <a:pt x="55118" y="2116963"/>
                </a:lnTo>
                <a:lnTo>
                  <a:pt x="123952" y="2047875"/>
                </a:lnTo>
                <a:lnTo>
                  <a:pt x="158369" y="2013839"/>
                </a:lnTo>
                <a:lnTo>
                  <a:pt x="192913" y="1980438"/>
                </a:lnTo>
                <a:lnTo>
                  <a:pt x="227457" y="1947672"/>
                </a:lnTo>
                <a:lnTo>
                  <a:pt x="262255" y="1915922"/>
                </a:lnTo>
                <a:lnTo>
                  <a:pt x="297053" y="1885188"/>
                </a:lnTo>
                <a:lnTo>
                  <a:pt x="332105" y="1855724"/>
                </a:lnTo>
                <a:lnTo>
                  <a:pt x="367284" y="1827784"/>
                </a:lnTo>
                <a:lnTo>
                  <a:pt x="402717" y="1801495"/>
                </a:lnTo>
                <a:lnTo>
                  <a:pt x="438404" y="1776857"/>
                </a:lnTo>
                <a:lnTo>
                  <a:pt x="474345" y="1754378"/>
                </a:lnTo>
                <a:lnTo>
                  <a:pt x="510286" y="1734058"/>
                </a:lnTo>
                <a:lnTo>
                  <a:pt x="546735" y="1716024"/>
                </a:lnTo>
                <a:lnTo>
                  <a:pt x="583438" y="1700403"/>
                </a:lnTo>
                <a:lnTo>
                  <a:pt x="620522" y="1687576"/>
                </a:lnTo>
                <a:lnTo>
                  <a:pt x="658368" y="1679067"/>
                </a:lnTo>
                <a:lnTo>
                  <a:pt x="698627" y="1675638"/>
                </a:lnTo>
                <a:lnTo>
                  <a:pt x="719455" y="1675638"/>
                </a:lnTo>
                <a:lnTo>
                  <a:pt x="762508" y="1678559"/>
                </a:lnTo>
                <a:lnTo>
                  <a:pt x="807085" y="1684655"/>
                </a:lnTo>
                <a:lnTo>
                  <a:pt x="875157" y="1698498"/>
                </a:lnTo>
                <a:lnTo>
                  <a:pt x="920877" y="1709674"/>
                </a:lnTo>
                <a:lnTo>
                  <a:pt x="1010666" y="1733042"/>
                </a:lnTo>
                <a:lnTo>
                  <a:pt x="1053973" y="1743837"/>
                </a:lnTo>
                <a:lnTo>
                  <a:pt x="1095756" y="1752854"/>
                </a:lnTo>
                <a:lnTo>
                  <a:pt x="1135253" y="1759458"/>
                </a:lnTo>
                <a:lnTo>
                  <a:pt x="1190117" y="1763141"/>
                </a:lnTo>
                <a:lnTo>
                  <a:pt x="1206881" y="1762125"/>
                </a:lnTo>
                <a:lnTo>
                  <a:pt x="1252601" y="1751203"/>
                </a:lnTo>
                <a:lnTo>
                  <a:pt x="1266317" y="1744218"/>
                </a:lnTo>
                <a:lnTo>
                  <a:pt x="1266698" y="1744091"/>
                </a:lnTo>
                <a:lnTo>
                  <a:pt x="1267079" y="1743710"/>
                </a:lnTo>
                <a:lnTo>
                  <a:pt x="1278128" y="1735963"/>
                </a:lnTo>
                <a:lnTo>
                  <a:pt x="1286560" y="1728216"/>
                </a:lnTo>
                <a:lnTo>
                  <a:pt x="1287386" y="1727454"/>
                </a:lnTo>
                <a:lnTo>
                  <a:pt x="1289050" y="1725930"/>
                </a:lnTo>
                <a:lnTo>
                  <a:pt x="1298448" y="1714246"/>
                </a:lnTo>
                <a:lnTo>
                  <a:pt x="1319403" y="1672971"/>
                </a:lnTo>
                <a:lnTo>
                  <a:pt x="1331595" y="1623441"/>
                </a:lnTo>
                <a:lnTo>
                  <a:pt x="1337310" y="1568323"/>
                </a:lnTo>
                <a:lnTo>
                  <a:pt x="1338961" y="1529588"/>
                </a:lnTo>
                <a:lnTo>
                  <a:pt x="1339329" y="1489710"/>
                </a:lnTo>
                <a:lnTo>
                  <a:pt x="1339088" y="1410843"/>
                </a:lnTo>
                <a:lnTo>
                  <a:pt x="1339862" y="1372489"/>
                </a:lnTo>
                <a:lnTo>
                  <a:pt x="1343279" y="1320165"/>
                </a:lnTo>
                <a:lnTo>
                  <a:pt x="1351534" y="1274572"/>
                </a:lnTo>
                <a:lnTo>
                  <a:pt x="1365885" y="1239012"/>
                </a:lnTo>
                <a:lnTo>
                  <a:pt x="1403858" y="1198372"/>
                </a:lnTo>
                <a:lnTo>
                  <a:pt x="1441069" y="1175004"/>
                </a:lnTo>
                <a:lnTo>
                  <a:pt x="1482979" y="1158367"/>
                </a:lnTo>
                <a:lnTo>
                  <a:pt x="1529334" y="1147445"/>
                </a:lnTo>
                <a:lnTo>
                  <a:pt x="1579118" y="1141222"/>
                </a:lnTo>
                <a:lnTo>
                  <a:pt x="1631696" y="1138428"/>
                </a:lnTo>
                <a:lnTo>
                  <a:pt x="1658874" y="1138047"/>
                </a:lnTo>
                <a:lnTo>
                  <a:pt x="1665732" y="1138148"/>
                </a:lnTo>
                <a:lnTo>
                  <a:pt x="1665351" y="1166749"/>
                </a:lnTo>
                <a:lnTo>
                  <a:pt x="1724190" y="1138301"/>
                </a:lnTo>
                <a:lnTo>
                  <a:pt x="1742059" y="1129665"/>
                </a:lnTo>
                <a:close/>
              </a:path>
              <a:path w="1753235" h="2117090">
                <a:moveTo>
                  <a:pt x="1752854" y="770890"/>
                </a:moveTo>
                <a:lnTo>
                  <a:pt x="1737296" y="743077"/>
                </a:lnTo>
                <a:lnTo>
                  <a:pt x="1711325" y="696595"/>
                </a:lnTo>
                <a:lnTo>
                  <a:pt x="1695221" y="720293"/>
                </a:lnTo>
                <a:lnTo>
                  <a:pt x="1659128" y="696087"/>
                </a:lnTo>
                <a:lnTo>
                  <a:pt x="1609090" y="664337"/>
                </a:lnTo>
                <a:lnTo>
                  <a:pt x="1558290" y="634619"/>
                </a:lnTo>
                <a:lnTo>
                  <a:pt x="1506728" y="607568"/>
                </a:lnTo>
                <a:lnTo>
                  <a:pt x="1454150" y="583946"/>
                </a:lnTo>
                <a:lnTo>
                  <a:pt x="1400556" y="564642"/>
                </a:lnTo>
                <a:lnTo>
                  <a:pt x="1396644" y="563499"/>
                </a:lnTo>
                <a:lnTo>
                  <a:pt x="1373251" y="556641"/>
                </a:lnTo>
                <a:lnTo>
                  <a:pt x="1331214" y="547497"/>
                </a:lnTo>
                <a:lnTo>
                  <a:pt x="1288415" y="544576"/>
                </a:lnTo>
                <a:lnTo>
                  <a:pt x="1274064" y="544830"/>
                </a:lnTo>
                <a:lnTo>
                  <a:pt x="1231011" y="549148"/>
                </a:lnTo>
                <a:lnTo>
                  <a:pt x="1173607" y="559943"/>
                </a:lnTo>
                <a:lnTo>
                  <a:pt x="1087120" y="579501"/>
                </a:lnTo>
                <a:lnTo>
                  <a:pt x="1058164" y="584962"/>
                </a:lnTo>
                <a:lnTo>
                  <a:pt x="1029081" y="589280"/>
                </a:lnTo>
                <a:lnTo>
                  <a:pt x="999871" y="591820"/>
                </a:lnTo>
                <a:lnTo>
                  <a:pt x="985266" y="592328"/>
                </a:lnTo>
                <a:lnTo>
                  <a:pt x="970788" y="592201"/>
                </a:lnTo>
                <a:lnTo>
                  <a:pt x="926846" y="588010"/>
                </a:lnTo>
                <a:lnTo>
                  <a:pt x="882650" y="576326"/>
                </a:lnTo>
                <a:lnTo>
                  <a:pt x="836676" y="556387"/>
                </a:lnTo>
                <a:lnTo>
                  <a:pt x="788543" y="529209"/>
                </a:lnTo>
                <a:lnTo>
                  <a:pt x="755777" y="507873"/>
                </a:lnTo>
                <a:lnTo>
                  <a:pt x="722376" y="484251"/>
                </a:lnTo>
                <a:lnTo>
                  <a:pt x="688721" y="458978"/>
                </a:lnTo>
                <a:lnTo>
                  <a:pt x="654939" y="432308"/>
                </a:lnTo>
                <a:lnTo>
                  <a:pt x="621157" y="404876"/>
                </a:lnTo>
                <a:lnTo>
                  <a:pt x="489331" y="294005"/>
                </a:lnTo>
                <a:lnTo>
                  <a:pt x="457962" y="268478"/>
                </a:lnTo>
                <a:lnTo>
                  <a:pt x="427482" y="244348"/>
                </a:lnTo>
                <a:lnTo>
                  <a:pt x="383540" y="212090"/>
                </a:lnTo>
                <a:lnTo>
                  <a:pt x="342773" y="185166"/>
                </a:lnTo>
                <a:lnTo>
                  <a:pt x="266700" y="137922"/>
                </a:lnTo>
                <a:lnTo>
                  <a:pt x="219456" y="110363"/>
                </a:lnTo>
                <a:lnTo>
                  <a:pt x="174498" y="85344"/>
                </a:lnTo>
                <a:lnTo>
                  <a:pt x="131318" y="62230"/>
                </a:lnTo>
                <a:lnTo>
                  <a:pt x="89535" y="40640"/>
                </a:lnTo>
                <a:lnTo>
                  <a:pt x="8509" y="0"/>
                </a:lnTo>
                <a:lnTo>
                  <a:pt x="0" y="17018"/>
                </a:lnTo>
                <a:lnTo>
                  <a:pt x="81026" y="57658"/>
                </a:lnTo>
                <a:lnTo>
                  <a:pt x="122682" y="79121"/>
                </a:lnTo>
                <a:lnTo>
                  <a:pt x="187579" y="114173"/>
                </a:lnTo>
                <a:lnTo>
                  <a:pt x="233299" y="140335"/>
                </a:lnTo>
                <a:lnTo>
                  <a:pt x="281432" y="169164"/>
                </a:lnTo>
                <a:lnTo>
                  <a:pt x="332486" y="201295"/>
                </a:lnTo>
                <a:lnTo>
                  <a:pt x="372872" y="227838"/>
                </a:lnTo>
                <a:lnTo>
                  <a:pt x="415925" y="259461"/>
                </a:lnTo>
                <a:lnTo>
                  <a:pt x="446024" y="283337"/>
                </a:lnTo>
                <a:lnTo>
                  <a:pt x="477266" y="308864"/>
                </a:lnTo>
                <a:lnTo>
                  <a:pt x="608965" y="419354"/>
                </a:lnTo>
                <a:lnTo>
                  <a:pt x="643001" y="447167"/>
                </a:lnTo>
                <a:lnTo>
                  <a:pt x="677037" y="473837"/>
                </a:lnTo>
                <a:lnTo>
                  <a:pt x="710946" y="499491"/>
                </a:lnTo>
                <a:lnTo>
                  <a:pt x="744855" y="523367"/>
                </a:lnTo>
                <a:lnTo>
                  <a:pt x="778383" y="545338"/>
                </a:lnTo>
                <a:lnTo>
                  <a:pt x="811403" y="564642"/>
                </a:lnTo>
                <a:lnTo>
                  <a:pt x="859917" y="588010"/>
                </a:lnTo>
                <a:lnTo>
                  <a:pt x="907288" y="603377"/>
                </a:lnTo>
                <a:lnTo>
                  <a:pt x="954278" y="610489"/>
                </a:lnTo>
                <a:lnTo>
                  <a:pt x="985139" y="611378"/>
                </a:lnTo>
                <a:lnTo>
                  <a:pt x="1000506" y="610870"/>
                </a:lnTo>
                <a:lnTo>
                  <a:pt x="1030859" y="608203"/>
                </a:lnTo>
                <a:lnTo>
                  <a:pt x="1060831" y="603885"/>
                </a:lnTo>
                <a:lnTo>
                  <a:pt x="1090549" y="598297"/>
                </a:lnTo>
                <a:lnTo>
                  <a:pt x="1117815" y="592328"/>
                </a:lnTo>
                <a:lnTo>
                  <a:pt x="1120140" y="591820"/>
                </a:lnTo>
                <a:lnTo>
                  <a:pt x="1177798" y="578612"/>
                </a:lnTo>
                <a:lnTo>
                  <a:pt x="1234313" y="567944"/>
                </a:lnTo>
                <a:lnTo>
                  <a:pt x="1275334" y="563880"/>
                </a:lnTo>
                <a:lnTo>
                  <a:pt x="1288923" y="563499"/>
                </a:lnTo>
                <a:lnTo>
                  <a:pt x="1302258" y="563880"/>
                </a:lnTo>
                <a:lnTo>
                  <a:pt x="1342136" y="568833"/>
                </a:lnTo>
                <a:lnTo>
                  <a:pt x="1395222" y="582930"/>
                </a:lnTo>
                <a:lnTo>
                  <a:pt x="1447419" y="601853"/>
                </a:lnTo>
                <a:lnTo>
                  <a:pt x="1498600" y="624840"/>
                </a:lnTo>
                <a:lnTo>
                  <a:pt x="1549146" y="651383"/>
                </a:lnTo>
                <a:lnTo>
                  <a:pt x="1599184" y="680720"/>
                </a:lnTo>
                <a:lnTo>
                  <a:pt x="1648968" y="712216"/>
                </a:lnTo>
                <a:lnTo>
                  <a:pt x="1684528" y="736028"/>
                </a:lnTo>
                <a:lnTo>
                  <a:pt x="1668526" y="759587"/>
                </a:lnTo>
                <a:lnTo>
                  <a:pt x="1752854" y="770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78739" y="4199585"/>
            <a:ext cx="8985885" cy="214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383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Initial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weight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  <a:p>
            <a:pPr algn="ctr" marR="1640839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18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NNs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10"/>
              </a:spcBef>
            </a:pPr>
            <a:endParaRPr sz="1800">
              <a:latin typeface="Arial"/>
              <a:cs typeface="Arial"/>
            </a:endParaRPr>
          </a:p>
          <a:p>
            <a:pPr marL="355600" marR="396240" indent="-342900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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evaluate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sNNE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considered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1C1C1C"/>
                </a:solidFill>
                <a:latin typeface="Arial"/>
                <a:cs typeface="Arial"/>
              </a:rPr>
              <a:t>as</a:t>
            </a:r>
            <a:r>
              <a:rPr dirty="0" sz="2000" spc="-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base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line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000"/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Less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NNs;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therefore,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worse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29732" y="3251961"/>
            <a:ext cx="94488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Simple 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866132" y="251917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762" y="7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295400" y="16764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713689"/>
            <a:ext cx="55797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Motivation</a:t>
            </a:r>
            <a:r>
              <a:rPr dirty="0" spc="-110"/>
              <a:t> </a:t>
            </a:r>
            <a:r>
              <a:rPr dirty="0"/>
              <a:t>to</a:t>
            </a:r>
            <a:r>
              <a:rPr dirty="0" spc="-110"/>
              <a:t> </a:t>
            </a:r>
            <a:r>
              <a:rPr dirty="0"/>
              <a:t>Comparative</a:t>
            </a:r>
            <a:r>
              <a:rPr dirty="0" spc="-95"/>
              <a:t> </a:t>
            </a:r>
            <a:r>
              <a:rPr dirty="0" spc="-10"/>
              <a:t>Study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7432" y="4267200"/>
            <a:ext cx="9089390" cy="1066800"/>
          </a:xfrm>
          <a:custGeom>
            <a:avLst/>
            <a:gdLst/>
            <a:ahLst/>
            <a:cxnLst/>
            <a:rect l="l" t="t" r="r" b="b"/>
            <a:pathLst>
              <a:path w="9089390" h="1066800">
                <a:moveTo>
                  <a:pt x="9089123" y="0"/>
                </a:moveTo>
                <a:lnTo>
                  <a:pt x="0" y="0"/>
                </a:lnTo>
                <a:lnTo>
                  <a:pt x="0" y="708660"/>
                </a:lnTo>
                <a:lnTo>
                  <a:pt x="838200" y="708660"/>
                </a:lnTo>
                <a:lnTo>
                  <a:pt x="838200" y="1066800"/>
                </a:lnTo>
                <a:lnTo>
                  <a:pt x="8382000" y="1066800"/>
                </a:lnTo>
                <a:lnTo>
                  <a:pt x="8382000" y="708660"/>
                </a:lnTo>
                <a:lnTo>
                  <a:pt x="9089123" y="708660"/>
                </a:lnTo>
                <a:lnTo>
                  <a:pt x="9089123" y="0"/>
                </a:lnTo>
                <a:close/>
              </a:path>
            </a:pathLst>
          </a:custGeom>
          <a:solidFill>
            <a:srgbClr val="C6F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3111" y="1777949"/>
            <a:ext cx="8883650" cy="3514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4205" indent="-229235">
              <a:lnSpc>
                <a:spcPct val="100000"/>
              </a:lnSpc>
              <a:spcBef>
                <a:spcPts val="105"/>
              </a:spcBef>
              <a:buClr>
                <a:srgbClr val="333399"/>
              </a:buClr>
              <a:buFont typeface="Wingdings"/>
              <a:buChar char=""/>
              <a:tabLst>
                <a:tab pos="62420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3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already</a:t>
            </a:r>
            <a:r>
              <a:rPr dirty="0" sz="2000" spc="3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3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various</a:t>
            </a:r>
            <a:r>
              <a:rPr dirty="0" sz="2000" spc="3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techniques.</a:t>
            </a:r>
            <a:endParaRPr sz="2000">
              <a:latin typeface="Arial"/>
              <a:cs typeface="Arial"/>
            </a:endParaRPr>
          </a:p>
          <a:p>
            <a:pPr marL="624840" indent="-229870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624840" algn="l"/>
              </a:tabLst>
            </a:pP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investigated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heterogeneous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bed.</a:t>
            </a:r>
            <a:endParaRPr sz="2000">
              <a:latin typeface="Arial"/>
              <a:cs typeface="Arial"/>
            </a:endParaRPr>
          </a:p>
          <a:p>
            <a:pPr marL="624840" indent="-229870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624840" algn="l"/>
              </a:tabLst>
            </a:pP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trees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empirical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NN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available.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2000">
              <a:latin typeface="Arial"/>
              <a:cs typeface="Arial"/>
            </a:endParaRPr>
          </a:p>
          <a:p>
            <a:pPr marL="18415" marR="5080" indent="-635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2000" spc="3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study</a:t>
            </a:r>
            <a:r>
              <a:rPr dirty="0" sz="2000" spc="3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</a:t>
            </a:r>
            <a:r>
              <a:rPr dirty="0" sz="2000" spc="3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proposed</a:t>
            </a:r>
            <a:r>
              <a:rPr dirty="0" sz="2000" spc="3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methods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on</a:t>
            </a:r>
            <a:r>
              <a:rPr dirty="0" sz="2000" spc="3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dirty="0" sz="2000" spc="3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ground</a:t>
            </a:r>
            <a:r>
              <a:rPr dirty="0" sz="2000" spc="3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is </a:t>
            </a:r>
            <a:r>
              <a:rPr dirty="0" sz="2000" b="1">
                <a:latin typeface="Arial"/>
                <a:cs typeface="Arial"/>
              </a:rPr>
              <a:t>necessary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evaluate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their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effectiveness.</a:t>
            </a:r>
            <a:endParaRPr sz="2000">
              <a:latin typeface="Arial"/>
              <a:cs typeface="Arial"/>
            </a:endParaRPr>
          </a:p>
          <a:p>
            <a:pPr marL="1238250">
              <a:lnSpc>
                <a:spcPct val="100000"/>
              </a:lnSpc>
              <a:spcBef>
                <a:spcPts val="695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(Eight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prominent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considered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investigation</a:t>
            </a:r>
            <a:r>
              <a:rPr dirty="0" sz="1800" spc="-10">
                <a:latin typeface="Arial"/>
                <a:cs typeface="Arial"/>
              </a:rPr>
              <a:t>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917" y="665479"/>
            <a:ext cx="36391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Experimental</a:t>
            </a:r>
            <a:r>
              <a:rPr dirty="0" spc="-150"/>
              <a:t> </a:t>
            </a:r>
            <a:r>
              <a:rPr dirty="0" spc="-10"/>
              <a:t>Studies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7212" y="1627270"/>
            <a:ext cx="7570470" cy="3513454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235"/>
              </a:spcBef>
            </a:pPr>
            <a:r>
              <a:rPr dirty="0" sz="1800" b="1">
                <a:latin typeface="Arial"/>
                <a:cs typeface="Arial"/>
              </a:rPr>
              <a:t>Common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1005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20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considered.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trained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equal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50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75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100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iteration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960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back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propagation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0.15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960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10-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fold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cross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validations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followed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presentation.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Font typeface="Wingdings"/>
              <a:buChar char=""/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Built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Parameter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Settings: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DECORATE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R</a:t>
            </a:r>
            <a:r>
              <a:rPr dirty="0" baseline="-21164" sz="1575" i="1">
                <a:latin typeface="Arial"/>
                <a:cs typeface="Arial"/>
              </a:rPr>
              <a:t>Size</a:t>
            </a:r>
            <a:r>
              <a:rPr dirty="0" baseline="-21164" sz="1575" spc="217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0.5,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0.75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1.</a:t>
            </a:r>
            <a:r>
              <a:rPr dirty="0" sz="1600" spc="4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Maximum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trial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30.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switching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S</a:t>
            </a:r>
            <a:r>
              <a:rPr dirty="0" baseline="-21164" sz="1575" i="1">
                <a:latin typeface="Arial"/>
                <a:cs typeface="Arial"/>
              </a:rPr>
              <a:t>fraction</a:t>
            </a:r>
            <a:r>
              <a:rPr dirty="0" baseline="-21164" sz="1575" spc="179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0.1,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0.2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0.3.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NCL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 </a:t>
            </a:r>
            <a:r>
              <a:rPr dirty="0" sz="1600" i="1">
                <a:latin typeface="Arial"/>
                <a:cs typeface="Arial"/>
              </a:rPr>
              <a:t>λ</a:t>
            </a:r>
            <a:r>
              <a:rPr dirty="0" sz="1600" spc="-20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0.25,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0.75.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545591"/>
            <a:ext cx="1153795" cy="897890"/>
            <a:chOff x="126492" y="545591"/>
            <a:chExt cx="1153795" cy="89789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81000" y="968375"/>
            <a:ext cx="1189355" cy="426720"/>
          </a:xfrm>
          <a:custGeom>
            <a:avLst/>
            <a:gdLst/>
            <a:ahLst/>
            <a:cxnLst/>
            <a:rect l="l" t="t" r="r" b="b"/>
            <a:pathLst>
              <a:path w="1189355" h="426719">
                <a:moveTo>
                  <a:pt x="1189177" y="0"/>
                </a:moveTo>
                <a:lnTo>
                  <a:pt x="0" y="0"/>
                </a:lnTo>
                <a:lnTo>
                  <a:pt x="0" y="426720"/>
                </a:lnTo>
                <a:lnTo>
                  <a:pt x="1189177" y="426720"/>
                </a:lnTo>
                <a:lnTo>
                  <a:pt x="1189177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74650" y="484377"/>
          <a:ext cx="8563609" cy="626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"/>
                <a:gridCol w="264795"/>
                <a:gridCol w="142875"/>
                <a:gridCol w="424180"/>
                <a:gridCol w="290195"/>
                <a:gridCol w="808355"/>
                <a:gridCol w="808355"/>
                <a:gridCol w="889000"/>
                <a:gridCol w="1212214"/>
                <a:gridCol w="808354"/>
                <a:gridCol w="969644"/>
                <a:gridCol w="889000"/>
                <a:gridCol w="808354"/>
              </a:tblGrid>
              <a:tr h="477520"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F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11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TER</a:t>
                      </a:r>
                      <a:r>
                        <a:rPr dirty="0" sz="2800" spc="-7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Comparison</a:t>
                      </a:r>
                      <a:r>
                        <a:rPr dirty="0" sz="2800" spc="-5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over</a:t>
                      </a:r>
                      <a:r>
                        <a:rPr dirty="0" sz="2800" spc="-6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2800" spc="-7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Indp.</a:t>
                      </a:r>
                      <a:r>
                        <a:rPr dirty="0" sz="2800" spc="-7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2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Runs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38100">
                      <a:solidFill>
                        <a:srgbClr val="1C1C1C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381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381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blem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NCL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919"/>
                        </a:lnSpc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20NNs/NNE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dirty="0" sz="1050" spc="-10" b="1">
                          <a:latin typeface="Arial"/>
                          <a:cs typeface="Arial"/>
                        </a:rPr>
                        <a:t>20NNs/NNE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085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(NNs/NNE)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35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20NNs/NNE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035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20NNs/NNE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ACC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(8.34)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0.1461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BCW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0.0299(6.40)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0.0995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0.0799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0.1203(2.00)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0.1036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DBT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0.2305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0.2342(1.14)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GCC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0.2476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0.2652(1.88)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0.2402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HDC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0.1633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0.1653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(6.78)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0.16(1.16)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0.1587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0.0531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0.0528(1.02)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0.0558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0.1297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0.1034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0.0606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(12.9)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0.1806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IRP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(1.00)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LMP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0.1371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(4.74)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PRM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0.066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(20.00)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SGM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0.0432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0.0761(3.14)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0.0765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0.0677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SNR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0.166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7.58)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SPL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0.1823(2.36)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0.0873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STL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0.1358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0.1525(2.98)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WVF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0.1297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0.1308(4.18)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25984" y="168223"/>
            <a:ext cx="393065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952500"/>
            <a:chOff x="126492" y="490727"/>
            <a:chExt cx="8543925" cy="95250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737870"/>
            </a:xfrm>
            <a:custGeom>
              <a:avLst/>
              <a:gdLst/>
              <a:ahLst/>
              <a:cxnLst/>
              <a:rect l="l" t="t" r="r" b="b"/>
              <a:pathLst>
                <a:path w="32384" h="737869">
                  <a:moveTo>
                    <a:pt x="0" y="737616"/>
                  </a:moveTo>
                  <a:lnTo>
                    <a:pt x="32004" y="737616"/>
                  </a:lnTo>
                  <a:lnTo>
                    <a:pt x="32004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4819" y="725169"/>
            <a:ext cx="58953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Result</a:t>
            </a:r>
            <a:r>
              <a:rPr dirty="0" spc="-65"/>
              <a:t> </a:t>
            </a:r>
            <a:r>
              <a:rPr dirty="0"/>
              <a:t>Summary</a:t>
            </a:r>
            <a:r>
              <a:rPr dirty="0" spc="-60"/>
              <a:t> </a:t>
            </a:r>
            <a:r>
              <a:rPr dirty="0"/>
              <a:t>over</a:t>
            </a:r>
            <a:r>
              <a:rPr dirty="0" spc="-65"/>
              <a:t> </a:t>
            </a:r>
            <a:r>
              <a:rPr dirty="0"/>
              <a:t>30</a:t>
            </a:r>
            <a:r>
              <a:rPr dirty="0" spc="-7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4601147"/>
            <a:ext cx="8453120" cy="211328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Conclusions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dirty="0" sz="1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Study:</a:t>
            </a:r>
            <a:endParaRPr sz="1600">
              <a:latin typeface="Arial"/>
              <a:cs typeface="Arial"/>
            </a:endParaRPr>
          </a:p>
          <a:p>
            <a:pPr marL="407670" indent="-233679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767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superior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others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problems.</a:t>
            </a:r>
            <a:endParaRPr sz="1600">
              <a:latin typeface="Arial"/>
              <a:cs typeface="Arial"/>
            </a:endParaRPr>
          </a:p>
          <a:p>
            <a:pPr marL="408940" marR="5080" indent="-23495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0894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DECORATE</a:t>
            </a:r>
            <a:r>
              <a:rPr dirty="0" sz="1600" spc="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4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6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dirty="0" sz="16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limited</a:t>
            </a:r>
            <a:r>
              <a:rPr dirty="0" sz="16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6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INS,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LPM,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PRM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. </a:t>
            </a:r>
            <a:r>
              <a:rPr dirty="0" sz="1600">
                <a:latin typeface="Arial"/>
                <a:cs typeface="Arial"/>
              </a:rPr>
              <a:t>NCL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also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 for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small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problems.</a:t>
            </a:r>
            <a:endParaRPr sz="1600">
              <a:latin typeface="Arial"/>
              <a:cs typeface="Arial"/>
            </a:endParaRPr>
          </a:p>
          <a:p>
            <a:pPr marL="408940" marR="5080" indent="-23495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894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2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6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sized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bagging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AdaBoost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6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best,</a:t>
            </a:r>
            <a:r>
              <a:rPr dirty="0" sz="16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2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CAR,</a:t>
            </a:r>
            <a:r>
              <a:rPr dirty="0" sz="1600" spc="2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HRT,</a:t>
            </a:r>
            <a:r>
              <a:rPr dirty="0" sz="1600" spc="25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WVF. </a:t>
            </a:r>
            <a:r>
              <a:rPr dirty="0" sz="1600">
                <a:latin typeface="Arial"/>
                <a:cs typeface="Arial"/>
              </a:rPr>
              <a:t>AdaBoost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might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large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problems.</a:t>
            </a:r>
            <a:endParaRPr sz="1600">
              <a:latin typeface="Arial"/>
              <a:cs typeface="Arial"/>
            </a:endParaRPr>
          </a:p>
          <a:p>
            <a:pPr marL="408305" indent="-234315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8305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RSM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 well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sufficient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SPL.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485775" y="1235836"/>
          <a:ext cx="8543290" cy="3453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902969"/>
                <a:gridCol w="804544"/>
                <a:gridCol w="807719"/>
                <a:gridCol w="888365"/>
                <a:gridCol w="1210945"/>
                <a:gridCol w="808354"/>
                <a:gridCol w="968375"/>
                <a:gridCol w="888365"/>
                <a:gridCol w="883284"/>
              </a:tblGrid>
              <a:tr h="303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612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NCL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Average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92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0.1441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09245">
                <a:tc gridSpan="2"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Best/Worst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5/1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11/6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7/2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1/9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6/0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NNE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Method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 algn="ctr" marR="342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Pair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Wise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Win/Draw/Loss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5595">
                <a:tc gridSpan="2"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23/1/6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19/0/11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17/1/12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12/2/16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11/1/18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8/2/20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20/4/6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16/1/13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11/0/19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10/2/18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7/1/22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5/0/25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10/1/19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13/0/17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11/0/19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12/0/18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10/0/20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15/0/15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11/1/18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10/1/19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5/1/24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16/1/13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17/0/13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12/0/18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22/1/7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6/2/22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19/1/10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24/1/5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140" y="1549653"/>
            <a:ext cx="883602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introduction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about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presented.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Font typeface="Wingdings"/>
              <a:buChar char=""/>
            </a:pP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"/>
              <a:tabLst>
                <a:tab pos="3556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study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prominent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existing</a:t>
            </a:r>
            <a:r>
              <a:rPr dirty="0" sz="20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3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identified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effectiveness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methods.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Font typeface="Wingdings"/>
              <a:buChar char=""/>
            </a:pP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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Outline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construction.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277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255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411" y="1600200"/>
            <a:ext cx="5542788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15290" y="2673222"/>
            <a:ext cx="871474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7040" marR="249554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704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irrelevant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but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never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adds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446405" indent="-342265">
              <a:lnSpc>
                <a:spcPct val="100000"/>
              </a:lnSpc>
              <a:buFont typeface="Wingdings"/>
              <a:buChar char=""/>
              <a:tabLst>
                <a:tab pos="44640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3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Theorem: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can</a:t>
            </a:r>
            <a:r>
              <a:rPr dirty="0" sz="2400" spc="30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never</a:t>
            </a:r>
            <a:r>
              <a:rPr dirty="0" sz="2400" spc="30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have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spc="-20" i="1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algn="just" marL="447040">
              <a:lnSpc>
                <a:spcPct val="100000"/>
              </a:lnSpc>
            </a:pPr>
            <a:r>
              <a:rPr dirty="0" sz="2400" i="1">
                <a:latin typeface="Arial"/>
                <a:cs typeface="Arial"/>
              </a:rPr>
              <a:t>information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was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present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y.</a:t>
            </a:r>
            <a:endParaRPr sz="2400">
              <a:latin typeface="Arial"/>
              <a:cs typeface="Arial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182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effective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0000"/>
                </a:solidFill>
                <a:latin typeface="Arial"/>
                <a:cs typeface="Arial"/>
              </a:rPr>
              <a:t>easier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99600"/>
              </a:lnSpc>
              <a:spcBef>
                <a:spcPts val="1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However,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principle,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3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400" spc="3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least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well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 spc="-25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5467" y="1379296"/>
            <a:ext cx="753364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intuitive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quite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Consider,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electric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motor: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2215895"/>
            <a:ext cx="7019544" cy="18486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236720"/>
            <a:ext cx="3660648" cy="8717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" y="5256276"/>
            <a:ext cx="3717036" cy="94030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21684" y="4465446"/>
            <a:ext cx="5245100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Feature: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Understandable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25"/>
              </a:spcBef>
              <a:buFont typeface="Wingdings"/>
              <a:buChar char=""/>
              <a:tabLst>
                <a:tab pos="354965" algn="l"/>
                <a:tab pos="2801620" algn="l"/>
                <a:tab pos="4110990" algn="l"/>
                <a:tab pos="4808855" algn="l"/>
              </a:tabLst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Uninterpretable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physical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sense,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83945" algn="l"/>
                <a:tab pos="2456815" algn="l"/>
                <a:tab pos="3066415" algn="l"/>
                <a:tab pos="4467860" algn="l"/>
                <a:tab pos="5062220" algn="l"/>
              </a:tabLst>
            </a:pPr>
            <a:r>
              <a:rPr dirty="0" sz="2400" spc="-25">
                <a:latin typeface="Arial"/>
                <a:cs typeface="Arial"/>
              </a:rPr>
              <a:t>But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perhaps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effective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515745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534" y="1379296"/>
            <a:ext cx="8808085" cy="4839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3080" algn="l"/>
                <a:tab pos="1231900" algn="l"/>
                <a:tab pos="2224405" algn="l"/>
                <a:tab pos="3519804" algn="l"/>
                <a:tab pos="3968115" algn="l"/>
                <a:tab pos="4583430" algn="l"/>
                <a:tab pos="5048250" algn="l"/>
                <a:tab pos="6970395" algn="l"/>
                <a:tab pos="826643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whole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purpose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consists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assigning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13715" marR="276860" indent="-342900">
              <a:lnSpc>
                <a:spcPct val="100000"/>
              </a:lnSpc>
              <a:buFont typeface="Wingdings"/>
              <a:buChar char=""/>
              <a:tabLst>
                <a:tab pos="513715" algn="l"/>
                <a:tab pos="887094" algn="l"/>
                <a:tab pos="1768475" algn="l"/>
                <a:tab pos="2176780" algn="l"/>
                <a:tab pos="2533650" algn="l"/>
                <a:tab pos="3975735" algn="l"/>
                <a:tab pos="5196205" algn="l"/>
                <a:tab pos="5655310" algn="l"/>
                <a:tab pos="6943090" algn="l"/>
                <a:tab pos="7299959" algn="l"/>
                <a:tab pos="8268970" algn="l"/>
              </a:tabLst>
            </a:pP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particular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pattern,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similar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equivalent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sense.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defined</a:t>
            </a:r>
            <a:r>
              <a:rPr dirty="0" sz="2400" spc="-25">
                <a:latin typeface="Arial"/>
                <a:cs typeface="Arial"/>
              </a:rPr>
              <a:t> as</a:t>
            </a:r>
            <a:endParaRPr sz="2400">
              <a:latin typeface="Arial"/>
              <a:cs typeface="Arial"/>
            </a:endParaRPr>
          </a:p>
          <a:p>
            <a:pPr algn="ctr" marR="526415">
              <a:lnSpc>
                <a:spcPts val="2870"/>
              </a:lnSpc>
              <a:spcBef>
                <a:spcPts val="1920"/>
              </a:spcBef>
            </a:pP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 i="1">
                <a:latin typeface="Arial"/>
                <a:cs typeface="Arial"/>
              </a:rPr>
              <a:t>K </a:t>
            </a:r>
            <a:r>
              <a:rPr dirty="0" sz="2400" spc="-25" i="1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631825">
              <a:lnSpc>
                <a:spcPts val="2870"/>
              </a:lnSpc>
            </a:pP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  <a:p>
            <a:pPr marL="51435" indent="-26670">
              <a:lnSpc>
                <a:spcPct val="100000"/>
              </a:lnSpc>
              <a:spcBef>
                <a:spcPts val="251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Members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51435" marR="17780">
              <a:lnSpc>
                <a:spcPct val="100000"/>
              </a:lnSpc>
              <a:spcBef>
                <a:spcPts val="1855"/>
              </a:spcBef>
              <a:tabLst>
                <a:tab pos="461645" algn="l"/>
                <a:tab pos="1040765" algn="l"/>
                <a:tab pos="2451100" algn="l"/>
                <a:tab pos="3030220" algn="l"/>
                <a:tab pos="3880485" algn="l"/>
                <a:tab pos="4441190" algn="l"/>
                <a:tab pos="4817745" algn="l"/>
                <a:tab pos="5194300" algn="l"/>
                <a:tab pos="6791959" algn="l"/>
                <a:tab pos="7456170" algn="l"/>
                <a:tab pos="8103870" algn="l"/>
              </a:tabLst>
            </a:pP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PR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class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 i="1">
                <a:latin typeface="Arial"/>
                <a:cs typeface="Arial"/>
              </a:rPr>
              <a:t>C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predefined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has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been </a:t>
            </a:r>
            <a:r>
              <a:rPr dirty="0" sz="2400">
                <a:latin typeface="Arial"/>
                <a:cs typeface="Arial"/>
              </a:rPr>
              <a:t>specified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9200" y="914400"/>
            <a:ext cx="7350252" cy="2514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625596"/>
            <a:ext cx="7328915" cy="153466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3200" y="5245606"/>
            <a:ext cx="6082284" cy="153619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96569"/>
            <a:ext cx="657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Pattern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Speech</a:t>
            </a:r>
            <a:r>
              <a:rPr dirty="0" spc="-70"/>
              <a:t> </a:t>
            </a:r>
            <a:r>
              <a:rPr dirty="0"/>
              <a:t>Recognition</a:t>
            </a:r>
            <a:r>
              <a:rPr dirty="0" spc="-70"/>
              <a:t> </a:t>
            </a:r>
            <a:r>
              <a:rPr dirty="0" spc="-10"/>
              <a:t>(PSR)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13628" y="2045284"/>
            <a:ext cx="3545840" cy="395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endParaRPr sz="4800">
              <a:latin typeface="Arial"/>
              <a:cs typeface="Arial"/>
            </a:endParaRPr>
          </a:p>
          <a:p>
            <a:pPr marL="12700" marR="5080">
              <a:lnSpc>
                <a:spcPct val="199600"/>
              </a:lnSpc>
              <a:spcBef>
                <a:spcPts val="2185"/>
              </a:spcBef>
            </a:pPr>
            <a:r>
              <a:rPr dirty="0" sz="4800" spc="-10" b="1">
                <a:solidFill>
                  <a:srgbClr val="C00000"/>
                </a:solidFill>
                <a:latin typeface="Arial"/>
                <a:cs typeface="Arial"/>
              </a:rPr>
              <a:t>Speech </a:t>
            </a:r>
            <a:r>
              <a:rPr dirty="0" sz="4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8600" y="1284732"/>
            <a:ext cx="5029200" cy="5290185"/>
            <a:chOff x="228600" y="1284732"/>
            <a:chExt cx="5029200" cy="52901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284732"/>
              <a:ext cx="5010912" cy="2802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114800"/>
              <a:ext cx="4965192" cy="2459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044" y="4087367"/>
              <a:ext cx="2619756" cy="17526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740647"/>
            <a:ext cx="8684260" cy="60363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just" marL="252603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2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Idealized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representation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notion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“essence”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unambiguously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defined,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scope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variability.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Parameterized</a:t>
            </a:r>
            <a:r>
              <a:rPr dirty="0" sz="20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Shape: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generalization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prototype;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rectangular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elliptical),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some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parameters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ellipse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centre,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rotation,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axis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lengths).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flexible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prototype,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known.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Statistical Distribution: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description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r>
              <a:rPr dirty="0" sz="20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particular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features.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Pros.: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circumstances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statistics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infer.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Samples: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(many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apples,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tigers,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bicycles) </a:t>
            </a:r>
            <a:r>
              <a:rPr dirty="0" sz="2000">
                <a:latin typeface="Arial"/>
                <a:cs typeface="Arial"/>
              </a:rPr>
              <a:t>directly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characterizes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nothing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describe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saved.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763270"/>
            <a:ext cx="8702675" cy="52177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just" marL="2865755">
              <a:lnSpc>
                <a:spcPct val="100000"/>
              </a:lnSpc>
              <a:spcBef>
                <a:spcPts val="855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ts val="2860"/>
              </a:lnSpc>
              <a:spcBef>
                <a:spcPts val="865"/>
              </a:spcBef>
            </a:pP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do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need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identical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belong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same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pictures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same,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tigers,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apples.</a:t>
            </a:r>
            <a:endParaRPr sz="2400">
              <a:latin typeface="Arial"/>
              <a:cs typeface="Arial"/>
            </a:endParaRPr>
          </a:p>
          <a:p>
            <a:pPr algn="just" marL="12700" marR="63500">
              <a:lnSpc>
                <a:spcPct val="100000"/>
              </a:lnSpc>
              <a:spcBef>
                <a:spcPts val="137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sources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present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measurements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associated</a:t>
            </a:r>
            <a:r>
              <a:rPr dirty="0" sz="20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class:</a:t>
            </a:r>
            <a:endParaRPr sz="2000">
              <a:latin typeface="Arial"/>
              <a:cs typeface="Arial"/>
            </a:endParaRPr>
          </a:p>
          <a:p>
            <a:pPr algn="just" marL="12700" marR="60960" indent="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dirty="0" sz="2000" b="1">
                <a:latin typeface="Arial"/>
                <a:cs typeface="Arial"/>
              </a:rPr>
              <a:t>The  inherent  variability</a:t>
            </a:r>
            <a:r>
              <a:rPr dirty="0" sz="2000" spc="-2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within</a:t>
            </a:r>
            <a:r>
              <a:rPr dirty="0" sz="2000" spc="-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a  class: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consist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way.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inherent </a:t>
            </a:r>
            <a:r>
              <a:rPr dirty="0" sz="2000">
                <a:latin typeface="Arial"/>
                <a:cs typeface="Arial"/>
              </a:rPr>
              <a:t>variability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definition.</a:t>
            </a:r>
            <a:endParaRPr sz="2000">
              <a:latin typeface="Arial"/>
              <a:cs typeface="Arial"/>
            </a:endParaRPr>
          </a:p>
          <a:p>
            <a:pPr algn="just" marL="12700" marR="6223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Arial"/>
                <a:cs typeface="Arial"/>
              </a:rPr>
              <a:t>“Fruit”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manners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variability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shape;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“Apple”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much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 but apples do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colours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patterning;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“Granny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Smith </a:t>
            </a:r>
            <a:r>
              <a:rPr dirty="0" sz="1600" spc="-10">
                <a:latin typeface="Arial"/>
                <a:cs typeface="Arial"/>
              </a:rPr>
              <a:t>Apple”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fewer blemishes.</a:t>
            </a:r>
            <a:endParaRPr sz="1600">
              <a:latin typeface="Arial"/>
              <a:cs typeface="Arial"/>
            </a:endParaRPr>
          </a:p>
          <a:p>
            <a:pPr algn="just" marL="368935" indent="-356235">
              <a:lnSpc>
                <a:spcPts val="2385"/>
              </a:lnSpc>
              <a:buAutoNum type="arabicPeriod" startAt="2"/>
              <a:tabLst>
                <a:tab pos="368935" algn="l"/>
              </a:tabLst>
            </a:pPr>
            <a:r>
              <a:rPr dirty="0" sz="2000" b="1">
                <a:latin typeface="Arial"/>
                <a:cs typeface="Arial"/>
              </a:rPr>
              <a:t>Noise</a:t>
            </a:r>
            <a:r>
              <a:rPr dirty="0" sz="2000" spc="-1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or  random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variations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  measurement:</a:t>
            </a:r>
            <a:r>
              <a:rPr dirty="0" sz="2000" spc="10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measurement</a:t>
            </a:r>
            <a:endParaRPr sz="2000">
              <a:latin typeface="Arial"/>
              <a:cs typeface="Arial"/>
            </a:endParaRPr>
          </a:p>
          <a:p>
            <a:pPr algn="just" marL="12700" marR="641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quantization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analogue </a:t>
            </a:r>
            <a:r>
              <a:rPr dirty="0" sz="2000">
                <a:latin typeface="Arial"/>
                <a:cs typeface="Arial"/>
              </a:rPr>
              <a:t>signal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5852" y="1473453"/>
            <a:ext cx="9022715" cy="479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4154" marR="59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tasks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-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been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specified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part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  <a:p>
            <a:pPr algn="just" marL="81280" marR="55880">
              <a:lnSpc>
                <a:spcPct val="100000"/>
              </a:lnSpc>
              <a:spcBef>
                <a:spcPts val="2265"/>
              </a:spcBef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20"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6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(),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analytical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(i.e.,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an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equation)</a:t>
            </a:r>
            <a:r>
              <a:rPr dirty="0" sz="2400" spc="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computer</a:t>
            </a:r>
            <a:r>
              <a:rPr dirty="0" sz="2400" spc="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algorithm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assigns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label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feature:</a:t>
            </a:r>
            <a:endParaRPr sz="2400">
              <a:latin typeface="Arial"/>
              <a:cs typeface="Arial"/>
            </a:endParaRPr>
          </a:p>
          <a:p>
            <a:pPr algn="just" marL="2825115">
              <a:lnSpc>
                <a:spcPts val="2905"/>
              </a:lnSpc>
            </a:pPr>
            <a:r>
              <a:rPr dirty="0" sz="2400" i="1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500" i="1">
                <a:latin typeface="Cambria Math"/>
                <a:cs typeface="Cambria Math"/>
              </a:rPr>
              <a:t>∈</a:t>
            </a:r>
            <a:r>
              <a:rPr dirty="0" sz="2500" spc="85" i="1">
                <a:latin typeface="Cambria Math"/>
                <a:cs typeface="Cambria Math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C</a:t>
            </a:r>
            <a:r>
              <a:rPr dirty="0" baseline="-20833" sz="2400" spc="-37" i="1">
                <a:latin typeface="Arial"/>
                <a:cs typeface="Arial"/>
              </a:rPr>
              <a:t>K</a:t>
            </a:r>
            <a:r>
              <a:rPr dirty="0" sz="2400" spc="-25" i="1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Arial"/>
              <a:cs typeface="Arial"/>
            </a:endParaRPr>
          </a:p>
          <a:p>
            <a:pPr marL="25400" marR="116205">
              <a:lnSpc>
                <a:spcPct val="100000"/>
              </a:lnSpc>
              <a:tabLst>
                <a:tab pos="989965" algn="l"/>
                <a:tab pos="1378585" algn="l"/>
                <a:tab pos="1717039" algn="l"/>
                <a:tab pos="2732405" algn="l"/>
                <a:tab pos="4460240" algn="l"/>
                <a:tab pos="5782310" algn="l"/>
                <a:tab pos="6899275" algn="l"/>
                <a:tab pos="8388350" algn="l"/>
              </a:tabLst>
            </a:pPr>
            <a:r>
              <a:rPr dirty="0" sz="2400" spc="-10">
                <a:latin typeface="Arial"/>
                <a:cs typeface="Arial"/>
              </a:rPr>
              <a:t>There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strong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relationship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extraction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such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3676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7665" algn="l"/>
              </a:tabLst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allow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simpler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classifiers,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whereas</a:t>
            </a:r>
            <a:endParaRPr sz="2400">
              <a:latin typeface="Arial"/>
              <a:cs typeface="Arial"/>
            </a:endParaRPr>
          </a:p>
          <a:p>
            <a:pPr marL="368300" marR="114300" indent="-342900">
              <a:lnSpc>
                <a:spcPct val="100000"/>
              </a:lnSpc>
              <a:buFont typeface="Wingdings"/>
              <a:buChar char=""/>
              <a:tabLst>
                <a:tab pos="368300" algn="l"/>
                <a:tab pos="1791335" algn="l"/>
                <a:tab pos="3349625" algn="l"/>
                <a:tab pos="4059554" algn="l"/>
                <a:tab pos="5939155" algn="l"/>
                <a:tab pos="6513830" algn="l"/>
                <a:tab pos="771461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classifiers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compensate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weaker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features,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unable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fully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separate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438400"/>
            <a:ext cx="8698992" cy="4114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1427734"/>
            <a:ext cx="787527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dirty="0" sz="2400" spc="-10">
                <a:latin typeface="Arial"/>
                <a:cs typeface="Arial"/>
              </a:rPr>
              <a:t>Two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Fundamental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Steps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Associated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Classification: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770" y="43687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999743"/>
            <a:ext cx="6667500" cy="58506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95117" y="560323"/>
            <a:ext cx="4415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52497" y="277748"/>
            <a:ext cx="4772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Classification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000" y="1197863"/>
            <a:ext cx="7293864" cy="566013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219705" y="758774"/>
            <a:ext cx="5038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Illustrative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Examples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217675"/>
            <a:ext cx="6624828" cy="55199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758774"/>
            <a:ext cx="6697345" cy="448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>
              <a:latin typeface="Arial"/>
              <a:cs typeface="Arial"/>
            </a:endParaRPr>
          </a:p>
          <a:p>
            <a:pPr marL="12700" marR="3900804">
              <a:lnSpc>
                <a:spcPts val="286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Four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Fundament Types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254252"/>
            <a:ext cx="2080259" cy="50703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758774"/>
            <a:ext cx="7400290" cy="5598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213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(Model-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Based):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endParaRPr sz="2200">
              <a:latin typeface="Arial"/>
              <a:cs typeface="Arial"/>
            </a:endParaRPr>
          </a:p>
          <a:p>
            <a:pPr algn="just" marL="354965" marR="758190" indent="-342900">
              <a:lnSpc>
                <a:spcPct val="100000"/>
              </a:lnSpc>
              <a:spcBef>
                <a:spcPts val="189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Hope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most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information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regarding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PR </a:t>
            </a:r>
            <a:r>
              <a:rPr dirty="0" sz="2200">
                <a:latin typeface="Arial"/>
                <a:cs typeface="Arial"/>
              </a:rPr>
              <a:t>problem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behaviour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3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measurements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for </a:t>
            </a:r>
            <a:r>
              <a:rPr dirty="0" sz="2200">
                <a:latin typeface="Arial"/>
                <a:cs typeface="Arial"/>
              </a:rPr>
              <a:t>each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pattern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classes.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Normally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characterized</a:t>
            </a:r>
            <a:r>
              <a:rPr dirty="0" sz="2200" spc="1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statistical</a:t>
            </a:r>
            <a:r>
              <a:rPr dirty="0" sz="2200" spc="14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fashion, </a:t>
            </a:r>
            <a:r>
              <a:rPr dirty="0" sz="2200">
                <a:latin typeface="Arial"/>
                <a:cs typeface="Arial"/>
              </a:rPr>
              <a:t>such</a:t>
            </a:r>
            <a:r>
              <a:rPr dirty="0" sz="2200" spc="1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125"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y|C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measurement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z="22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5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1689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those </a:t>
            </a:r>
            <a:r>
              <a:rPr dirty="0" sz="2000">
                <a:latin typeface="Arial"/>
                <a:cs typeface="Arial"/>
              </a:rPr>
              <a:t>contexts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measurements.</a:t>
            </a:r>
            <a:endParaRPr sz="2000">
              <a:latin typeface="Arial"/>
              <a:cs typeface="Arial"/>
            </a:endParaRPr>
          </a:p>
          <a:p>
            <a:pPr algn="just" marL="354965" marR="756920" indent="-342900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information,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since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explicitly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define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optimal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classifier,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sense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0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minimizing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128" y="1546858"/>
            <a:ext cx="1828800" cy="53019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880" y="758774"/>
            <a:ext cx="7968615" cy="550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 marL="155575" marR="30480">
              <a:lnSpc>
                <a:spcPts val="2630"/>
              </a:lnSpc>
              <a:spcBef>
                <a:spcPts val="198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(Supervised):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are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04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exact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description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problem,</a:t>
            </a:r>
            <a:endParaRPr sz="22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63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data,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pairs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form</a:t>
            </a:r>
            <a:endParaRPr sz="2200">
              <a:latin typeface="Arial"/>
              <a:cs typeface="Arial"/>
            </a:endParaRPr>
          </a:p>
          <a:p>
            <a:pPr marL="140970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{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}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2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measurement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baseline="-21072" sz="2175" spc="232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5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spc="-52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endParaRPr baseline="-21072" sz="2175">
              <a:latin typeface="Arial"/>
              <a:cs typeface="Arial"/>
            </a:endParaRPr>
          </a:p>
          <a:p>
            <a:pPr algn="just" marL="406400" marR="1203960" indent="-342900">
              <a:lnSpc>
                <a:spcPct val="100000"/>
              </a:lnSpc>
              <a:spcBef>
                <a:spcPts val="1964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3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do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just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magically</a:t>
            </a:r>
            <a:r>
              <a:rPr dirty="0" sz="2200" spc="35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appear</a:t>
            </a:r>
            <a:r>
              <a:rPr dirty="0" sz="2200" spc="-10">
                <a:latin typeface="Arial"/>
                <a:cs typeface="Arial"/>
              </a:rPr>
              <a:t>;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tagged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22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2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observer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2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refer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200">
              <a:latin typeface="Arial"/>
              <a:cs typeface="Arial"/>
            </a:endParaRPr>
          </a:p>
          <a:p>
            <a:pPr algn="just" marL="406400" marR="1203325" indent="-3429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Exceptionally</a:t>
            </a:r>
            <a:r>
              <a:rPr dirty="0" sz="2200" spc="6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expensive</a:t>
            </a:r>
            <a:r>
              <a:rPr dirty="0" sz="22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6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labour-</a:t>
            </a:r>
            <a:r>
              <a:rPr dirty="0" sz="2200">
                <a:latin typeface="Arial"/>
                <a:cs typeface="Arial"/>
              </a:rPr>
              <a:t>intensive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 spc="-20">
                <a:latin typeface="Arial"/>
                <a:cs typeface="Arial"/>
              </a:rPr>
              <a:t>with </a:t>
            </a:r>
            <a:r>
              <a:rPr dirty="0" sz="2200">
                <a:latin typeface="Arial"/>
                <a:cs typeface="Arial"/>
              </a:rPr>
              <a:t>larger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datasets.</a:t>
            </a:r>
            <a:endParaRPr sz="2200">
              <a:latin typeface="Arial"/>
              <a:cs typeface="Arial"/>
            </a:endParaRPr>
          </a:p>
          <a:p>
            <a:pPr algn="just" marL="406400" marR="1203960" indent="-342900">
              <a:lnSpc>
                <a:spcPct val="998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latin typeface="Arial"/>
                <a:cs typeface="Arial"/>
              </a:rPr>
              <a:t>May</a:t>
            </a:r>
            <a:r>
              <a:rPr dirty="0" sz="2200" spc="95"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derive</a:t>
            </a:r>
            <a:r>
              <a:rPr dirty="0" sz="2200" spc="1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10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11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given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60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learn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empirical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as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50">
                <a:latin typeface="Arial"/>
                <a:cs typeface="Arial"/>
              </a:rPr>
              <a:t> 1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4084" y="758774"/>
            <a:ext cx="7781925" cy="513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04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Semi-Supervised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4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3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Supervised):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2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endParaRPr sz="22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data,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FF0000"/>
                </a:solidFill>
                <a:latin typeface="Arial"/>
                <a:cs typeface="Arial"/>
              </a:rPr>
              <a:t>not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00">
              <a:latin typeface="Arial"/>
              <a:cs typeface="Arial"/>
            </a:endParaRPr>
          </a:p>
          <a:p>
            <a:pPr algn="just" marL="355600" marR="114046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expensive,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requiring</a:t>
            </a:r>
            <a:r>
              <a:rPr dirty="0" sz="2200" spc="8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manual </a:t>
            </a:r>
            <a:r>
              <a:rPr dirty="0" sz="2200">
                <a:latin typeface="Arial"/>
                <a:cs typeface="Arial"/>
              </a:rPr>
              <a:t>labelling.</a:t>
            </a:r>
            <a:r>
              <a:rPr dirty="0" sz="2200" spc="1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huge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1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Scenario </a:t>
            </a:r>
            <a:r>
              <a:rPr dirty="0" sz="2200">
                <a:latin typeface="Arial"/>
                <a:cs typeface="Arial"/>
              </a:rPr>
              <a:t>2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ignores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refers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endParaRPr sz="2200">
              <a:latin typeface="Arial"/>
              <a:cs typeface="Arial"/>
            </a:endParaRPr>
          </a:p>
          <a:p>
            <a:pPr algn="just" marL="35560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degree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required</a:t>
            </a:r>
            <a:endParaRPr sz="2200">
              <a:latin typeface="Arial"/>
              <a:cs typeface="Arial"/>
            </a:endParaRPr>
          </a:p>
          <a:p>
            <a:pPr algn="just" marL="355600" marR="113919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3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case,</a:t>
            </a:r>
            <a:r>
              <a:rPr dirty="0" sz="2200" spc="3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small</a:t>
            </a:r>
            <a:r>
              <a:rPr dirty="0" sz="2200" spc="3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samples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been</a:t>
            </a:r>
            <a:r>
              <a:rPr dirty="0" sz="2200" spc="19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manually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classification </a:t>
            </a:r>
            <a:r>
              <a:rPr dirty="0" sz="2200">
                <a:latin typeface="Arial"/>
                <a:cs typeface="Arial"/>
              </a:rPr>
              <a:t>(e.g.,</a:t>
            </a:r>
            <a:r>
              <a:rPr dirty="0" sz="2200" spc="2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face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images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tagged</a:t>
            </a:r>
            <a:r>
              <a:rPr dirty="0" sz="2200" spc="2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by</a:t>
            </a:r>
            <a:r>
              <a:rPr dirty="0" sz="2200" spc="2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human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observer),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then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also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leverage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very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large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10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6683" y="1193291"/>
            <a:ext cx="2061972" cy="535381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23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Pattern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42315" y="281940"/>
            <a:ext cx="8902065" cy="5585460"/>
            <a:chOff x="242315" y="281940"/>
            <a:chExt cx="8902065" cy="558546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15" y="1470659"/>
              <a:ext cx="7807452" cy="439674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1151" y="281940"/>
              <a:ext cx="2212848" cy="237743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9687" y="758774"/>
            <a:ext cx="7526655" cy="431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3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>
              <a:latin typeface="Arial"/>
              <a:cs typeface="Arial"/>
            </a:endParaRPr>
          </a:p>
          <a:p>
            <a:pPr marL="12700" marR="753745">
              <a:lnSpc>
                <a:spcPts val="239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(Unsupervised):</a:t>
            </a:r>
            <a:r>
              <a:rPr dirty="0" sz="20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0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0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labelled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000">
              <a:latin typeface="Arial"/>
              <a:cs typeface="Arial"/>
            </a:endParaRPr>
          </a:p>
          <a:p>
            <a:pPr algn="just" marL="419734" marR="818515" indent="-342900">
              <a:lnSpc>
                <a:spcPct val="100000"/>
              </a:lnSpc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measurements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2000" spc="24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available,</a:t>
            </a:r>
            <a:r>
              <a:rPr dirty="0" sz="2000" spc="229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24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associated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000">
                <a:latin typeface="Arial"/>
                <a:cs typeface="Arial"/>
              </a:rPr>
              <a:t>;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problem.</a:t>
            </a:r>
            <a:endParaRPr sz="2000">
              <a:latin typeface="Arial"/>
              <a:cs typeface="Arial"/>
            </a:endParaRPr>
          </a:p>
          <a:p>
            <a:pPr algn="just" marL="419734" marR="816610" indent="-342900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range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here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2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broad, </a:t>
            </a:r>
            <a:r>
              <a:rPr dirty="0" sz="2000">
                <a:latin typeface="Arial"/>
                <a:cs typeface="Arial"/>
              </a:rPr>
              <a:t>depending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told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classes,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separation,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perhaps </a:t>
            </a:r>
            <a:r>
              <a:rPr dirty="0" sz="2000">
                <a:latin typeface="Arial"/>
                <a:cs typeface="Arial"/>
              </a:rPr>
              <a:t>nothing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all.</a:t>
            </a:r>
            <a:endParaRPr sz="2000">
              <a:latin typeface="Arial"/>
              <a:cs typeface="Arial"/>
            </a:endParaRPr>
          </a:p>
          <a:p>
            <a:pPr algn="just" marL="419100" indent="-342265">
              <a:lnSpc>
                <a:spcPct val="100000"/>
              </a:lnSpc>
              <a:spcBef>
                <a:spcPts val="595"/>
              </a:spcBef>
              <a:buFont typeface="Wingdings"/>
              <a:buChar char=""/>
              <a:tabLst>
                <a:tab pos="4191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Clustering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Unsupervised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category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1353310"/>
            <a:ext cx="1958340" cy="542848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939" y="2887218"/>
            <a:ext cx="12141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3193541"/>
            <a:ext cx="405511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 spc="-20">
                <a:latin typeface="Arial"/>
                <a:cs typeface="Arial"/>
              </a:rPr>
              <a:t>Face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10">
                <a:latin typeface="Arial"/>
                <a:cs typeface="Arial"/>
              </a:rPr>
              <a:t>Fingerprint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Iris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colored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eye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pupil)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Retina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arteries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 </a:t>
            </a:r>
            <a:r>
              <a:rPr dirty="0" sz="1800" spc="-20">
                <a:latin typeface="Arial"/>
                <a:cs typeface="Arial"/>
              </a:rPr>
              <a:t>eye)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Veins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(vein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structure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arm)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25">
                <a:latin typeface="Arial"/>
                <a:cs typeface="Arial"/>
              </a:rPr>
              <a:t>DNA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210616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68139" y="3043808"/>
            <a:ext cx="363791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5647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Components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 Recognition: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68139" y="3598116"/>
            <a:ext cx="2559050" cy="139700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95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dirty="0" sz="20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Acquisition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Extraction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0983" y="5370982"/>
            <a:ext cx="7714615" cy="1344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  <a:p>
            <a:pPr marL="1083310">
              <a:lnSpc>
                <a:spcPct val="100000"/>
              </a:lnSpc>
            </a:pPr>
            <a:r>
              <a:rPr dirty="0" sz="2000" i="1">
                <a:latin typeface="Arial"/>
                <a:cs typeface="Arial"/>
              </a:rPr>
              <a:t>C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{NoMatch;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1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2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10" i="1">
                <a:latin typeface="Arial"/>
                <a:cs typeface="Arial"/>
              </a:rPr>
              <a:t> Person</a:t>
            </a:r>
            <a:r>
              <a:rPr dirty="0" baseline="-21367" sz="1950" spc="-15" i="1">
                <a:latin typeface="Arial"/>
                <a:cs typeface="Arial"/>
              </a:rPr>
              <a:t>K</a:t>
            </a:r>
            <a:r>
              <a:rPr dirty="0" sz="2000" spc="-10" i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775"/>
              </a:spcBef>
              <a:tabLst>
                <a:tab pos="5894070" algn="l"/>
                <a:tab pos="5963920" algn="l"/>
              </a:tabLst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Security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1219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2079117"/>
            <a:ext cx="8757920" cy="440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64160" marR="82169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Security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  <a:p>
            <a:pPr algn="just" marL="12700" marR="630555">
              <a:lnSpc>
                <a:spcPct val="100000"/>
              </a:lnSpc>
              <a:spcBef>
                <a:spcPts val="610"/>
              </a:spcBef>
            </a:pPr>
            <a:r>
              <a:rPr dirty="0" sz="2200">
                <a:latin typeface="Arial"/>
                <a:cs typeface="Arial"/>
              </a:rPr>
              <a:t>Avoiding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frustration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security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breaches,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successful</a:t>
            </a:r>
            <a:r>
              <a:rPr dirty="0" sz="2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biometric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strategy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must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satisfy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Universality:</a:t>
            </a:r>
            <a:r>
              <a:rPr dirty="0" sz="2200" spc="5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Every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measurable,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5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age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health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Uniqueness:</a:t>
            </a:r>
            <a:r>
              <a:rPr dirty="0" sz="22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vectors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extracted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  <a:p>
            <a:pPr algn="just" marL="354965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robustly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unique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Consistency: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vector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highly </a:t>
            </a:r>
            <a:r>
              <a:rPr dirty="0" sz="2200">
                <a:latin typeface="Arial"/>
                <a:cs typeface="Arial"/>
              </a:rPr>
              <a:t>repeatable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try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next,</a:t>
            </a:r>
            <a:r>
              <a:rPr dirty="0" sz="2200" spc="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slowly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(or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at </a:t>
            </a:r>
            <a:r>
              <a:rPr dirty="0" sz="2200">
                <a:latin typeface="Arial"/>
                <a:cs typeface="Arial"/>
              </a:rPr>
              <a:t>all)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varying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over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  <a:p>
            <a:pPr algn="just" marL="12700" marR="89535">
              <a:lnSpc>
                <a:spcPts val="2630"/>
              </a:lnSpc>
              <a:spcBef>
                <a:spcPts val="10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criteria: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non-</a:t>
            </a:r>
            <a:r>
              <a:rPr dirty="0" sz="2200">
                <a:latin typeface="Arial"/>
                <a:cs typeface="Arial"/>
              </a:rPr>
              <a:t>invasiveness,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social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acceptability,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easily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>
                <a:latin typeface="Arial"/>
                <a:cs typeface="Arial"/>
              </a:rPr>
              <a:t>system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would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defeat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via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nefarious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933" y="292354"/>
            <a:ext cx="64071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 spc="-25">
                <a:solidFill>
                  <a:srgbClr val="0000FF"/>
                </a:solidFill>
              </a:rPr>
              <a:t>Hands-</a:t>
            </a:r>
            <a:r>
              <a:rPr dirty="0">
                <a:solidFill>
                  <a:srgbClr val="0000FF"/>
                </a:solidFill>
              </a:rPr>
              <a:t>on: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Iris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Flower</a:t>
            </a:r>
            <a:r>
              <a:rPr dirty="0" spc="-2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8684" y="639722"/>
            <a:ext cx="22606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9651" y="4219194"/>
            <a:ext cx="790765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2200" spc="-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2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3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r>
              <a:rPr dirty="0" sz="22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Setosa”,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Versicolor”,</a:t>
            </a:r>
            <a:r>
              <a:rPr dirty="0" sz="22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Virginica”</a:t>
            </a:r>
            <a:r>
              <a:rPr dirty="0" sz="2200" spc="-1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Each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plant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four</a:t>
            </a:r>
            <a:r>
              <a:rPr dirty="0" sz="2200" spc="-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measurements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were</a:t>
            </a:r>
            <a:r>
              <a:rPr dirty="0" sz="22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taken: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57704" y="5469127"/>
            <a:ext cx="4064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22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1714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215900" y="1295400"/>
                </a:moveTo>
                <a:lnTo>
                  <a:pt x="166391" y="1289698"/>
                </a:lnTo>
                <a:lnTo>
                  <a:pt x="120946" y="1273456"/>
                </a:lnTo>
                <a:lnTo>
                  <a:pt x="80859" y="1247969"/>
                </a:lnTo>
                <a:lnTo>
                  <a:pt x="47426" y="1214535"/>
                </a:lnTo>
                <a:lnTo>
                  <a:pt x="21941" y="1174448"/>
                </a:lnTo>
                <a:lnTo>
                  <a:pt x="5701" y="1129004"/>
                </a:lnTo>
                <a:lnTo>
                  <a:pt x="0" y="1079500"/>
                </a:lnTo>
                <a:lnTo>
                  <a:pt x="0" y="215900"/>
                </a:lnTo>
                <a:lnTo>
                  <a:pt x="5701" y="166391"/>
                </a:lnTo>
                <a:lnTo>
                  <a:pt x="21941" y="120946"/>
                </a:lnTo>
                <a:lnTo>
                  <a:pt x="47426" y="80859"/>
                </a:lnTo>
                <a:lnTo>
                  <a:pt x="80859" y="47426"/>
                </a:lnTo>
                <a:lnTo>
                  <a:pt x="120946" y="21941"/>
                </a:lnTo>
                <a:lnTo>
                  <a:pt x="166391" y="5701"/>
                </a:lnTo>
                <a:lnTo>
                  <a:pt x="21590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7843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0" y="0"/>
                </a:moveTo>
                <a:lnTo>
                  <a:pt x="49508" y="5701"/>
                </a:lnTo>
                <a:lnTo>
                  <a:pt x="94953" y="21941"/>
                </a:lnTo>
                <a:lnTo>
                  <a:pt x="135040" y="47426"/>
                </a:lnTo>
                <a:lnTo>
                  <a:pt x="168473" y="80859"/>
                </a:lnTo>
                <a:lnTo>
                  <a:pt x="193958" y="120946"/>
                </a:lnTo>
                <a:lnTo>
                  <a:pt x="210198" y="166391"/>
                </a:lnTo>
                <a:lnTo>
                  <a:pt x="215900" y="215900"/>
                </a:lnTo>
                <a:lnTo>
                  <a:pt x="215900" y="1079500"/>
                </a:lnTo>
                <a:lnTo>
                  <a:pt x="210198" y="1129004"/>
                </a:lnTo>
                <a:lnTo>
                  <a:pt x="193958" y="1174448"/>
                </a:lnTo>
                <a:lnTo>
                  <a:pt x="168473" y="1214535"/>
                </a:lnTo>
                <a:lnTo>
                  <a:pt x="135040" y="1247969"/>
                </a:lnTo>
                <a:lnTo>
                  <a:pt x="94953" y="1273456"/>
                </a:lnTo>
                <a:lnTo>
                  <a:pt x="49508" y="1289698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314191" y="5299709"/>
            <a:ext cx="1525270" cy="1243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712"/>
            <a:ext cx="9143999" cy="34290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7984" y="4684774"/>
            <a:ext cx="2162556" cy="211378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68448" y="3218433"/>
            <a:ext cx="5005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1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Discussion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38962" y="2231263"/>
            <a:ext cx="8400415" cy="2378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(Biological,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Machine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Learning,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Regression,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400" spc="-1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C1C1C"/>
                </a:solidFill>
                <a:latin typeface="Arial"/>
                <a:cs typeface="Arial"/>
              </a:rPr>
              <a:t>Classification)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2400">
              <a:latin typeface="Arial"/>
              <a:cs typeface="Arial"/>
            </a:endParaRPr>
          </a:p>
          <a:p>
            <a:pPr marL="2473960" marR="2018030" indent="-905510">
              <a:lnSpc>
                <a:spcPct val="110000"/>
              </a:lnSpc>
              <a:spcBef>
                <a:spcPts val="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856"/>
            <a:ext cx="7338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9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6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1460703"/>
            <a:ext cx="8417560" cy="362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Learning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process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acquiring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new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existing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modifying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knowledge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behaviors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skills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values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u="sng" sz="22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preferences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800" spc="-10" b="1" i="1">
                <a:latin typeface="Times New Roman"/>
                <a:cs typeface="Times New Roman"/>
              </a:rPr>
              <a:t>https://en.wikipedia.org/wiki/Learning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1800">
              <a:latin typeface="Times New Roman"/>
              <a:cs typeface="Times New Roman"/>
            </a:endParaRPr>
          </a:p>
          <a:p>
            <a:pPr marL="40005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occurs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learning”</a:t>
            </a:r>
            <a:endParaRPr sz="18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</a:pPr>
            <a:r>
              <a:rPr dirty="0" sz="1800" spc="-10" b="1" i="1">
                <a:latin typeface="Arial"/>
                <a:cs typeface="Arial"/>
              </a:rPr>
              <a:t>---</a:t>
            </a:r>
            <a:r>
              <a:rPr dirty="0" sz="1800" b="1" i="1">
                <a:latin typeface="Arial"/>
                <a:cs typeface="Arial"/>
              </a:rPr>
              <a:t>(Ambrose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et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al,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2010,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spc="-20" b="1" i="1">
                <a:latin typeface="Arial"/>
                <a:cs typeface="Arial"/>
              </a:rPr>
              <a:t>p.3).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Arial"/>
              <a:cs typeface="Arial"/>
            </a:endParaRPr>
          </a:p>
          <a:p>
            <a:pPr marL="22225" marR="45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disposition 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capability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persists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period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simply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ascribable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processes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growth</a:t>
            </a:r>
            <a:r>
              <a:rPr dirty="0" sz="1800" spc="-1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675"/>
              </a:spcBef>
            </a:pPr>
            <a:r>
              <a:rPr dirty="0" sz="1800" b="1" i="1">
                <a:latin typeface="Times New Roman"/>
                <a:cs typeface="Times New Roman"/>
              </a:rPr>
              <a:t>—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From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The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Conditions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of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Learning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by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Robert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Times New Roman"/>
                <a:cs typeface="Times New Roman"/>
              </a:rPr>
              <a:t>Gagne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354838"/>
            <a:ext cx="15849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1" y="984503"/>
            <a:ext cx="8057388" cy="3505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4595876"/>
            <a:ext cx="8985885" cy="213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happen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attitude,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behaviour.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learners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come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concepts,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ideas,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and/or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world differently.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done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students,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dirty="0" sz="1800" spc="1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rather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themselves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interpret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experiences. </a:t>
            </a:r>
            <a:r>
              <a:rPr dirty="0" sz="1800" spc="-10" b="1">
                <a:latin typeface="Arial"/>
                <a:cs typeface="Arial"/>
              </a:rPr>
              <a:t>htt</a:t>
            </a:r>
            <a:r>
              <a:rPr dirty="0" sz="1800" spc="-10" b="1">
                <a:latin typeface="Arial"/>
                <a:cs typeface="Arial"/>
                <a:hlinkClick r:id="rId3"/>
              </a:rPr>
              <a:t>ps://w</a:t>
            </a:r>
            <a:r>
              <a:rPr dirty="0" sz="1800" spc="-10" b="1">
                <a:latin typeface="Arial"/>
                <a:cs typeface="Arial"/>
              </a:rPr>
              <a:t>ww</a:t>
            </a:r>
            <a:r>
              <a:rPr dirty="0" sz="1800" spc="-10" b="1">
                <a:latin typeface="Arial"/>
                <a:cs typeface="Arial"/>
                <a:hlinkClick r:id="rId3"/>
              </a:rPr>
              <a:t>.tea</a:t>
            </a:r>
            <a:r>
              <a:rPr dirty="0" sz="1800" spc="-10" b="1">
                <a:latin typeface="Arial"/>
                <a:cs typeface="Arial"/>
              </a:rPr>
              <a:t>chw</a:t>
            </a:r>
            <a:r>
              <a:rPr dirty="0" sz="1800" spc="-10" b="1">
                <a:latin typeface="Arial"/>
                <a:cs typeface="Arial"/>
                <a:hlinkClick r:id="rId3"/>
              </a:rPr>
              <a:t>ithmrst.com/post/what-is-learning</a:t>
            </a:r>
            <a:endParaRPr sz="1800">
              <a:latin typeface="Arial"/>
              <a:cs typeface="Arial"/>
            </a:endParaRPr>
          </a:p>
          <a:p>
            <a:pPr algn="ctr" marL="510540">
              <a:lnSpc>
                <a:spcPct val="100000"/>
              </a:lnSpc>
              <a:spcBef>
                <a:spcPts val="147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brain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3649978"/>
            <a:ext cx="2458211" cy="31805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1474978"/>
            <a:ext cx="8877935" cy="25253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8900" marR="5080">
              <a:lnSpc>
                <a:spcPct val="101000"/>
              </a:lnSpc>
              <a:spcBef>
                <a:spcPts val="75"/>
              </a:spcBef>
              <a:tabLst>
                <a:tab pos="3365500" algn="l"/>
              </a:tabLst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1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physical system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power</a:t>
            </a:r>
            <a:r>
              <a:rPr dirty="0" sz="18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apply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forces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movement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action.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Machines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be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driven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animals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people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natural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forces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such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as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wind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water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chemical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thermal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electrical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power ...They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also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include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computers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sensors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that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monitor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performance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plan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movement,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often 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called</a:t>
            </a:r>
            <a:r>
              <a:rPr dirty="0" baseline="3086" sz="2700" spc="-52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baseline="3086" sz="27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mechanical</a:t>
            </a:r>
            <a:r>
              <a:rPr dirty="0" u="sng" baseline="3086" sz="2700" spc="-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 </a:t>
            </a:r>
            <a:r>
              <a:rPr dirty="0" u="sng" baseline="3086" sz="27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systems</a:t>
            </a:r>
            <a:r>
              <a:rPr dirty="0" baseline="3086" sz="2700" spc="-15">
                <a:solidFill>
                  <a:srgbClr val="001F5F"/>
                </a:solidFill>
                <a:latin typeface="Arial"/>
                <a:cs typeface="Arial"/>
              </a:rPr>
              <a:t>.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https://en.wikipedia.org/wiki/Machine</a:t>
            </a:r>
            <a:endParaRPr sz="1800">
              <a:latin typeface="Arial"/>
              <a:cs typeface="Arial"/>
            </a:endParaRPr>
          </a:p>
          <a:p>
            <a:pPr marL="12700" marR="629920">
              <a:lnSpc>
                <a:spcPct val="100000"/>
              </a:lnSpc>
              <a:spcBef>
                <a:spcPts val="1875"/>
              </a:spcBef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apparatus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mechanical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several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definite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particular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task.</a:t>
            </a:r>
            <a:r>
              <a:rPr dirty="0" sz="1800" spc="434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‘a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fax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machine’</a:t>
            </a:r>
            <a:endParaRPr sz="18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Arial"/>
                <a:cs typeface="Arial"/>
              </a:rPr>
              <a:t>Oxford </a:t>
            </a:r>
            <a:r>
              <a:rPr dirty="0" sz="1800" spc="-10" b="1">
                <a:latin typeface="Arial"/>
                <a:cs typeface="Arial"/>
              </a:rPr>
              <a:t>Dictionary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047" y="4200144"/>
            <a:ext cx="6855459" cy="2607945"/>
            <a:chOff x="3047" y="4200144"/>
            <a:chExt cx="6855459" cy="2607945"/>
          </a:xfrm>
        </p:grpSpPr>
        <p:pic>
          <p:nvPicPr>
            <p:cNvPr id="7" name="object 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7" y="4200144"/>
              <a:ext cx="6854952" cy="21473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24" y="6563866"/>
              <a:ext cx="2567940" cy="24384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37488"/>
            <a:ext cx="8343900" cy="44973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7832" y="5819343"/>
            <a:ext cx="86315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Machines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include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system</a:t>
            </a:r>
            <a:r>
              <a:rPr dirty="0" sz="18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A0080"/>
                </a:solidFill>
                <a:latin typeface="Arial"/>
                <a:cs typeface="Arial"/>
              </a:rPr>
              <a:t>mechanisms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shape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actuator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achieve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specific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application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output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forces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movement.</a:t>
            </a:r>
            <a:endParaRPr sz="1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How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make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task(s)?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2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Pattern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4268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4726" y="5239892"/>
            <a:ext cx="8522970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just"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regularity</a:t>
            </a:r>
            <a:r>
              <a:rPr dirty="0" sz="18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world,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human-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made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design,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ideas.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elements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predictable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manner.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kind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formed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shapes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typically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repeated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like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wallpaper design.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3868" y="1561287"/>
            <a:ext cx="8747125" cy="4328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 marR="263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1959,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Arthur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Samuel,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pioneer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field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(ML)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defined 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  <a:hlinkClick r:id="rId2"/>
              </a:rPr>
              <a:t>the</a:t>
            </a:r>
            <a:r>
              <a:rPr dirty="0" sz="1800" spc="-30"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“field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of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study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that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gives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computers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the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ability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without</a:t>
            </a:r>
            <a:r>
              <a:rPr dirty="0" u="sng" sz="1800" spc="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being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explicitly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programmed”</a:t>
            </a:r>
            <a:r>
              <a:rPr dirty="0" sz="1800" spc="-10">
                <a:latin typeface="Arial"/>
                <a:cs typeface="Arial"/>
                <a:hlinkClick r:id="rId2"/>
              </a:rPr>
              <a:t>.</a:t>
            </a:r>
            <a:endParaRPr sz="1800">
              <a:latin typeface="Arial"/>
              <a:cs typeface="Arial"/>
            </a:endParaRPr>
          </a:p>
          <a:p>
            <a:pPr algn="ctr" marR="1821814">
              <a:lnSpc>
                <a:spcPct val="100000"/>
              </a:lnSpc>
              <a:spcBef>
                <a:spcPts val="780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https://theconversation.com/what-is-machine-learning-76759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(ML)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computer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algorithms</a:t>
            </a:r>
            <a:r>
              <a:rPr dirty="0" sz="1800" spc="8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improve </a:t>
            </a:r>
            <a:r>
              <a:rPr dirty="0" sz="1800">
                <a:latin typeface="Arial"/>
                <a:cs typeface="Arial"/>
              </a:rPr>
              <a:t>automatically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[1]</a:t>
            </a:r>
            <a:r>
              <a:rPr dirty="0" baseline="25462" sz="1800" spc="6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seen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artificial</a:t>
            </a:r>
            <a:r>
              <a:rPr dirty="0" u="sng" sz="1800" spc="3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intelligence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sample </a:t>
            </a:r>
            <a:r>
              <a:rPr dirty="0" sz="1800">
                <a:latin typeface="Arial"/>
                <a:cs typeface="Arial"/>
              </a:rPr>
              <a:t>data,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training</a:t>
            </a:r>
            <a:r>
              <a:rPr dirty="0" u="sng" sz="1800" spc="6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data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order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predictions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without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being </a:t>
            </a:r>
            <a:r>
              <a:rPr dirty="0" sz="1800">
                <a:latin typeface="Arial"/>
                <a:cs typeface="Arial"/>
              </a:rPr>
              <a:t>explicitly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programmed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[2]</a:t>
            </a:r>
            <a:r>
              <a:rPr dirty="0" baseline="25462" sz="1800" spc="66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wide </a:t>
            </a:r>
            <a:r>
              <a:rPr dirty="0" sz="1800">
                <a:latin typeface="Arial"/>
                <a:cs typeface="Arial"/>
              </a:rPr>
              <a:t>variety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applications,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medicine,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email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filtering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speech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recognition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computer</a:t>
            </a:r>
            <a:r>
              <a:rPr dirty="0" u="sng" sz="1800" spc="7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vision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difficult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unfeasible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conventional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algorithms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0">
                <a:latin typeface="Arial"/>
                <a:cs typeface="Arial"/>
              </a:rPr>
              <a:t> tasks.</a:t>
            </a:r>
            <a:r>
              <a:rPr dirty="0" u="sng" baseline="25462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[3]</a:t>
            </a:r>
            <a:endParaRPr baseline="25462" sz="1800">
              <a:latin typeface="Arial"/>
              <a:cs typeface="Arial"/>
            </a:endParaRPr>
          </a:p>
          <a:p>
            <a:pPr algn="ctr" marR="1865630">
              <a:lnSpc>
                <a:spcPct val="100000"/>
              </a:lnSpc>
              <a:spcBef>
                <a:spcPts val="1495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https://en.wikipedia.org/wiki/Machine_learning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1295400"/>
            <a:ext cx="9058656" cy="4495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474" y="5904687"/>
            <a:ext cx="8642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Technique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brain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like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dirty="0" sz="18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ability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C1C1C"/>
                </a:solidFill>
                <a:latin typeface="Times New Roman"/>
                <a:cs typeface="Times New Roman"/>
              </a:rPr>
              <a:t>through</a:t>
            </a:r>
            <a:r>
              <a:rPr dirty="0" sz="1800" spc="-15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progressively</a:t>
            </a:r>
            <a:r>
              <a:rPr dirty="0" sz="18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update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explicitly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programmed.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4227" y="6426200"/>
            <a:ext cx="756983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imes New Roman"/>
                <a:cs typeface="Times New Roman"/>
              </a:rPr>
              <a:t>https://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www.argility.com/argility-ecosystem-solutions/industry-4-0/machine-learning-deep-learning/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211580"/>
            <a:ext cx="5486400" cy="53050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9300" y="1493646"/>
            <a:ext cx="8209915" cy="438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Times New Roman"/>
                <a:cs typeface="Times New Roman"/>
              </a:rPr>
              <a:t>AI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broadest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term, applying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technique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computers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mimic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human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intelligence,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logic,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if-then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rules,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trees,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learning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(including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deep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000">
              <a:latin typeface="Times New Roman"/>
              <a:cs typeface="Times New Roman"/>
            </a:endParaRPr>
          </a:p>
          <a:p>
            <a:pPr algn="r" marR="536575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marR="22860" indent="76200">
              <a:lnSpc>
                <a:spcPts val="2880"/>
              </a:lnSpc>
              <a:spcBef>
                <a:spcPts val="85"/>
              </a:spcBef>
            </a:pP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subset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AI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enable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machines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improve </a:t>
            </a:r>
            <a:r>
              <a:rPr dirty="0" sz="2400">
                <a:latin typeface="Times New Roman"/>
                <a:cs typeface="Times New Roman"/>
              </a:rPr>
              <a:t>at tasks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with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experience.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category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deep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learning.</a:t>
            </a:r>
            <a:endParaRPr sz="2400">
              <a:latin typeface="Times New Roman"/>
              <a:cs typeface="Times New Roman"/>
            </a:endParaRPr>
          </a:p>
          <a:p>
            <a:pPr algn="r" marR="5390515">
              <a:lnSpc>
                <a:spcPts val="2870"/>
              </a:lnSpc>
              <a:spcBef>
                <a:spcPts val="233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812800" marR="249554">
              <a:lnSpc>
                <a:spcPts val="2640"/>
              </a:lnSpc>
              <a:spcBef>
                <a:spcPts val="80"/>
              </a:spcBef>
            </a:pP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subset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machine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learning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composed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algorithms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train </a:t>
            </a:r>
            <a:r>
              <a:rPr dirty="0" sz="2200">
                <a:latin typeface="Times New Roman"/>
                <a:cs typeface="Times New Roman"/>
              </a:rPr>
              <a:t>itself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perform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tasks,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like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speech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image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recognition,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 spc="-35">
                <a:latin typeface="Times New Roman"/>
                <a:cs typeface="Times New Roman"/>
              </a:rPr>
              <a:t>by </a:t>
            </a:r>
            <a:r>
              <a:rPr dirty="0" sz="2200">
                <a:latin typeface="Times New Roman"/>
                <a:cs typeface="Times New Roman"/>
              </a:rPr>
              <a:t>exposing</a:t>
            </a:r>
            <a:r>
              <a:rPr dirty="0" sz="2200" spc="-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multilayered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neural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networks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vast</a:t>
            </a:r>
            <a:r>
              <a:rPr dirty="0" sz="2200" spc="-6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amounts</a:t>
            </a:r>
            <a:r>
              <a:rPr dirty="0" sz="2200" spc="-3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dirty="0" sz="2200" spc="-5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6F2F9F"/>
                </a:solidFill>
                <a:latin typeface="Times New Roman"/>
                <a:cs typeface="Times New Roman"/>
              </a:rPr>
              <a:t>data</a:t>
            </a:r>
            <a:r>
              <a:rPr dirty="0" sz="2200" spc="-1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28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0619" y="1981200"/>
            <a:ext cx="7545324" cy="39624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History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ML</a:t>
            </a:r>
            <a:r>
              <a:rPr dirty="0" sz="3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Deep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2400" y="1589532"/>
            <a:ext cx="8944610" cy="4201795"/>
            <a:chOff x="152400" y="1589532"/>
            <a:chExt cx="8944610" cy="42017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89532"/>
              <a:ext cx="8944356" cy="42016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1600200"/>
              <a:ext cx="751332" cy="77266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51256" y="6439001"/>
            <a:ext cx="8414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imes New Roman"/>
                <a:cs typeface="Times New Roman"/>
              </a:rPr>
              <a:t>https://beamandrew.github.io/deeplearning/2017/02/23/deep_learning_101_part1.html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164" y="1694815"/>
            <a:ext cx="1399540" cy="92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0">
              <a:lnSpc>
                <a:spcPts val="1440"/>
              </a:lnSpc>
              <a:spcBef>
                <a:spcPts val="100"/>
              </a:spcBef>
            </a:pPr>
            <a:r>
              <a:rPr dirty="0" sz="1200" spc="-20" b="1">
                <a:latin typeface="Times New Roman"/>
                <a:cs typeface="Times New Roman"/>
              </a:rPr>
              <a:t>1906</a:t>
            </a:r>
            <a:endParaRPr sz="1200">
              <a:latin typeface="Times New Roman"/>
              <a:cs typeface="Times New Roman"/>
            </a:endParaRPr>
          </a:p>
          <a:p>
            <a:pPr marL="831850" marR="5080">
              <a:lnSpc>
                <a:spcPts val="1200"/>
              </a:lnSpc>
              <a:spcBef>
                <a:spcPts val="35"/>
              </a:spcBef>
            </a:pPr>
            <a:r>
              <a:rPr dirty="0" sz="1000" spc="-10">
                <a:latin typeface="Times New Roman"/>
                <a:cs typeface="Times New Roman"/>
              </a:rPr>
              <a:t>Neuron/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Cell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Times New Roman"/>
                <a:cs typeface="Times New Roman"/>
              </a:rPr>
              <a:t>Ramon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y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Cajal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00221" y="5559348"/>
            <a:ext cx="3682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Solving</a:t>
            </a:r>
            <a:r>
              <a:rPr dirty="0" sz="14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Real-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Life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Problem</a:t>
            </a:r>
            <a:r>
              <a:rPr dirty="0" sz="1400" spc="-4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with</a:t>
            </a:r>
            <a:r>
              <a:rPr dirty="0" sz="14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Extracted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Features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02652" y="5836920"/>
            <a:ext cx="1419225" cy="306705"/>
          </a:xfrm>
          <a:prstGeom prst="rect">
            <a:avLst/>
          </a:prstGeom>
          <a:solidFill>
            <a:srgbClr val="AC8B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Leaning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5863" y="5574893"/>
            <a:ext cx="12547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Artificial</a:t>
            </a:r>
            <a:r>
              <a:rPr dirty="0" sz="1400" spc="-5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6700" y="5826252"/>
            <a:ext cx="7124700" cy="307975"/>
          </a:xfrm>
          <a:prstGeom prst="rect">
            <a:avLst/>
          </a:prstGeom>
          <a:solidFill>
            <a:srgbClr val="FDDF58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Development</a:t>
            </a:r>
            <a:r>
              <a:rPr dirty="0" sz="14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Traditional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 Learning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40432" y="2660345"/>
            <a:ext cx="5833745" cy="10941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32585" marR="5080" indent="-162052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Learning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Related</a:t>
            </a:r>
            <a:r>
              <a:rPr dirty="0" sz="3500" spc="-2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Pattern Recognition</a:t>
            </a:r>
            <a:endParaRPr sz="3500"/>
          </a:p>
        </p:txBody>
      </p:sp>
      <p:sp>
        <p:nvSpPr>
          <p:cNvPr id="11" name="object 11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3941" y="1577111"/>
            <a:ext cx="8759190" cy="295783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have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learned?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recognize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algorithm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method,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simple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complex,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succeeded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object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being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learned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),</a:t>
            </a:r>
            <a:r>
              <a:rPr dirty="0" sz="20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black-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box</a:t>
            </a:r>
            <a:r>
              <a:rPr dirty="0" sz="2000" spc="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concept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takes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280" i="1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associated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4815840"/>
            <a:ext cx="7562088" cy="118567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5491" y="1373504"/>
            <a:ext cx="8693785" cy="847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primitive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3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memorization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would </a:t>
            </a:r>
            <a:r>
              <a:rPr dirty="0" sz="1800">
                <a:latin typeface="Arial"/>
                <a:cs typeface="Arial"/>
              </a:rPr>
              <a:t>consider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()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learned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dataset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feature-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successfully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reproduces: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2269235"/>
            <a:ext cx="7174992" cy="9829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0789" y="3278885"/>
            <a:ext cx="8198484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principle,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memorization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actually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credible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classifier,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limitations:</a:t>
            </a:r>
            <a:endParaRPr sz="20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concern</a:t>
            </a:r>
            <a:endParaRPr sz="2000">
              <a:latin typeface="Arial"/>
              <a:cs typeface="Arial"/>
            </a:endParaRPr>
          </a:p>
          <a:p>
            <a:pPr marL="749300" indent="-2794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493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remember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789" y="4940300"/>
            <a:ext cx="37363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11350" algn="l"/>
                <a:tab pos="266255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dirty="0" sz="2000" spc="-10" i="1">
                <a:solidFill>
                  <a:srgbClr val="0000FF"/>
                </a:solidFill>
                <a:latin typeface="Arial"/>
                <a:cs typeface="Arial"/>
              </a:rPr>
              <a:t>Generalize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more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important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04670" algn="l"/>
              </a:tabLst>
            </a:pPr>
            <a:r>
              <a:rPr dirty="0" sz="2000" spc="-10">
                <a:latin typeface="Arial"/>
                <a:cs typeface="Arial"/>
              </a:rPr>
              <a:t>conclusions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about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62477" y="5244795"/>
            <a:ext cx="10991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instances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51553" y="4940300"/>
            <a:ext cx="17653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83540" algn="l"/>
                <a:tab pos="1531620" algn="l"/>
              </a:tabLst>
            </a:pP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learning,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12967" y="5244795"/>
            <a:ext cx="14509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5825" algn="l"/>
              </a:tabLst>
            </a:pP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you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65952" y="4940300"/>
            <a:ext cx="310197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454025" algn="l"/>
                <a:tab pos="1108075" algn="l"/>
                <a:tab pos="1491615" algn="l"/>
                <a:tab pos="2299335" algn="l"/>
              </a:tabLst>
            </a:pPr>
            <a:r>
              <a:rPr dirty="0" sz="2000" spc="-25">
                <a:latin typeface="Arial"/>
                <a:cs typeface="Arial"/>
              </a:rPr>
              <a:t>be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able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reach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correct</a:t>
            </a:r>
            <a:endParaRPr sz="20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  <a:tabLst>
                <a:tab pos="814705" algn="l"/>
              </a:tabLst>
            </a:pPr>
            <a:r>
              <a:rPr dirty="0" sz="2000" spc="-25" i="1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seen</a:t>
            </a:r>
            <a:r>
              <a:rPr dirty="0" sz="2000" spc="-2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5638800"/>
            <a:ext cx="5422392" cy="10668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248538"/>
            <a:ext cx="550164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7690" y="639722"/>
            <a:ext cx="11303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723900"/>
            <a:ext cx="8520684" cy="5029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71043" y="5909564"/>
            <a:ext cx="8277225" cy="5727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dirty="0" sz="1800" i="1">
                <a:latin typeface="Arial"/>
                <a:cs typeface="Arial"/>
              </a:rPr>
              <a:t>Averaged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over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all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possibilities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for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unseen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data,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no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classifier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generalizes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better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than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any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other!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59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61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Speech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266700"/>
            <a:ext cx="9115425" cy="5872480"/>
            <a:chOff x="0" y="266700"/>
            <a:chExt cx="9115425" cy="587248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17319"/>
              <a:ext cx="9115043" cy="472135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0024" y="266700"/>
              <a:ext cx="2036064" cy="201167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0180"/>
            <a:ext cx="5334000" cy="375361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5315458"/>
            <a:ext cx="567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(black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5019" y="5315458"/>
            <a:ext cx="5334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dots),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8025" y="5315458"/>
            <a:ext cx="544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which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71445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42005" y="5315458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23030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some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5115" y="531545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unknown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739" y="5071617"/>
            <a:ext cx="89090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514984" algn="l"/>
                <a:tab pos="1009015" algn="l"/>
                <a:tab pos="1639570" algn="l"/>
                <a:tab pos="2233930" algn="l"/>
                <a:tab pos="2489835" algn="l"/>
                <a:tab pos="3153410" algn="l"/>
                <a:tab pos="3477895" algn="l"/>
                <a:tab pos="3790315" algn="l"/>
                <a:tab pos="4058920" algn="l"/>
                <a:tab pos="4767580" algn="l"/>
                <a:tab pos="5090795" algn="l"/>
                <a:tab pos="5751830" algn="l"/>
                <a:tab pos="6348095" algn="l"/>
                <a:tab pos="6759575" algn="l"/>
                <a:tab pos="7355840" algn="l"/>
                <a:tab pos="7793355" algn="l"/>
                <a:tab pos="8341995" algn="l"/>
              </a:tabLst>
            </a:pP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Fig.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3.2.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 i="1">
                <a:solidFill>
                  <a:srgbClr val="FF0000"/>
                </a:solidFill>
                <a:latin typeface="Arial"/>
                <a:cs typeface="Arial"/>
              </a:rPr>
              <a:t>fit</a:t>
            </a:r>
            <a:r>
              <a:rPr dirty="0" sz="16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data?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have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ten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  <a:p>
            <a:pPr algn="ctr" marL="167322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08345" y="5315458"/>
            <a:ext cx="386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3269" y="5315458"/>
            <a:ext cx="589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added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82408" y="5315458"/>
            <a:ext cx="1902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3760" algn="l"/>
                <a:tab pos="1590040" algn="l"/>
              </a:tabLst>
            </a:pPr>
            <a:r>
              <a:rPr dirty="0" sz="1600" spc="-10">
                <a:latin typeface="Arial"/>
                <a:cs typeface="Arial"/>
              </a:rPr>
              <a:t>random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noise.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739" y="5559348"/>
            <a:ext cx="1423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8455" algn="l"/>
              </a:tabLst>
            </a:pPr>
            <a:r>
              <a:rPr dirty="0" sz="1600" spc="-25">
                <a:latin typeface="Arial"/>
                <a:cs typeface="Arial"/>
              </a:rPr>
              <a:t>fit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44142" y="5559348"/>
            <a:ext cx="647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</a:tabLst>
            </a:pPr>
            <a:r>
              <a:rPr dirty="0" sz="1600" spc="-25">
                <a:latin typeface="Arial"/>
                <a:cs typeface="Arial"/>
              </a:rPr>
              <a:t>to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35098" y="5559348"/>
            <a:ext cx="624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03575" y="5559348"/>
            <a:ext cx="1401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1005" algn="l"/>
                <a:tab pos="1106805" algn="l"/>
              </a:tabLst>
            </a:pPr>
            <a:r>
              <a:rPr dirty="0" sz="1600" spc="-25">
                <a:latin typeface="Arial"/>
                <a:cs typeface="Arial"/>
              </a:rPr>
              <a:t>for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which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748910" y="5559348"/>
            <a:ext cx="897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first-order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91580" y="5559348"/>
            <a:ext cx="5880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(linear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23101" y="5559348"/>
            <a:ext cx="1098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765542" y="5559348"/>
            <a:ext cx="1222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second-order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71673" y="5803188"/>
            <a:ext cx="363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28314" y="5803188"/>
            <a:ext cx="10077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ninth-order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701666" y="5803188"/>
            <a:ext cx="1177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334" algn="l"/>
              </a:tabLst>
            </a:pPr>
            <a:r>
              <a:rPr dirty="0" sz="1600" spc="-25">
                <a:latin typeface="Arial"/>
                <a:cs typeface="Arial"/>
              </a:rPr>
              <a:t>are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shown.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70472" y="5803188"/>
            <a:ext cx="23761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  <a:tab pos="1393190" algn="l"/>
              </a:tabLst>
            </a:pP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 i="1">
                <a:latin typeface="Arial"/>
                <a:cs typeface="Arial"/>
              </a:rPr>
              <a:t>p</a:t>
            </a:r>
            <a:r>
              <a:rPr dirty="0" sz="1600" spc="-10">
                <a:latin typeface="Arial"/>
                <a:cs typeface="Arial"/>
              </a:rPr>
              <a:t>th-order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37269" y="5803188"/>
            <a:ext cx="351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can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85468" y="5803188"/>
            <a:ext cx="11550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  <a:tabLst>
                <a:tab pos="803275" algn="l"/>
              </a:tabLst>
            </a:pPr>
            <a:r>
              <a:rPr dirty="0" sz="1600" spc="-10">
                <a:latin typeface="Arial"/>
                <a:cs typeface="Arial"/>
              </a:rPr>
              <a:t>found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that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97582" y="6046723"/>
            <a:ext cx="669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23971" y="6046723"/>
            <a:ext cx="713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through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751957" y="6046723"/>
            <a:ext cx="622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30720" y="6046723"/>
            <a:ext cx="2457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305" algn="l"/>
                <a:tab pos="996950" algn="l"/>
                <a:tab pos="1461770" algn="l"/>
              </a:tabLst>
            </a:pPr>
            <a:r>
              <a:rPr dirty="0" sz="1600" spc="-25">
                <a:latin typeface="Arial"/>
                <a:cs typeface="Arial"/>
              </a:rPr>
              <a:t>so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ninth-</a:t>
            </a:r>
            <a:r>
              <a:rPr dirty="0" sz="1600" spc="-20">
                <a:latin typeface="Arial"/>
                <a:cs typeface="Arial"/>
              </a:rPr>
              <a:t>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09852" y="6291173"/>
            <a:ext cx="3201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6245" algn="l"/>
                <a:tab pos="879475" algn="l"/>
                <a:tab pos="1583690" algn="l"/>
                <a:tab pos="2420620" algn="l"/>
              </a:tabLst>
            </a:pPr>
            <a:r>
              <a:rPr dirty="0" sz="1600" spc="-20">
                <a:latin typeface="Arial"/>
                <a:cs typeface="Arial"/>
              </a:rPr>
              <a:t>fits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exactly,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however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92651" y="5803188"/>
            <a:ext cx="14039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fits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09245" algn="l"/>
                <a:tab pos="609600" algn="l"/>
                <a:tab pos="904240" algn="l"/>
              </a:tabLst>
            </a:pPr>
            <a:r>
              <a:rPr dirty="0" sz="1600" spc="-50" i="1">
                <a:latin typeface="Arial"/>
                <a:cs typeface="Arial"/>
              </a:rPr>
              <a:t>p</a:t>
            </a:r>
            <a:r>
              <a:rPr dirty="0" sz="1600" i="1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+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1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given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tabLst>
                <a:tab pos="632460" algn="l"/>
              </a:tabLst>
            </a:pPr>
            <a:r>
              <a:rPr dirty="0" sz="1600" spc="-25">
                <a:latin typeface="Arial"/>
                <a:cs typeface="Arial"/>
              </a:rPr>
              <a:t>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seems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73648" y="6291173"/>
            <a:ext cx="3416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0059" algn="l"/>
                <a:tab pos="754380" algn="l"/>
                <a:tab pos="1301750" algn="l"/>
                <a:tab pos="2139950" algn="l"/>
              </a:tabLst>
            </a:pPr>
            <a:r>
              <a:rPr dirty="0" sz="1600" spc="-20">
                <a:latin typeface="Arial"/>
                <a:cs typeface="Arial"/>
              </a:rPr>
              <a:t>like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very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unlikely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generalization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8739" y="5803188"/>
            <a:ext cx="105219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12165" algn="l"/>
              </a:tabLst>
            </a:pPr>
            <a:r>
              <a:rPr dirty="0" sz="1600" spc="-10">
                <a:latin typeface="Arial"/>
                <a:cs typeface="Arial"/>
              </a:rPr>
              <a:t>(parabolic always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polynomial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data.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914400"/>
            <a:ext cx="6839711" cy="676655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3906011"/>
            <a:ext cx="3875532" cy="9250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24383"/>
            <a:ext cx="9144000" cy="4417060"/>
            <a:chOff x="0" y="24383"/>
            <a:chExt cx="9144000" cy="44170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914400"/>
              <a:ext cx="6839711" cy="6766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3116" y="24383"/>
              <a:ext cx="2500883" cy="17800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68779"/>
              <a:ext cx="3550920" cy="277215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508375" y="2050542"/>
            <a:ext cx="5297170" cy="1624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1750">
                <a:latin typeface="Arial"/>
                <a:cs typeface="Arial"/>
              </a:rPr>
              <a:t>Fig.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3.3.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Following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up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on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750" spc="-10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3.2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can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plot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 spc="-10">
                <a:latin typeface="Arial"/>
                <a:cs typeface="Arial"/>
              </a:rPr>
              <a:t>root-</a:t>
            </a:r>
            <a:r>
              <a:rPr dirty="0" sz="1750" spc="-20">
                <a:latin typeface="Arial"/>
                <a:cs typeface="Arial"/>
              </a:rPr>
              <a:t>mean-</a:t>
            </a:r>
            <a:r>
              <a:rPr dirty="0" sz="1750">
                <a:latin typeface="Arial"/>
                <a:cs typeface="Arial"/>
              </a:rPr>
              <a:t>square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(RMS)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difference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between</a:t>
            </a:r>
            <a:r>
              <a:rPr dirty="0" sz="1750" spc="-25">
                <a:latin typeface="Arial"/>
                <a:cs typeface="Arial"/>
              </a:rPr>
              <a:t> 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fit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and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data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points,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function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of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order.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In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this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case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6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measurement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noise </a:t>
            </a:r>
            <a:r>
              <a:rPr dirty="0" sz="1750">
                <a:latin typeface="Arial"/>
                <a:cs typeface="Arial"/>
              </a:rPr>
              <a:t>level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assumed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to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have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been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provided,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it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not </a:t>
            </a:r>
            <a:r>
              <a:rPr dirty="0" sz="1750" spc="-10">
                <a:latin typeface="Arial"/>
                <a:cs typeface="Arial"/>
              </a:rPr>
              <a:t>learned.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332" y="4839970"/>
            <a:ext cx="898906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952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added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1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deviation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1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1,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correct </a:t>
            </a:r>
            <a:r>
              <a:rPr dirty="0" sz="1600">
                <a:latin typeface="Arial"/>
                <a:cs typeface="Arial"/>
              </a:rPr>
              <a:t>model,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RMS(θexact)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1.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result,</a:t>
            </a:r>
            <a:endParaRPr sz="1600">
              <a:latin typeface="Arial"/>
              <a:cs typeface="Arial"/>
            </a:endParaRPr>
          </a:p>
          <a:p>
            <a:pPr algn="just" marL="12700" marR="5080" indent="140335">
              <a:lnSpc>
                <a:spcPct val="100000"/>
              </a:lnSpc>
              <a:buChar char="•"/>
              <a:tabLst>
                <a:tab pos="15303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below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must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overfitting,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g(x;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θ)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partly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fitting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noise,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 </a:t>
            </a:r>
            <a:r>
              <a:rPr dirty="0" sz="1600">
                <a:latin typeface="Arial"/>
                <a:cs typeface="Arial"/>
              </a:rPr>
              <a:t>taking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some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θ;</a:t>
            </a:r>
            <a:endParaRPr sz="1600">
              <a:latin typeface="Arial"/>
              <a:cs typeface="Arial"/>
            </a:endParaRPr>
          </a:p>
          <a:p>
            <a:pPr algn="just" marL="12700" marR="5715" indent="135255">
              <a:lnSpc>
                <a:spcPct val="100000"/>
              </a:lnSpc>
              <a:buChar char="•"/>
              <a:tabLst>
                <a:tab pos="14795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suggests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learned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adequately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generalized,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 flexibility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(enough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degrees of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freedom q)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capture the</a:t>
            </a:r>
            <a:r>
              <a:rPr dirty="0" sz="1600" spc="-10">
                <a:latin typeface="Arial"/>
                <a:cs typeface="Arial"/>
              </a:rPr>
              <a:t> variations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 to be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captured.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032" y="762000"/>
            <a:ext cx="7266432" cy="30967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3891788"/>
            <a:ext cx="830199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Fig.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3.4. Overfitting:  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regression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(here)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pattern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classifier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800" spc="229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3.5</a:t>
            </a:r>
            <a:r>
              <a:rPr dirty="0" sz="1800">
                <a:latin typeface="Arial"/>
                <a:cs typeface="Arial"/>
              </a:rPr>
              <a:t>),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said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overfitting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begins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tune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its </a:t>
            </a:r>
            <a:r>
              <a:rPr dirty="0" sz="1800">
                <a:latin typeface="Arial"/>
                <a:cs typeface="Arial"/>
              </a:rPr>
              <a:t>parameters</a:t>
            </a:r>
            <a:r>
              <a:rPr dirty="0" sz="1800" spc="1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behaviour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underlying </a:t>
            </a:r>
            <a:r>
              <a:rPr dirty="0" sz="1800">
                <a:latin typeface="Arial"/>
                <a:cs typeface="Arial"/>
              </a:rPr>
              <a:t>phenomenon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wish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learn.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estimated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(red)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quite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plausible,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given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four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points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(red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dots),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however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clear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2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has </a:t>
            </a:r>
            <a:r>
              <a:rPr dirty="0" sz="1800">
                <a:latin typeface="Arial"/>
                <a:cs typeface="Arial"/>
              </a:rPr>
              <a:t>accommodated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(fit)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residuals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(green)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smaller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1205483"/>
            <a:ext cx="9144000" cy="5317490"/>
            <a:chOff x="0" y="1205483"/>
            <a:chExt cx="9144000" cy="531749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768" y="1205483"/>
              <a:ext cx="8354568" cy="34762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81727"/>
              <a:ext cx="9144000" cy="184099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3890264"/>
            <a:ext cx="875919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Fig.</a:t>
            </a:r>
            <a:r>
              <a:rPr dirty="0" sz="1800" spc="4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3.5.</a:t>
            </a:r>
            <a:r>
              <a:rPr dirty="0" sz="1800" spc="42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OVERFITTING:</a:t>
            </a:r>
            <a:r>
              <a:rPr dirty="0" sz="1800" spc="4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Figure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3.4,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classifier. </a:t>
            </a:r>
            <a:r>
              <a:rPr dirty="0" sz="1800">
                <a:latin typeface="Times New Roman"/>
                <a:cs typeface="Times New Roman"/>
              </a:rPr>
              <a:t>We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will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wait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Chapter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6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details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85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discussed, </a:t>
            </a:r>
            <a:r>
              <a:rPr dirty="0" sz="1800">
                <a:latin typeface="Times New Roman"/>
                <a:cs typeface="Times New Roman"/>
              </a:rPr>
              <a:t>however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principle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same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regression: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overfitting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it </a:t>
            </a:r>
            <a:r>
              <a:rPr dirty="0" sz="1800">
                <a:latin typeface="Times New Roman"/>
                <a:cs typeface="Times New Roman"/>
              </a:rPr>
              <a:t>tunes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parameters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behaviour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noise.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obvious</a:t>
            </a:r>
            <a:r>
              <a:rPr dirty="0" sz="1800" spc="45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here,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that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memorized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(right)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16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decision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(coloured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background)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the </a:t>
            </a:r>
            <a:r>
              <a:rPr dirty="0" sz="1800">
                <a:latin typeface="Times New Roman"/>
                <a:cs typeface="Times New Roman"/>
              </a:rPr>
              <a:t>basis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individual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training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points,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significantly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distracted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correct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ideal </a:t>
            </a:r>
            <a:r>
              <a:rPr dirty="0" sz="1800">
                <a:latin typeface="Times New Roman"/>
                <a:cs typeface="Times New Roman"/>
              </a:rPr>
              <a:t>classification</a:t>
            </a:r>
            <a:r>
              <a:rPr dirty="0" sz="1800" spc="-8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(left).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809244"/>
            <a:ext cx="6873240" cy="303428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100" y="1135380"/>
            <a:ext cx="9105900" cy="5722620"/>
            <a:chOff x="38100" y="1135380"/>
            <a:chExt cx="9105900" cy="572262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" y="1150620"/>
              <a:ext cx="2590800" cy="271424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4788" y="1135380"/>
              <a:ext cx="2639567" cy="28849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795" y="3855718"/>
              <a:ext cx="2956560" cy="300227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2800" y="3880103"/>
              <a:ext cx="2599944" cy="27492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7488" y="1254252"/>
              <a:ext cx="4096511" cy="229666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400" y="3550918"/>
              <a:ext cx="2895598" cy="3256788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1815" y="1036319"/>
            <a:ext cx="9092565" cy="5821680"/>
            <a:chOff x="51815" y="1036319"/>
            <a:chExt cx="9092565" cy="582168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15" y="1036319"/>
              <a:ext cx="3124200" cy="31241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115" y="1110995"/>
              <a:ext cx="3076956" cy="30662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15" y="3962398"/>
              <a:ext cx="2872740" cy="28955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6015" y="4160518"/>
              <a:ext cx="2589276" cy="26974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4800" y="3221736"/>
              <a:ext cx="5029199" cy="105308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5292" y="4209287"/>
              <a:ext cx="2895600" cy="264871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34744" y="663304"/>
            <a:ext cx="4996815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95"/>
              </a:lnSpc>
            </a:pP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Regression</a:t>
            </a:r>
            <a:r>
              <a:rPr dirty="0" sz="3200" spc="-7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and</a:t>
            </a:r>
            <a:r>
              <a:rPr dirty="0" sz="3200" spc="-4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333399"/>
                </a:solidFill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838200"/>
            <a:ext cx="8581644" cy="451561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54609" y="5302122"/>
            <a:ext cx="8681085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latin typeface="Arial"/>
                <a:cs typeface="Arial"/>
              </a:rPr>
              <a:t>Fig.</a:t>
            </a:r>
            <a:r>
              <a:rPr dirty="0" sz="1700" spc="1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3.7.</a:t>
            </a:r>
            <a:r>
              <a:rPr dirty="0" sz="1700" spc="170" b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have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separate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(left),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such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that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learned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model </a:t>
            </a:r>
            <a:r>
              <a:rPr dirty="0" sz="1700">
                <a:latin typeface="Arial"/>
                <a:cs typeface="Arial"/>
              </a:rPr>
              <a:t>(red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line)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deduced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4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data,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but</a:t>
            </a:r>
            <a:r>
              <a:rPr dirty="0" sz="1700" spc="48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assessed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against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data. </a:t>
            </a:r>
            <a:r>
              <a:rPr dirty="0" sz="1700">
                <a:latin typeface="Arial"/>
                <a:cs typeface="Arial"/>
              </a:rPr>
              <a:t>Observe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degree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which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estimated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fits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noise,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based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difference </a:t>
            </a:r>
            <a:r>
              <a:rPr dirty="0" sz="1700">
                <a:latin typeface="Arial"/>
                <a:cs typeface="Arial"/>
              </a:rPr>
              <a:t>between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(overfit,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under-</a:t>
            </a:r>
            <a:r>
              <a:rPr dirty="0" sz="1700">
                <a:latin typeface="Arial"/>
                <a:cs typeface="Arial"/>
              </a:rPr>
              <a:t>reporting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model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inconsistency)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to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(which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accurate,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objective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assessment).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2184" y="168223"/>
            <a:ext cx="25146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67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4666" y="176276"/>
            <a:ext cx="41122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778763"/>
            <a:ext cx="9144000" cy="5913120"/>
            <a:chOff x="0" y="778763"/>
            <a:chExt cx="9144000" cy="591312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3748" y="778763"/>
              <a:ext cx="5486400" cy="113385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163" y="1802891"/>
              <a:ext cx="8153400" cy="12009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" y="2910840"/>
              <a:ext cx="8572500" cy="1257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172711"/>
              <a:ext cx="9144000" cy="14996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163" y="5672328"/>
              <a:ext cx="8734044" cy="1019556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766000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Evaluation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/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Performance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Measure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85516"/>
            <a:ext cx="8257032" cy="26624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4540" y="1490573"/>
            <a:ext cx="2313305" cy="119189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10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5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3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Error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b="1">
                <a:latin typeface="Arial"/>
                <a:cs typeface="Arial"/>
              </a:rPr>
              <a:t>Confusion</a:t>
            </a:r>
            <a:r>
              <a:rPr dirty="0" sz="1700" spc="-3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Matrix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65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Speech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8384" y="5573674"/>
            <a:ext cx="859091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Speech,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language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refer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communication</a:t>
            </a:r>
            <a:r>
              <a:rPr dirty="0" sz="2000" spc="3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used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people.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expression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thoughts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articulate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vocal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sounds,</a:t>
            </a:r>
            <a:r>
              <a:rPr dirty="0" sz="20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faculty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thus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expressing</a:t>
            </a:r>
            <a:r>
              <a:rPr dirty="0" sz="20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thoughts.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170432"/>
            <a:ext cx="9107424" cy="426262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34969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 </a:t>
            </a:r>
            <a:r>
              <a:rPr dirty="0" sz="3200" spc="-10" i="1">
                <a:latin typeface="Times New Roman"/>
                <a:cs typeface="Times New Roman"/>
              </a:rPr>
              <a:t>Validation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1295398"/>
            <a:ext cx="6315456" cy="543915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0939" y="1279652"/>
            <a:ext cx="845185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 indent="-1016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Lazy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1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lazy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not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10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specialized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phase</a:t>
            </a:r>
            <a:r>
              <a:rPr dirty="0" sz="1800" spc="1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while classification.</a:t>
            </a:r>
            <a:endParaRPr sz="1800">
              <a:latin typeface="Arial"/>
              <a:cs typeface="Arial"/>
            </a:endParaRPr>
          </a:p>
          <a:p>
            <a:pPr algn="just"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Non-</a:t>
            </a:r>
            <a:r>
              <a:rPr dirty="0" sz="1800" b="1">
                <a:latin typeface="Arial"/>
                <a:cs typeface="Arial"/>
              </a:rPr>
              <a:t>parametric</a:t>
            </a:r>
            <a:r>
              <a:rPr dirty="0" sz="1800" spc="3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39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3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non-</a:t>
            </a:r>
            <a:r>
              <a:rPr dirty="0" sz="1800">
                <a:latin typeface="Arial"/>
                <a:cs typeface="Arial"/>
              </a:rPr>
              <a:t>parametric</a:t>
            </a:r>
            <a:r>
              <a:rPr dirty="0" sz="1800" spc="4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doesn’t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anything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2939795"/>
            <a:ext cx="3986784" cy="2916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973323"/>
            <a:ext cx="3907536" cy="28864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2891" y="6238443"/>
            <a:ext cx="8469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www.tutorialspoint.com/machine_learning_with_python/machine_learning_with_pyt</a:t>
            </a:r>
            <a:r>
              <a:rPr dirty="0" sz="1800" spc="-10">
                <a:latin typeface="Times New Roman"/>
                <a:cs typeface="Times New Roman"/>
              </a:rPr>
              <a:t> hon_knn_algorithm_finding_nearest_neighbors.htm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93900" y="2035505"/>
            <a:ext cx="71513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K-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nearest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neighbors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(KNN)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39389" y="2694559"/>
            <a:ext cx="4660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36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36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Simplest</a:t>
            </a:r>
            <a:r>
              <a:rPr dirty="0" sz="36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447"/>
            <a:ext cx="5698236" cy="26182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51503"/>
            <a:ext cx="5708904" cy="26014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0828" y="1432940"/>
            <a:ext cx="3160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boundary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becomes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smoother</a:t>
            </a:r>
            <a:r>
              <a:rPr dirty="0" sz="18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219075">
              <a:lnSpc>
                <a:spcPct val="100000"/>
              </a:lnSpc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infinity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finally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becomes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all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depending</a:t>
            </a:r>
            <a:r>
              <a:rPr dirty="0" sz="18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total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majority.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253" y="6278981"/>
            <a:ext cx="787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www.analyticsvidhya.com/blog/2018/03/introduction-k-neighbours-algorithm-</a:t>
            </a:r>
            <a:r>
              <a:rPr dirty="0" sz="1800" spc="-10">
                <a:latin typeface="Times New Roman"/>
                <a:cs typeface="Times New Roman"/>
              </a:rPr>
              <a:t> clustering/#h-what-is-knn-k-nearest-</a:t>
            </a:r>
            <a:r>
              <a:rPr dirty="0" sz="1800" spc="-20">
                <a:latin typeface="Times New Roman"/>
                <a:cs typeface="Times New Roman"/>
              </a:rPr>
              <a:t>neighbor-</a:t>
            </a:r>
            <a:r>
              <a:rPr dirty="0" sz="1800" spc="-1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170178"/>
            <a:ext cx="883221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Pros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interpret.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nonlinear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assumption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algorithm.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 spc="-10">
                <a:latin typeface="Arial"/>
                <a:cs typeface="Arial"/>
              </a:rPr>
              <a:t>Versatile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accuracy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Computationally 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74914" y="3639692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5940" y="3639692"/>
            <a:ext cx="7398384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1016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1440" algn="l"/>
                <a:tab pos="725805" algn="l"/>
                <a:tab pos="1719580" algn="l"/>
                <a:tab pos="2646680" algn="l"/>
                <a:tab pos="3649345" algn="l"/>
                <a:tab pos="4056379" algn="l"/>
                <a:tab pos="5237480" algn="l"/>
                <a:tab pos="5594350" algn="l"/>
                <a:tab pos="6281420" algn="l"/>
              </a:tabLst>
            </a:pPr>
            <a:r>
              <a:rPr dirty="0" sz="1800" spc="-2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High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memory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storage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required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compared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other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supervised algorithms.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Prediction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irrelevant</a:t>
            </a:r>
            <a:r>
              <a:rPr dirty="0" sz="1800" spc="-10">
                <a:latin typeface="Arial"/>
                <a:cs typeface="Arial"/>
              </a:rPr>
              <a:t> features.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739" y="5010988"/>
            <a:ext cx="8837930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Applications of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12700" marR="952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Banking</a:t>
            </a:r>
            <a:r>
              <a:rPr dirty="0" sz="1800" spc="1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System: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weather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fit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loan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approval?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that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characteristics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one?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377950" algn="l"/>
                <a:tab pos="2169160" algn="l"/>
                <a:tab pos="3216275" algn="l"/>
                <a:tab pos="3716020" algn="l"/>
                <a:tab pos="4102100" algn="l"/>
                <a:tab pos="4729480" algn="l"/>
                <a:tab pos="5053330" algn="l"/>
                <a:tab pos="5553075" algn="l"/>
                <a:tab pos="5938520" algn="l"/>
                <a:tab pos="7183755" algn="l"/>
                <a:tab pos="7875905" algn="l"/>
                <a:tab pos="8578215" algn="l"/>
              </a:tabLst>
            </a:pPr>
            <a:r>
              <a:rPr dirty="0" sz="1800" spc="-10" b="1">
                <a:latin typeface="Arial"/>
                <a:cs typeface="Arial"/>
              </a:rPr>
              <a:t>Calculating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Credit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Ratings: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can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used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find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individual’s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credit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rating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comparing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traits.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 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 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Handwriting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Detection,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Video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922145" y="2359278"/>
            <a:ext cx="5297805" cy="1811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Thanks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for</a:t>
            </a:r>
            <a:r>
              <a:rPr dirty="0" sz="3600" spc="-1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your</a:t>
            </a:r>
            <a:r>
              <a:rPr dirty="0" sz="3600" spc="-2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attention</a:t>
            </a:r>
            <a:endParaRPr sz="3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3600">
              <a:latin typeface="Palatino Linotype"/>
              <a:cs typeface="Palatino Linotype"/>
            </a:endParaRPr>
          </a:p>
          <a:p>
            <a:pPr marL="168275">
              <a:lnSpc>
                <a:spcPct val="100000"/>
              </a:lnSpc>
            </a:pP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Question</a:t>
            </a:r>
            <a:r>
              <a:rPr dirty="0" sz="4000" spc="-12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and</a:t>
            </a:r>
            <a:r>
              <a:rPr dirty="0" sz="4000" spc="-14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Answer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2184" y="168223"/>
            <a:ext cx="25146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730501" y="2229357"/>
            <a:ext cx="5765165" cy="2380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5"/>
              </a:spcBef>
            </a:pP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Classifier</a:t>
            </a:r>
            <a:r>
              <a:rPr dirty="0" sz="3500" spc="-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400" spc="-20">
                <a:solidFill>
                  <a:srgbClr val="1C1C1C"/>
                </a:solidFill>
                <a:latin typeface="Arial"/>
                <a:cs typeface="Arial"/>
              </a:rPr>
              <a:t>(</a:t>
            </a:r>
            <a:r>
              <a:rPr dirty="0" sz="2400" spc="-20" b="1">
                <a:solidFill>
                  <a:srgbClr val="333399"/>
                </a:solidFill>
                <a:latin typeface="Arial"/>
                <a:cs typeface="Arial"/>
              </a:rPr>
              <a:t>K-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Nearest</a:t>
            </a:r>
            <a:r>
              <a:rPr dirty="0" sz="24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Neighbors</a:t>
            </a:r>
            <a:r>
              <a:rPr dirty="0" sz="24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40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Naive</a:t>
            </a:r>
            <a:r>
              <a:rPr dirty="0" sz="240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33399"/>
                </a:solidFill>
                <a:latin typeface="Arial"/>
                <a:cs typeface="Arial"/>
              </a:rPr>
              <a:t>Bayes</a:t>
            </a:r>
            <a:r>
              <a:rPr dirty="0" sz="2400" spc="-10">
                <a:solidFill>
                  <a:srgbClr val="1C1C1C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2400">
              <a:latin typeface="Arial"/>
              <a:cs typeface="Arial"/>
            </a:endParaRPr>
          </a:p>
          <a:p>
            <a:pPr algn="ctr" marL="477520" marR="474345">
              <a:lnSpc>
                <a:spcPct val="110000"/>
              </a:lnSpc>
              <a:spcBef>
                <a:spcPts val="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856"/>
            <a:ext cx="7338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9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6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1815" y="1036319"/>
            <a:ext cx="9092565" cy="5821680"/>
            <a:chOff x="51815" y="1036319"/>
            <a:chExt cx="9092565" cy="582168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15" y="1036319"/>
              <a:ext cx="3124200" cy="31241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115" y="1110995"/>
              <a:ext cx="3076956" cy="30662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15" y="3962398"/>
              <a:ext cx="2872740" cy="28955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6015" y="4160518"/>
              <a:ext cx="2589276" cy="26974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4800" y="3221736"/>
              <a:ext cx="5029199" cy="105308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5292" y="4209287"/>
              <a:ext cx="2895600" cy="264871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4666" y="176276"/>
            <a:ext cx="41122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778763"/>
            <a:ext cx="9144000" cy="5913120"/>
            <a:chOff x="0" y="778763"/>
            <a:chExt cx="9144000" cy="591312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3748" y="778763"/>
              <a:ext cx="5486400" cy="113385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163" y="1802891"/>
              <a:ext cx="8153400" cy="12009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" y="2910840"/>
              <a:ext cx="8572500" cy="1257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172711"/>
              <a:ext cx="9144000" cy="14996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163" y="5672328"/>
              <a:ext cx="8734044" cy="1019556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766000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Evaluation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/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Performance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Measure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85516"/>
            <a:ext cx="8257032" cy="26624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4540" y="1538732"/>
            <a:ext cx="2207895" cy="803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5600" algn="l"/>
              </a:tabLst>
            </a:pPr>
            <a:r>
              <a:rPr dirty="0" sz="1700" spc="-40">
                <a:latin typeface="Arial"/>
                <a:cs typeface="Arial"/>
              </a:rPr>
              <a:t>Test </a:t>
            </a:r>
            <a:r>
              <a:rPr dirty="0" sz="1700" spc="-10">
                <a:latin typeface="Arial"/>
                <a:cs typeface="Arial"/>
              </a:rPr>
              <a:t>Set</a:t>
            </a:r>
            <a:r>
              <a:rPr dirty="0" sz="1700" spc="-11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700" spc="-40">
                <a:latin typeface="Arial"/>
                <a:cs typeface="Arial"/>
              </a:rPr>
              <a:t>Test </a:t>
            </a:r>
            <a:r>
              <a:rPr dirty="0" sz="1700">
                <a:latin typeface="Arial"/>
                <a:cs typeface="Arial"/>
              </a:rPr>
              <a:t>Set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Error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700">
                <a:latin typeface="Arial"/>
                <a:cs typeface="Arial"/>
              </a:rPr>
              <a:t>Confusion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Matrix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9144000" cy="5977255"/>
            <a:chOff x="0" y="0"/>
            <a:chExt cx="9144000" cy="597725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18260"/>
              <a:ext cx="8115299" cy="465886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2112" y="0"/>
              <a:ext cx="2151888" cy="244754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34969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 </a:t>
            </a:r>
            <a:r>
              <a:rPr dirty="0" sz="3200" spc="-10" i="1">
                <a:latin typeface="Times New Roman"/>
                <a:cs typeface="Times New Roman"/>
              </a:rPr>
              <a:t>Validation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1295398"/>
            <a:ext cx="6315456" cy="543915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7244" y="3523869"/>
            <a:ext cx="71253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K-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Nearest</a:t>
            </a:r>
            <a:r>
              <a:rPr dirty="0" sz="3600" spc="-3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Neighbor</a:t>
            </a:r>
            <a:r>
              <a:rPr dirty="0" sz="3600" spc="-4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(KNN)</a:t>
            </a:r>
            <a:r>
              <a:rPr dirty="0" sz="3600" spc="-3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1300" y="168223"/>
            <a:ext cx="21209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</a:t>
            </a:r>
            <a:r>
              <a:rPr dirty="0" sz="3200" spc="-15"/>
              <a:t> </a:t>
            </a:r>
            <a:r>
              <a:rPr dirty="0" sz="3200" spc="-10"/>
              <a:t>Overview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29590" y="1557807"/>
            <a:ext cx="8616315" cy="458660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algorithm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one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simplest</a:t>
            </a:r>
            <a:r>
              <a:rPr dirty="0" sz="22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2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algorithm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spc="-20" i="1">
                <a:solidFill>
                  <a:srgbClr val="0000FF"/>
                </a:solidFill>
                <a:latin typeface="Arial"/>
                <a:cs typeface="Arial"/>
              </a:rPr>
              <a:t>Non-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parametric</a:t>
            </a:r>
            <a:endParaRPr sz="2200">
              <a:latin typeface="Arial"/>
              <a:cs typeface="Arial"/>
            </a:endParaRPr>
          </a:p>
          <a:p>
            <a:pPr marL="469900" marR="1052830">
              <a:lnSpc>
                <a:spcPct val="100000"/>
              </a:lnSpc>
              <a:spcBef>
                <a:spcPts val="530"/>
              </a:spcBef>
            </a:pP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not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make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any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assumptions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underlying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spc="-20" i="1">
                <a:latin typeface="Arial"/>
                <a:cs typeface="Arial"/>
              </a:rPr>
              <a:t>data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distribution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Lazy</a:t>
            </a:r>
            <a:r>
              <a:rPr dirty="0" sz="2200" spc="-6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2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algorithm.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there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explicit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phase</a:t>
            </a:r>
            <a:r>
              <a:rPr dirty="0" sz="2200" spc="-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or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very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minimal.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also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means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that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phase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pretty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fast</a:t>
            </a:r>
            <a:r>
              <a:rPr dirty="0" sz="2200" spc="-5" i="1">
                <a:latin typeface="Arial"/>
                <a:cs typeface="Arial"/>
              </a:rPr>
              <a:t> </a:t>
            </a:r>
            <a:r>
              <a:rPr dirty="0" sz="2200" spc="-50" i="1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lvl="1" marL="756285" marR="363220" indent="-287020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Lack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generalization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means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that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keeps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all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training</a:t>
            </a:r>
            <a:r>
              <a:rPr dirty="0" sz="2200" spc="-10" i="1">
                <a:latin typeface="Arial"/>
                <a:cs typeface="Arial"/>
              </a:rPr>
              <a:t> data.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dirty="0" sz="2200" i="1">
                <a:latin typeface="Arial"/>
                <a:cs typeface="Arial"/>
              </a:rPr>
              <a:t>Its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purpose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use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database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in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which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points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are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separated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into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several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classes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predict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classification</a:t>
            </a:r>
            <a:r>
              <a:rPr dirty="0" sz="2200" spc="-7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new </a:t>
            </a:r>
            <a:r>
              <a:rPr dirty="0" sz="2200" i="1">
                <a:latin typeface="Arial"/>
                <a:cs typeface="Arial"/>
              </a:rPr>
              <a:t>sample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point.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/>
              <a:t>KNN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716381" y="1557807"/>
            <a:ext cx="7891145" cy="116649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Algorithm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based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feature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similarity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dirty="0" sz="2200" i="1">
                <a:latin typeface="Arial"/>
                <a:cs typeface="Arial"/>
              </a:rPr>
              <a:t>How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closely</a:t>
            </a:r>
            <a:r>
              <a:rPr dirty="0" sz="2200" spc="-8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out-of-</a:t>
            </a:r>
            <a:r>
              <a:rPr dirty="0" sz="2200" i="1">
                <a:latin typeface="Arial"/>
                <a:cs typeface="Arial"/>
              </a:rPr>
              <a:t>sample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features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resemble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our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set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determines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how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we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classify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given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point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176014"/>
            <a:ext cx="6192011" cy="359968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88593" y="1899361"/>
            <a:ext cx="735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k</a:t>
            </a:r>
            <a:r>
              <a:rPr dirty="0" sz="2800" spc="-4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=</a:t>
            </a:r>
            <a:r>
              <a:rPr dirty="0" sz="2800" spc="-2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spc="-50" b="1">
                <a:solidFill>
                  <a:srgbClr val="333399"/>
                </a:solidFill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6551" y="2417064"/>
            <a:ext cx="3465829" cy="3251200"/>
            <a:chOff x="606551" y="2417064"/>
            <a:chExt cx="3465829" cy="3251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104" y="4288536"/>
              <a:ext cx="169164" cy="1325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543" y="3424428"/>
              <a:ext cx="184404" cy="1325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9" y="3712464"/>
              <a:ext cx="184404" cy="1325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104" y="2631948"/>
              <a:ext cx="184404" cy="1325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212" y="2919984"/>
              <a:ext cx="152400" cy="1539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59" y="4288536"/>
              <a:ext cx="153924" cy="1524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212" y="4576572"/>
              <a:ext cx="152400" cy="1524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11123" y="2421636"/>
              <a:ext cx="3456940" cy="3241675"/>
            </a:xfrm>
            <a:custGeom>
              <a:avLst/>
              <a:gdLst/>
              <a:ahLst/>
              <a:cxnLst/>
              <a:rect l="l" t="t" r="r" b="b"/>
              <a:pathLst>
                <a:path w="3456940" h="3241675">
                  <a:moveTo>
                    <a:pt x="0" y="3241548"/>
                  </a:moveTo>
                  <a:lnTo>
                    <a:pt x="3456432" y="3241548"/>
                  </a:lnTo>
                  <a:lnTo>
                    <a:pt x="3456432" y="0"/>
                  </a:lnTo>
                  <a:lnTo>
                    <a:pt x="0" y="0"/>
                  </a:lnTo>
                  <a:lnTo>
                    <a:pt x="0" y="32415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140" y="3712464"/>
              <a:ext cx="170688" cy="1386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067555" y="2421636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w="0" h="3240404">
                  <a:moveTo>
                    <a:pt x="0" y="0"/>
                  </a:moveTo>
                  <a:lnTo>
                    <a:pt x="0" y="32400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9212" y="3424428"/>
              <a:ext cx="152400" cy="15392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1819" y="3207258"/>
              <a:ext cx="219964" cy="15011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339340" y="2924556"/>
              <a:ext cx="1153795" cy="1079500"/>
            </a:xfrm>
            <a:custGeom>
              <a:avLst/>
              <a:gdLst/>
              <a:ahLst/>
              <a:cxnLst/>
              <a:rect l="l" t="t" r="r" b="b"/>
              <a:pathLst>
                <a:path w="1153795" h="1079500">
                  <a:moveTo>
                    <a:pt x="0" y="539496"/>
                  </a:moveTo>
                  <a:lnTo>
                    <a:pt x="2117" y="492948"/>
                  </a:lnTo>
                  <a:lnTo>
                    <a:pt x="8355" y="447499"/>
                  </a:lnTo>
                  <a:lnTo>
                    <a:pt x="18540" y="403311"/>
                  </a:lnTo>
                  <a:lnTo>
                    <a:pt x="32498" y="360547"/>
                  </a:lnTo>
                  <a:lnTo>
                    <a:pt x="50056" y="319368"/>
                  </a:lnTo>
                  <a:lnTo>
                    <a:pt x="71041" y="279935"/>
                  </a:lnTo>
                  <a:lnTo>
                    <a:pt x="95280" y="242412"/>
                  </a:lnTo>
                  <a:lnTo>
                    <a:pt x="122599" y="206960"/>
                  </a:lnTo>
                  <a:lnTo>
                    <a:pt x="152824" y="173741"/>
                  </a:lnTo>
                  <a:lnTo>
                    <a:pt x="185784" y="142917"/>
                  </a:lnTo>
                  <a:lnTo>
                    <a:pt x="221303" y="114649"/>
                  </a:lnTo>
                  <a:lnTo>
                    <a:pt x="259210" y="89101"/>
                  </a:lnTo>
                  <a:lnTo>
                    <a:pt x="299330" y="66434"/>
                  </a:lnTo>
                  <a:lnTo>
                    <a:pt x="341491" y="46809"/>
                  </a:lnTo>
                  <a:lnTo>
                    <a:pt x="385518" y="30390"/>
                  </a:lnTo>
                  <a:lnTo>
                    <a:pt x="431240" y="17337"/>
                  </a:lnTo>
                  <a:lnTo>
                    <a:pt x="478482" y="7813"/>
                  </a:lnTo>
                  <a:lnTo>
                    <a:pt x="527071" y="1980"/>
                  </a:lnTo>
                  <a:lnTo>
                    <a:pt x="576834" y="0"/>
                  </a:lnTo>
                  <a:lnTo>
                    <a:pt x="626596" y="1980"/>
                  </a:lnTo>
                  <a:lnTo>
                    <a:pt x="675185" y="7813"/>
                  </a:lnTo>
                  <a:lnTo>
                    <a:pt x="722427" y="17337"/>
                  </a:lnTo>
                  <a:lnTo>
                    <a:pt x="768149" y="30390"/>
                  </a:lnTo>
                  <a:lnTo>
                    <a:pt x="812176" y="46809"/>
                  </a:lnTo>
                  <a:lnTo>
                    <a:pt x="854337" y="66434"/>
                  </a:lnTo>
                  <a:lnTo>
                    <a:pt x="894457" y="89101"/>
                  </a:lnTo>
                  <a:lnTo>
                    <a:pt x="932364" y="114649"/>
                  </a:lnTo>
                  <a:lnTo>
                    <a:pt x="967883" y="142917"/>
                  </a:lnTo>
                  <a:lnTo>
                    <a:pt x="1000843" y="173741"/>
                  </a:lnTo>
                  <a:lnTo>
                    <a:pt x="1031068" y="206960"/>
                  </a:lnTo>
                  <a:lnTo>
                    <a:pt x="1058387" y="242412"/>
                  </a:lnTo>
                  <a:lnTo>
                    <a:pt x="1082626" y="279935"/>
                  </a:lnTo>
                  <a:lnTo>
                    <a:pt x="1103611" y="319368"/>
                  </a:lnTo>
                  <a:lnTo>
                    <a:pt x="1121169" y="360547"/>
                  </a:lnTo>
                  <a:lnTo>
                    <a:pt x="1135127" y="403311"/>
                  </a:lnTo>
                  <a:lnTo>
                    <a:pt x="1145312" y="447499"/>
                  </a:lnTo>
                  <a:lnTo>
                    <a:pt x="1151550" y="492948"/>
                  </a:lnTo>
                  <a:lnTo>
                    <a:pt x="1153668" y="539496"/>
                  </a:lnTo>
                  <a:lnTo>
                    <a:pt x="1151550" y="586043"/>
                  </a:lnTo>
                  <a:lnTo>
                    <a:pt x="1145312" y="631492"/>
                  </a:lnTo>
                  <a:lnTo>
                    <a:pt x="1135127" y="675680"/>
                  </a:lnTo>
                  <a:lnTo>
                    <a:pt x="1121169" y="718444"/>
                  </a:lnTo>
                  <a:lnTo>
                    <a:pt x="1103611" y="759623"/>
                  </a:lnTo>
                  <a:lnTo>
                    <a:pt x="1082626" y="799056"/>
                  </a:lnTo>
                  <a:lnTo>
                    <a:pt x="1058387" y="836579"/>
                  </a:lnTo>
                  <a:lnTo>
                    <a:pt x="1031068" y="872031"/>
                  </a:lnTo>
                  <a:lnTo>
                    <a:pt x="1000843" y="905250"/>
                  </a:lnTo>
                  <a:lnTo>
                    <a:pt x="967883" y="936074"/>
                  </a:lnTo>
                  <a:lnTo>
                    <a:pt x="932364" y="964342"/>
                  </a:lnTo>
                  <a:lnTo>
                    <a:pt x="894457" y="989890"/>
                  </a:lnTo>
                  <a:lnTo>
                    <a:pt x="854337" y="1012557"/>
                  </a:lnTo>
                  <a:lnTo>
                    <a:pt x="812176" y="1032182"/>
                  </a:lnTo>
                  <a:lnTo>
                    <a:pt x="768149" y="1048601"/>
                  </a:lnTo>
                  <a:lnTo>
                    <a:pt x="722427" y="1061654"/>
                  </a:lnTo>
                  <a:lnTo>
                    <a:pt x="675185" y="1071178"/>
                  </a:lnTo>
                  <a:lnTo>
                    <a:pt x="626596" y="1077011"/>
                  </a:lnTo>
                  <a:lnTo>
                    <a:pt x="576834" y="1078992"/>
                  </a:lnTo>
                  <a:lnTo>
                    <a:pt x="527071" y="1077011"/>
                  </a:lnTo>
                  <a:lnTo>
                    <a:pt x="478482" y="1071178"/>
                  </a:lnTo>
                  <a:lnTo>
                    <a:pt x="431240" y="1061654"/>
                  </a:lnTo>
                  <a:lnTo>
                    <a:pt x="385518" y="1048601"/>
                  </a:lnTo>
                  <a:lnTo>
                    <a:pt x="341491" y="1032182"/>
                  </a:lnTo>
                  <a:lnTo>
                    <a:pt x="299330" y="1012557"/>
                  </a:lnTo>
                  <a:lnTo>
                    <a:pt x="259210" y="989890"/>
                  </a:lnTo>
                  <a:lnTo>
                    <a:pt x="221303" y="964342"/>
                  </a:lnTo>
                  <a:lnTo>
                    <a:pt x="185784" y="936074"/>
                  </a:lnTo>
                  <a:lnTo>
                    <a:pt x="152824" y="905250"/>
                  </a:lnTo>
                  <a:lnTo>
                    <a:pt x="122599" y="872031"/>
                  </a:lnTo>
                  <a:lnTo>
                    <a:pt x="95280" y="836579"/>
                  </a:lnTo>
                  <a:lnTo>
                    <a:pt x="71041" y="799056"/>
                  </a:lnTo>
                  <a:lnTo>
                    <a:pt x="50056" y="759623"/>
                  </a:lnTo>
                  <a:lnTo>
                    <a:pt x="32498" y="718444"/>
                  </a:lnTo>
                  <a:lnTo>
                    <a:pt x="18540" y="675680"/>
                  </a:lnTo>
                  <a:lnTo>
                    <a:pt x="8355" y="631492"/>
                  </a:lnTo>
                  <a:lnTo>
                    <a:pt x="2117" y="586043"/>
                  </a:lnTo>
                  <a:lnTo>
                    <a:pt x="0" y="5394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792222" y="4743069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75716" y="4527295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26970" y="4527295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15895" y="3879342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56076" y="3952494"/>
            <a:ext cx="265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68196" y="3663442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935223" y="2583941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68196" y="2510790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511550" y="3015183"/>
            <a:ext cx="3054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855273" y="2416873"/>
            <a:ext cx="3464560" cy="3251200"/>
            <a:chOff x="4855273" y="2416873"/>
            <a:chExt cx="3464560" cy="3251200"/>
          </a:xfrm>
        </p:grpSpPr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2491" y="4288535"/>
              <a:ext cx="170688" cy="1325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4455" y="3424427"/>
              <a:ext cx="182880" cy="1325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2231" y="3712463"/>
              <a:ext cx="182880" cy="1325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2491" y="2631947"/>
              <a:ext cx="184404" cy="1325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86600" y="2919983"/>
              <a:ext cx="153924" cy="15392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0347" y="4288535"/>
              <a:ext cx="153924" cy="1524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6600" y="4576571"/>
              <a:ext cx="153924" cy="15240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860035" y="2421635"/>
              <a:ext cx="3455035" cy="3241675"/>
            </a:xfrm>
            <a:custGeom>
              <a:avLst/>
              <a:gdLst/>
              <a:ahLst/>
              <a:cxnLst/>
              <a:rect l="l" t="t" r="r" b="b"/>
              <a:pathLst>
                <a:path w="3455034" h="3241675">
                  <a:moveTo>
                    <a:pt x="0" y="3241548"/>
                  </a:moveTo>
                  <a:lnTo>
                    <a:pt x="3454908" y="3241548"/>
                  </a:lnTo>
                  <a:lnTo>
                    <a:pt x="3454908" y="0"/>
                  </a:lnTo>
                  <a:lnTo>
                    <a:pt x="0" y="0"/>
                  </a:lnTo>
                  <a:lnTo>
                    <a:pt x="0" y="32415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0527" y="3712463"/>
              <a:ext cx="170688" cy="13868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314944" y="2421635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w="0" h="3240404">
                  <a:moveTo>
                    <a:pt x="0" y="0"/>
                  </a:moveTo>
                  <a:lnTo>
                    <a:pt x="0" y="32400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86600" y="3424427"/>
              <a:ext cx="153924" cy="15392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0731" y="3207384"/>
              <a:ext cx="218440" cy="149987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7112507" y="4887595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024628" y="4598670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77407" y="4527295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609333" y="3879342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904733" y="3950970"/>
            <a:ext cx="266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27802" y="3374517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041133" y="2582036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816853" y="2510790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688833" y="3013964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6227064" y="2491739"/>
            <a:ext cx="1943100" cy="2016760"/>
          </a:xfrm>
          <a:custGeom>
            <a:avLst/>
            <a:gdLst/>
            <a:ahLst/>
            <a:cxnLst/>
            <a:rect l="l" t="t" r="r" b="b"/>
            <a:pathLst>
              <a:path w="1943100" h="2016760">
                <a:moveTo>
                  <a:pt x="0" y="1008126"/>
                </a:moveTo>
                <a:lnTo>
                  <a:pt x="1120" y="959281"/>
                </a:lnTo>
                <a:lnTo>
                  <a:pt x="4447" y="911037"/>
                </a:lnTo>
                <a:lnTo>
                  <a:pt x="9930" y="863445"/>
                </a:lnTo>
                <a:lnTo>
                  <a:pt x="17518" y="816559"/>
                </a:lnTo>
                <a:lnTo>
                  <a:pt x="27160" y="770432"/>
                </a:lnTo>
                <a:lnTo>
                  <a:pt x="38805" y="725115"/>
                </a:lnTo>
                <a:lnTo>
                  <a:pt x="52403" y="680663"/>
                </a:lnTo>
                <a:lnTo>
                  <a:pt x="67902" y="637127"/>
                </a:lnTo>
                <a:lnTo>
                  <a:pt x="85251" y="594561"/>
                </a:lnTo>
                <a:lnTo>
                  <a:pt x="104400" y="553017"/>
                </a:lnTo>
                <a:lnTo>
                  <a:pt x="125298" y="512548"/>
                </a:lnTo>
                <a:lnTo>
                  <a:pt x="147894" y="473208"/>
                </a:lnTo>
                <a:lnTo>
                  <a:pt x="172137" y="435048"/>
                </a:lnTo>
                <a:lnTo>
                  <a:pt x="197975" y="398122"/>
                </a:lnTo>
                <a:lnTo>
                  <a:pt x="225359" y="362483"/>
                </a:lnTo>
                <a:lnTo>
                  <a:pt x="254237" y="328183"/>
                </a:lnTo>
                <a:lnTo>
                  <a:pt x="284559" y="295275"/>
                </a:lnTo>
                <a:lnTo>
                  <a:pt x="316273" y="263811"/>
                </a:lnTo>
                <a:lnTo>
                  <a:pt x="349329" y="233846"/>
                </a:lnTo>
                <a:lnTo>
                  <a:pt x="383675" y="205431"/>
                </a:lnTo>
                <a:lnTo>
                  <a:pt x="419261" y="178619"/>
                </a:lnTo>
                <a:lnTo>
                  <a:pt x="456036" y="153463"/>
                </a:lnTo>
                <a:lnTo>
                  <a:pt x="493949" y="130017"/>
                </a:lnTo>
                <a:lnTo>
                  <a:pt x="532950" y="108332"/>
                </a:lnTo>
                <a:lnTo>
                  <a:pt x="572986" y="88462"/>
                </a:lnTo>
                <a:lnTo>
                  <a:pt x="614008" y="70459"/>
                </a:lnTo>
                <a:lnTo>
                  <a:pt x="655965" y="54376"/>
                </a:lnTo>
                <a:lnTo>
                  <a:pt x="698805" y="40267"/>
                </a:lnTo>
                <a:lnTo>
                  <a:pt x="742477" y="28183"/>
                </a:lnTo>
                <a:lnTo>
                  <a:pt x="786932" y="18178"/>
                </a:lnTo>
                <a:lnTo>
                  <a:pt x="832117" y="10304"/>
                </a:lnTo>
                <a:lnTo>
                  <a:pt x="877982" y="4614"/>
                </a:lnTo>
                <a:lnTo>
                  <a:pt x="924477" y="1162"/>
                </a:lnTo>
                <a:lnTo>
                  <a:pt x="971550" y="0"/>
                </a:lnTo>
                <a:lnTo>
                  <a:pt x="1018622" y="1162"/>
                </a:lnTo>
                <a:lnTo>
                  <a:pt x="1065117" y="4614"/>
                </a:lnTo>
                <a:lnTo>
                  <a:pt x="1110982" y="10304"/>
                </a:lnTo>
                <a:lnTo>
                  <a:pt x="1156167" y="18178"/>
                </a:lnTo>
                <a:lnTo>
                  <a:pt x="1200622" y="28183"/>
                </a:lnTo>
                <a:lnTo>
                  <a:pt x="1244294" y="40267"/>
                </a:lnTo>
                <a:lnTo>
                  <a:pt x="1287134" y="54376"/>
                </a:lnTo>
                <a:lnTo>
                  <a:pt x="1329091" y="70459"/>
                </a:lnTo>
                <a:lnTo>
                  <a:pt x="1370113" y="88462"/>
                </a:lnTo>
                <a:lnTo>
                  <a:pt x="1410149" y="108332"/>
                </a:lnTo>
                <a:lnTo>
                  <a:pt x="1449150" y="130017"/>
                </a:lnTo>
                <a:lnTo>
                  <a:pt x="1487063" y="153463"/>
                </a:lnTo>
                <a:lnTo>
                  <a:pt x="1523838" y="178619"/>
                </a:lnTo>
                <a:lnTo>
                  <a:pt x="1559424" y="205431"/>
                </a:lnTo>
                <a:lnTo>
                  <a:pt x="1593770" y="233846"/>
                </a:lnTo>
                <a:lnTo>
                  <a:pt x="1626826" y="263811"/>
                </a:lnTo>
                <a:lnTo>
                  <a:pt x="1658540" y="295274"/>
                </a:lnTo>
                <a:lnTo>
                  <a:pt x="1688862" y="328183"/>
                </a:lnTo>
                <a:lnTo>
                  <a:pt x="1717740" y="362483"/>
                </a:lnTo>
                <a:lnTo>
                  <a:pt x="1745124" y="398122"/>
                </a:lnTo>
                <a:lnTo>
                  <a:pt x="1770962" y="435048"/>
                </a:lnTo>
                <a:lnTo>
                  <a:pt x="1795205" y="473208"/>
                </a:lnTo>
                <a:lnTo>
                  <a:pt x="1817801" y="512548"/>
                </a:lnTo>
                <a:lnTo>
                  <a:pt x="1838699" y="553017"/>
                </a:lnTo>
                <a:lnTo>
                  <a:pt x="1857848" y="594561"/>
                </a:lnTo>
                <a:lnTo>
                  <a:pt x="1875197" y="637127"/>
                </a:lnTo>
                <a:lnTo>
                  <a:pt x="1890696" y="680663"/>
                </a:lnTo>
                <a:lnTo>
                  <a:pt x="1904294" y="725115"/>
                </a:lnTo>
                <a:lnTo>
                  <a:pt x="1915939" y="770432"/>
                </a:lnTo>
                <a:lnTo>
                  <a:pt x="1925581" y="816559"/>
                </a:lnTo>
                <a:lnTo>
                  <a:pt x="1933169" y="863445"/>
                </a:lnTo>
                <a:lnTo>
                  <a:pt x="1938652" y="911037"/>
                </a:lnTo>
                <a:lnTo>
                  <a:pt x="1941979" y="959281"/>
                </a:lnTo>
                <a:lnTo>
                  <a:pt x="1943100" y="1008126"/>
                </a:lnTo>
                <a:lnTo>
                  <a:pt x="1941979" y="1056970"/>
                </a:lnTo>
                <a:lnTo>
                  <a:pt x="1938652" y="1105214"/>
                </a:lnTo>
                <a:lnTo>
                  <a:pt x="1933169" y="1152806"/>
                </a:lnTo>
                <a:lnTo>
                  <a:pt x="1925581" y="1199692"/>
                </a:lnTo>
                <a:lnTo>
                  <a:pt x="1915939" y="1245819"/>
                </a:lnTo>
                <a:lnTo>
                  <a:pt x="1904294" y="1291136"/>
                </a:lnTo>
                <a:lnTo>
                  <a:pt x="1890696" y="1335588"/>
                </a:lnTo>
                <a:lnTo>
                  <a:pt x="1875197" y="1379124"/>
                </a:lnTo>
                <a:lnTo>
                  <a:pt x="1857848" y="1421690"/>
                </a:lnTo>
                <a:lnTo>
                  <a:pt x="1838699" y="1463234"/>
                </a:lnTo>
                <a:lnTo>
                  <a:pt x="1817801" y="1503703"/>
                </a:lnTo>
                <a:lnTo>
                  <a:pt x="1795205" y="1543043"/>
                </a:lnTo>
                <a:lnTo>
                  <a:pt x="1770962" y="1581203"/>
                </a:lnTo>
                <a:lnTo>
                  <a:pt x="1745124" y="1618129"/>
                </a:lnTo>
                <a:lnTo>
                  <a:pt x="1717740" y="1653768"/>
                </a:lnTo>
                <a:lnTo>
                  <a:pt x="1688862" y="1688068"/>
                </a:lnTo>
                <a:lnTo>
                  <a:pt x="1658540" y="1720976"/>
                </a:lnTo>
                <a:lnTo>
                  <a:pt x="1626826" y="1752440"/>
                </a:lnTo>
                <a:lnTo>
                  <a:pt x="1593770" y="1782405"/>
                </a:lnTo>
                <a:lnTo>
                  <a:pt x="1559424" y="1810820"/>
                </a:lnTo>
                <a:lnTo>
                  <a:pt x="1523838" y="1837632"/>
                </a:lnTo>
                <a:lnTo>
                  <a:pt x="1487063" y="1862788"/>
                </a:lnTo>
                <a:lnTo>
                  <a:pt x="1449150" y="1886234"/>
                </a:lnTo>
                <a:lnTo>
                  <a:pt x="1410149" y="1907919"/>
                </a:lnTo>
                <a:lnTo>
                  <a:pt x="1370113" y="1927789"/>
                </a:lnTo>
                <a:lnTo>
                  <a:pt x="1329091" y="1945792"/>
                </a:lnTo>
                <a:lnTo>
                  <a:pt x="1287134" y="1961875"/>
                </a:lnTo>
                <a:lnTo>
                  <a:pt x="1244294" y="1975984"/>
                </a:lnTo>
                <a:lnTo>
                  <a:pt x="1200622" y="1988068"/>
                </a:lnTo>
                <a:lnTo>
                  <a:pt x="1156167" y="1998073"/>
                </a:lnTo>
                <a:lnTo>
                  <a:pt x="1110982" y="2005947"/>
                </a:lnTo>
                <a:lnTo>
                  <a:pt x="1065117" y="2011637"/>
                </a:lnTo>
                <a:lnTo>
                  <a:pt x="1018622" y="2015089"/>
                </a:lnTo>
                <a:lnTo>
                  <a:pt x="971550" y="2016252"/>
                </a:lnTo>
                <a:lnTo>
                  <a:pt x="924477" y="2015089"/>
                </a:lnTo>
                <a:lnTo>
                  <a:pt x="877982" y="2011637"/>
                </a:lnTo>
                <a:lnTo>
                  <a:pt x="832117" y="2005947"/>
                </a:lnTo>
                <a:lnTo>
                  <a:pt x="786932" y="1998073"/>
                </a:lnTo>
                <a:lnTo>
                  <a:pt x="742477" y="1988068"/>
                </a:lnTo>
                <a:lnTo>
                  <a:pt x="698805" y="1975984"/>
                </a:lnTo>
                <a:lnTo>
                  <a:pt x="655965" y="1961875"/>
                </a:lnTo>
                <a:lnTo>
                  <a:pt x="614008" y="1945792"/>
                </a:lnTo>
                <a:lnTo>
                  <a:pt x="572986" y="1927789"/>
                </a:lnTo>
                <a:lnTo>
                  <a:pt x="532950" y="1907919"/>
                </a:lnTo>
                <a:lnTo>
                  <a:pt x="493949" y="1886234"/>
                </a:lnTo>
                <a:lnTo>
                  <a:pt x="456036" y="1862788"/>
                </a:lnTo>
                <a:lnTo>
                  <a:pt x="419261" y="1837632"/>
                </a:lnTo>
                <a:lnTo>
                  <a:pt x="383675" y="1810820"/>
                </a:lnTo>
                <a:lnTo>
                  <a:pt x="349329" y="1782405"/>
                </a:lnTo>
                <a:lnTo>
                  <a:pt x="316273" y="1752440"/>
                </a:lnTo>
                <a:lnTo>
                  <a:pt x="284559" y="1720977"/>
                </a:lnTo>
                <a:lnTo>
                  <a:pt x="254237" y="1688068"/>
                </a:lnTo>
                <a:lnTo>
                  <a:pt x="225359" y="1653768"/>
                </a:lnTo>
                <a:lnTo>
                  <a:pt x="197975" y="1618129"/>
                </a:lnTo>
                <a:lnTo>
                  <a:pt x="172137" y="1581203"/>
                </a:lnTo>
                <a:lnTo>
                  <a:pt x="147894" y="1543043"/>
                </a:lnTo>
                <a:lnTo>
                  <a:pt x="125298" y="1503703"/>
                </a:lnTo>
                <a:lnTo>
                  <a:pt x="104400" y="1463234"/>
                </a:lnTo>
                <a:lnTo>
                  <a:pt x="85251" y="1421690"/>
                </a:lnTo>
                <a:lnTo>
                  <a:pt x="67902" y="1379124"/>
                </a:lnTo>
                <a:lnTo>
                  <a:pt x="52403" y="1335588"/>
                </a:lnTo>
                <a:lnTo>
                  <a:pt x="38805" y="1291136"/>
                </a:lnTo>
                <a:lnTo>
                  <a:pt x="27160" y="1245819"/>
                </a:lnTo>
                <a:lnTo>
                  <a:pt x="17518" y="1199692"/>
                </a:lnTo>
                <a:lnTo>
                  <a:pt x="9930" y="1152806"/>
                </a:lnTo>
                <a:lnTo>
                  <a:pt x="4447" y="1105214"/>
                </a:lnTo>
                <a:lnTo>
                  <a:pt x="1120" y="1056970"/>
                </a:lnTo>
                <a:lnTo>
                  <a:pt x="0" y="100812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5080253" y="1867916"/>
            <a:ext cx="7689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k</a:t>
            </a:r>
            <a:r>
              <a:rPr dirty="0" sz="2800" spc="-35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=</a:t>
            </a:r>
            <a:r>
              <a:rPr dirty="0" sz="2800" spc="-2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spc="-50" b="1">
                <a:solidFill>
                  <a:srgbClr val="333399"/>
                </a:solidFill>
                <a:latin typeface="Constantia"/>
                <a:cs typeface="Constantia"/>
              </a:rPr>
              <a:t>3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229969" y="475945"/>
            <a:ext cx="545528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7640" algn="l"/>
              </a:tabLst>
            </a:pPr>
            <a:r>
              <a:rPr dirty="0" sz="4300" spc="-25" i="1">
                <a:latin typeface="Times New Roman"/>
                <a:cs typeface="Times New Roman"/>
              </a:rPr>
              <a:t>KNN</a:t>
            </a:r>
            <a:r>
              <a:rPr dirty="0" sz="4300" i="1">
                <a:latin typeface="Times New Roman"/>
                <a:cs typeface="Times New Roman"/>
              </a:rPr>
              <a:t>	for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K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=</a:t>
            </a:r>
            <a:r>
              <a:rPr dirty="0" sz="4300" spc="-25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1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or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K</a:t>
            </a:r>
            <a:r>
              <a:rPr dirty="0" sz="4300" spc="-25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=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spc="-50" i="1">
                <a:latin typeface="Times New Roman"/>
                <a:cs typeface="Times New Roman"/>
              </a:rPr>
              <a:t>3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02867" y="507238"/>
            <a:ext cx="33375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1-Nearest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Neighbor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653028" y="4948428"/>
            <a:ext cx="314325" cy="161925"/>
            <a:chOff x="3653028" y="4948428"/>
            <a:chExt cx="314325" cy="161925"/>
          </a:xfrm>
        </p:grpSpPr>
        <p:sp>
          <p:nvSpPr>
            <p:cNvPr id="12" name="object 12" descr=""/>
            <p:cNvSpPr/>
            <p:nvPr/>
          </p:nvSpPr>
          <p:spPr>
            <a:xfrm>
              <a:off x="3657600" y="4953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7600" y="4953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9627" y="3576828"/>
            <a:ext cx="237744" cy="16154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39028" y="3957828"/>
            <a:ext cx="237744" cy="16154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0628" y="2738627"/>
            <a:ext cx="237744" cy="16154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9027" y="4491228"/>
            <a:ext cx="237744" cy="16154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8428" y="5024628"/>
            <a:ext cx="237744" cy="16154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338828" y="2814827"/>
            <a:ext cx="1304925" cy="1304925"/>
            <a:chOff x="4338828" y="2814827"/>
            <a:chExt cx="1304925" cy="1304925"/>
          </a:xfrm>
        </p:grpSpPr>
        <p:sp>
          <p:nvSpPr>
            <p:cNvPr id="20" name="object 20" descr=""/>
            <p:cNvSpPr/>
            <p:nvPr/>
          </p:nvSpPr>
          <p:spPr>
            <a:xfrm>
              <a:off x="4343400" y="2819399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647700" y="0"/>
                  </a:moveTo>
                  <a:lnTo>
                    <a:pt x="599355" y="1776"/>
                  </a:lnTo>
                  <a:lnTo>
                    <a:pt x="551977" y="7021"/>
                  </a:lnTo>
                  <a:lnTo>
                    <a:pt x="505690" y="15611"/>
                  </a:lnTo>
                  <a:lnTo>
                    <a:pt x="460619" y="27419"/>
                  </a:lnTo>
                  <a:lnTo>
                    <a:pt x="416889" y="42321"/>
                  </a:lnTo>
                  <a:lnTo>
                    <a:pt x="374626" y="60191"/>
                  </a:lnTo>
                  <a:lnTo>
                    <a:pt x="333955" y="80905"/>
                  </a:lnTo>
                  <a:lnTo>
                    <a:pt x="295001" y="104337"/>
                  </a:lnTo>
                  <a:lnTo>
                    <a:pt x="257888" y="130362"/>
                  </a:lnTo>
                  <a:lnTo>
                    <a:pt x="222743" y="158854"/>
                  </a:lnTo>
                  <a:lnTo>
                    <a:pt x="189690" y="189690"/>
                  </a:lnTo>
                  <a:lnTo>
                    <a:pt x="158854" y="222743"/>
                  </a:lnTo>
                  <a:lnTo>
                    <a:pt x="130362" y="257888"/>
                  </a:lnTo>
                  <a:lnTo>
                    <a:pt x="104337" y="295001"/>
                  </a:lnTo>
                  <a:lnTo>
                    <a:pt x="80905" y="333955"/>
                  </a:lnTo>
                  <a:lnTo>
                    <a:pt x="60191" y="374626"/>
                  </a:lnTo>
                  <a:lnTo>
                    <a:pt x="42321" y="416889"/>
                  </a:lnTo>
                  <a:lnTo>
                    <a:pt x="27419" y="460619"/>
                  </a:lnTo>
                  <a:lnTo>
                    <a:pt x="15611" y="505690"/>
                  </a:lnTo>
                  <a:lnTo>
                    <a:pt x="7021" y="551977"/>
                  </a:lnTo>
                  <a:lnTo>
                    <a:pt x="1776" y="599355"/>
                  </a:lnTo>
                  <a:lnTo>
                    <a:pt x="0" y="647700"/>
                  </a:lnTo>
                  <a:lnTo>
                    <a:pt x="1776" y="696044"/>
                  </a:lnTo>
                  <a:lnTo>
                    <a:pt x="7021" y="743422"/>
                  </a:lnTo>
                  <a:lnTo>
                    <a:pt x="15611" y="789709"/>
                  </a:lnTo>
                  <a:lnTo>
                    <a:pt x="27419" y="834780"/>
                  </a:lnTo>
                  <a:lnTo>
                    <a:pt x="42321" y="878510"/>
                  </a:lnTo>
                  <a:lnTo>
                    <a:pt x="60191" y="920773"/>
                  </a:lnTo>
                  <a:lnTo>
                    <a:pt x="80905" y="961444"/>
                  </a:lnTo>
                  <a:lnTo>
                    <a:pt x="104337" y="1000398"/>
                  </a:lnTo>
                  <a:lnTo>
                    <a:pt x="130362" y="1037511"/>
                  </a:lnTo>
                  <a:lnTo>
                    <a:pt x="158854" y="1072656"/>
                  </a:lnTo>
                  <a:lnTo>
                    <a:pt x="189690" y="1105709"/>
                  </a:lnTo>
                  <a:lnTo>
                    <a:pt x="222743" y="1136545"/>
                  </a:lnTo>
                  <a:lnTo>
                    <a:pt x="257888" y="1165037"/>
                  </a:lnTo>
                  <a:lnTo>
                    <a:pt x="295001" y="1191062"/>
                  </a:lnTo>
                  <a:lnTo>
                    <a:pt x="333955" y="1214494"/>
                  </a:lnTo>
                  <a:lnTo>
                    <a:pt x="374626" y="1235208"/>
                  </a:lnTo>
                  <a:lnTo>
                    <a:pt x="416889" y="1253078"/>
                  </a:lnTo>
                  <a:lnTo>
                    <a:pt x="460619" y="1267980"/>
                  </a:lnTo>
                  <a:lnTo>
                    <a:pt x="505690" y="1279788"/>
                  </a:lnTo>
                  <a:lnTo>
                    <a:pt x="551977" y="1288378"/>
                  </a:lnTo>
                  <a:lnTo>
                    <a:pt x="599355" y="1293623"/>
                  </a:lnTo>
                  <a:lnTo>
                    <a:pt x="647700" y="1295400"/>
                  </a:lnTo>
                  <a:lnTo>
                    <a:pt x="696044" y="1293623"/>
                  </a:lnTo>
                  <a:lnTo>
                    <a:pt x="743422" y="1288378"/>
                  </a:lnTo>
                  <a:lnTo>
                    <a:pt x="789709" y="1279788"/>
                  </a:lnTo>
                  <a:lnTo>
                    <a:pt x="834780" y="1267980"/>
                  </a:lnTo>
                  <a:lnTo>
                    <a:pt x="878510" y="1253078"/>
                  </a:lnTo>
                  <a:lnTo>
                    <a:pt x="920773" y="1235208"/>
                  </a:lnTo>
                  <a:lnTo>
                    <a:pt x="961444" y="1214494"/>
                  </a:lnTo>
                  <a:lnTo>
                    <a:pt x="1000398" y="1191062"/>
                  </a:lnTo>
                  <a:lnTo>
                    <a:pt x="1037511" y="1165037"/>
                  </a:lnTo>
                  <a:lnTo>
                    <a:pt x="1072656" y="1136545"/>
                  </a:lnTo>
                  <a:lnTo>
                    <a:pt x="1105709" y="1105709"/>
                  </a:lnTo>
                  <a:lnTo>
                    <a:pt x="1136545" y="1072656"/>
                  </a:lnTo>
                  <a:lnTo>
                    <a:pt x="1165037" y="1037511"/>
                  </a:lnTo>
                  <a:lnTo>
                    <a:pt x="1191062" y="1000398"/>
                  </a:lnTo>
                  <a:lnTo>
                    <a:pt x="1214494" y="961444"/>
                  </a:lnTo>
                  <a:lnTo>
                    <a:pt x="1235208" y="920773"/>
                  </a:lnTo>
                  <a:lnTo>
                    <a:pt x="1253078" y="878510"/>
                  </a:lnTo>
                  <a:lnTo>
                    <a:pt x="1267980" y="834780"/>
                  </a:lnTo>
                  <a:lnTo>
                    <a:pt x="1279788" y="789709"/>
                  </a:lnTo>
                  <a:lnTo>
                    <a:pt x="1288378" y="743422"/>
                  </a:lnTo>
                  <a:lnTo>
                    <a:pt x="1293623" y="696044"/>
                  </a:lnTo>
                  <a:lnTo>
                    <a:pt x="1295400" y="647700"/>
                  </a:lnTo>
                  <a:lnTo>
                    <a:pt x="1293623" y="599355"/>
                  </a:lnTo>
                  <a:lnTo>
                    <a:pt x="1288378" y="551977"/>
                  </a:lnTo>
                  <a:lnTo>
                    <a:pt x="1279788" y="505690"/>
                  </a:lnTo>
                  <a:lnTo>
                    <a:pt x="1267980" y="460619"/>
                  </a:lnTo>
                  <a:lnTo>
                    <a:pt x="1253078" y="416889"/>
                  </a:lnTo>
                  <a:lnTo>
                    <a:pt x="1235208" y="374626"/>
                  </a:lnTo>
                  <a:lnTo>
                    <a:pt x="1214494" y="333955"/>
                  </a:lnTo>
                  <a:lnTo>
                    <a:pt x="1191062" y="295001"/>
                  </a:lnTo>
                  <a:lnTo>
                    <a:pt x="1165037" y="257888"/>
                  </a:lnTo>
                  <a:lnTo>
                    <a:pt x="1136545" y="222743"/>
                  </a:lnTo>
                  <a:lnTo>
                    <a:pt x="1105709" y="189690"/>
                  </a:lnTo>
                  <a:lnTo>
                    <a:pt x="1072656" y="158854"/>
                  </a:lnTo>
                  <a:lnTo>
                    <a:pt x="1037511" y="130362"/>
                  </a:lnTo>
                  <a:lnTo>
                    <a:pt x="1000398" y="104337"/>
                  </a:lnTo>
                  <a:lnTo>
                    <a:pt x="961444" y="80905"/>
                  </a:lnTo>
                  <a:lnTo>
                    <a:pt x="920773" y="60191"/>
                  </a:lnTo>
                  <a:lnTo>
                    <a:pt x="878510" y="42321"/>
                  </a:lnTo>
                  <a:lnTo>
                    <a:pt x="834780" y="27419"/>
                  </a:lnTo>
                  <a:lnTo>
                    <a:pt x="789709" y="15611"/>
                  </a:lnTo>
                  <a:lnTo>
                    <a:pt x="743422" y="7021"/>
                  </a:lnTo>
                  <a:lnTo>
                    <a:pt x="696044" y="1776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43400" y="2819399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0" y="647700"/>
                  </a:moveTo>
                  <a:lnTo>
                    <a:pt x="1776" y="599355"/>
                  </a:lnTo>
                  <a:lnTo>
                    <a:pt x="7021" y="551977"/>
                  </a:lnTo>
                  <a:lnTo>
                    <a:pt x="15611" y="505690"/>
                  </a:lnTo>
                  <a:lnTo>
                    <a:pt x="27419" y="460619"/>
                  </a:lnTo>
                  <a:lnTo>
                    <a:pt x="42321" y="416889"/>
                  </a:lnTo>
                  <a:lnTo>
                    <a:pt x="60191" y="374626"/>
                  </a:lnTo>
                  <a:lnTo>
                    <a:pt x="80905" y="333955"/>
                  </a:lnTo>
                  <a:lnTo>
                    <a:pt x="104337" y="295001"/>
                  </a:lnTo>
                  <a:lnTo>
                    <a:pt x="130362" y="257888"/>
                  </a:lnTo>
                  <a:lnTo>
                    <a:pt x="158854" y="222743"/>
                  </a:lnTo>
                  <a:lnTo>
                    <a:pt x="189690" y="189690"/>
                  </a:lnTo>
                  <a:lnTo>
                    <a:pt x="222743" y="158854"/>
                  </a:lnTo>
                  <a:lnTo>
                    <a:pt x="257888" y="130362"/>
                  </a:lnTo>
                  <a:lnTo>
                    <a:pt x="295001" y="104337"/>
                  </a:lnTo>
                  <a:lnTo>
                    <a:pt x="333955" y="80905"/>
                  </a:lnTo>
                  <a:lnTo>
                    <a:pt x="374626" y="60191"/>
                  </a:lnTo>
                  <a:lnTo>
                    <a:pt x="416889" y="42321"/>
                  </a:lnTo>
                  <a:lnTo>
                    <a:pt x="460619" y="27419"/>
                  </a:lnTo>
                  <a:lnTo>
                    <a:pt x="505690" y="15611"/>
                  </a:lnTo>
                  <a:lnTo>
                    <a:pt x="551977" y="7021"/>
                  </a:lnTo>
                  <a:lnTo>
                    <a:pt x="599355" y="1776"/>
                  </a:lnTo>
                  <a:lnTo>
                    <a:pt x="647700" y="0"/>
                  </a:lnTo>
                  <a:lnTo>
                    <a:pt x="696044" y="1776"/>
                  </a:lnTo>
                  <a:lnTo>
                    <a:pt x="743422" y="7021"/>
                  </a:lnTo>
                  <a:lnTo>
                    <a:pt x="789709" y="15611"/>
                  </a:lnTo>
                  <a:lnTo>
                    <a:pt x="834780" y="27419"/>
                  </a:lnTo>
                  <a:lnTo>
                    <a:pt x="878510" y="42321"/>
                  </a:lnTo>
                  <a:lnTo>
                    <a:pt x="920773" y="60191"/>
                  </a:lnTo>
                  <a:lnTo>
                    <a:pt x="961444" y="80905"/>
                  </a:lnTo>
                  <a:lnTo>
                    <a:pt x="1000398" y="104337"/>
                  </a:lnTo>
                  <a:lnTo>
                    <a:pt x="1037511" y="130362"/>
                  </a:lnTo>
                  <a:lnTo>
                    <a:pt x="1072656" y="158854"/>
                  </a:lnTo>
                  <a:lnTo>
                    <a:pt x="1105709" y="189690"/>
                  </a:lnTo>
                  <a:lnTo>
                    <a:pt x="1136545" y="222743"/>
                  </a:lnTo>
                  <a:lnTo>
                    <a:pt x="1165037" y="257888"/>
                  </a:lnTo>
                  <a:lnTo>
                    <a:pt x="1191062" y="295001"/>
                  </a:lnTo>
                  <a:lnTo>
                    <a:pt x="1214494" y="333955"/>
                  </a:lnTo>
                  <a:lnTo>
                    <a:pt x="1235208" y="374626"/>
                  </a:lnTo>
                  <a:lnTo>
                    <a:pt x="1253078" y="416889"/>
                  </a:lnTo>
                  <a:lnTo>
                    <a:pt x="1267980" y="460619"/>
                  </a:lnTo>
                  <a:lnTo>
                    <a:pt x="1279788" y="505690"/>
                  </a:lnTo>
                  <a:lnTo>
                    <a:pt x="1288378" y="551977"/>
                  </a:lnTo>
                  <a:lnTo>
                    <a:pt x="1293623" y="599355"/>
                  </a:lnTo>
                  <a:lnTo>
                    <a:pt x="1295400" y="647700"/>
                  </a:lnTo>
                  <a:lnTo>
                    <a:pt x="1293623" y="696044"/>
                  </a:lnTo>
                  <a:lnTo>
                    <a:pt x="1288378" y="743422"/>
                  </a:lnTo>
                  <a:lnTo>
                    <a:pt x="1279788" y="789709"/>
                  </a:lnTo>
                  <a:lnTo>
                    <a:pt x="1267980" y="834780"/>
                  </a:lnTo>
                  <a:lnTo>
                    <a:pt x="1253078" y="878510"/>
                  </a:lnTo>
                  <a:lnTo>
                    <a:pt x="1235208" y="920773"/>
                  </a:lnTo>
                  <a:lnTo>
                    <a:pt x="1214494" y="961444"/>
                  </a:lnTo>
                  <a:lnTo>
                    <a:pt x="1191062" y="1000398"/>
                  </a:lnTo>
                  <a:lnTo>
                    <a:pt x="1165037" y="1037511"/>
                  </a:lnTo>
                  <a:lnTo>
                    <a:pt x="1136545" y="1072656"/>
                  </a:lnTo>
                  <a:lnTo>
                    <a:pt x="1105709" y="1105709"/>
                  </a:lnTo>
                  <a:lnTo>
                    <a:pt x="1072656" y="1136545"/>
                  </a:lnTo>
                  <a:lnTo>
                    <a:pt x="1037511" y="1165037"/>
                  </a:lnTo>
                  <a:lnTo>
                    <a:pt x="1000398" y="1191062"/>
                  </a:lnTo>
                  <a:lnTo>
                    <a:pt x="961444" y="1214494"/>
                  </a:lnTo>
                  <a:lnTo>
                    <a:pt x="920773" y="1235208"/>
                  </a:lnTo>
                  <a:lnTo>
                    <a:pt x="878510" y="1253078"/>
                  </a:lnTo>
                  <a:lnTo>
                    <a:pt x="834780" y="1267980"/>
                  </a:lnTo>
                  <a:lnTo>
                    <a:pt x="789709" y="1279788"/>
                  </a:lnTo>
                  <a:lnTo>
                    <a:pt x="743422" y="1288378"/>
                  </a:lnTo>
                  <a:lnTo>
                    <a:pt x="696044" y="1293623"/>
                  </a:lnTo>
                  <a:lnTo>
                    <a:pt x="647700" y="1295400"/>
                  </a:lnTo>
                  <a:lnTo>
                    <a:pt x="599355" y="1293623"/>
                  </a:lnTo>
                  <a:lnTo>
                    <a:pt x="551977" y="1288378"/>
                  </a:lnTo>
                  <a:lnTo>
                    <a:pt x="505690" y="1279788"/>
                  </a:lnTo>
                  <a:lnTo>
                    <a:pt x="460619" y="1267980"/>
                  </a:lnTo>
                  <a:lnTo>
                    <a:pt x="416889" y="1253078"/>
                  </a:lnTo>
                  <a:lnTo>
                    <a:pt x="374626" y="1235208"/>
                  </a:lnTo>
                  <a:lnTo>
                    <a:pt x="333955" y="1214494"/>
                  </a:lnTo>
                  <a:lnTo>
                    <a:pt x="295001" y="1191062"/>
                  </a:lnTo>
                  <a:lnTo>
                    <a:pt x="257888" y="1165037"/>
                  </a:lnTo>
                  <a:lnTo>
                    <a:pt x="222743" y="1136545"/>
                  </a:lnTo>
                  <a:lnTo>
                    <a:pt x="189690" y="1105709"/>
                  </a:lnTo>
                  <a:lnTo>
                    <a:pt x="158854" y="1072656"/>
                  </a:lnTo>
                  <a:lnTo>
                    <a:pt x="130362" y="1037511"/>
                  </a:lnTo>
                  <a:lnTo>
                    <a:pt x="104337" y="1000398"/>
                  </a:lnTo>
                  <a:lnTo>
                    <a:pt x="80905" y="961444"/>
                  </a:lnTo>
                  <a:lnTo>
                    <a:pt x="60191" y="920773"/>
                  </a:lnTo>
                  <a:lnTo>
                    <a:pt x="42321" y="878510"/>
                  </a:lnTo>
                  <a:lnTo>
                    <a:pt x="27419" y="834780"/>
                  </a:lnTo>
                  <a:lnTo>
                    <a:pt x="15611" y="789709"/>
                  </a:lnTo>
                  <a:lnTo>
                    <a:pt x="7021" y="743422"/>
                  </a:lnTo>
                  <a:lnTo>
                    <a:pt x="1776" y="696044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2228" y="2967227"/>
              <a:ext cx="237744" cy="23774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653028" y="2738627"/>
            <a:ext cx="2524125" cy="2143125"/>
            <a:chOff x="3653028" y="2738627"/>
            <a:chExt cx="2524125" cy="2143125"/>
          </a:xfrm>
        </p:grpSpPr>
        <p:sp>
          <p:nvSpPr>
            <p:cNvPr id="11" name="object 11" descr=""/>
            <p:cNvSpPr/>
            <p:nvPr/>
          </p:nvSpPr>
          <p:spPr>
            <a:xfrm>
              <a:off x="3962400" y="2743199"/>
              <a:ext cx="2209800" cy="2133600"/>
            </a:xfrm>
            <a:custGeom>
              <a:avLst/>
              <a:gdLst/>
              <a:ahLst/>
              <a:cxnLst/>
              <a:rect l="l" t="t" r="r" b="b"/>
              <a:pathLst>
                <a:path w="2209800" h="2133600">
                  <a:moveTo>
                    <a:pt x="1104900" y="0"/>
                  </a:moveTo>
                  <a:lnTo>
                    <a:pt x="1055682" y="1039"/>
                  </a:lnTo>
                  <a:lnTo>
                    <a:pt x="1007015" y="4128"/>
                  </a:lnTo>
                  <a:lnTo>
                    <a:pt x="958945" y="9225"/>
                  </a:lnTo>
                  <a:lnTo>
                    <a:pt x="911517" y="16284"/>
                  </a:lnTo>
                  <a:lnTo>
                    <a:pt x="864774" y="25264"/>
                  </a:lnTo>
                  <a:lnTo>
                    <a:pt x="818762" y="36120"/>
                  </a:lnTo>
                  <a:lnTo>
                    <a:pt x="773527" y="48809"/>
                  </a:lnTo>
                  <a:lnTo>
                    <a:pt x="729112" y="63288"/>
                  </a:lnTo>
                  <a:lnTo>
                    <a:pt x="685563" y="79513"/>
                  </a:lnTo>
                  <a:lnTo>
                    <a:pt x="642924" y="97442"/>
                  </a:lnTo>
                  <a:lnTo>
                    <a:pt x="601241" y="117030"/>
                  </a:lnTo>
                  <a:lnTo>
                    <a:pt x="560559" y="138235"/>
                  </a:lnTo>
                  <a:lnTo>
                    <a:pt x="520922" y="161012"/>
                  </a:lnTo>
                  <a:lnTo>
                    <a:pt x="482375" y="185319"/>
                  </a:lnTo>
                  <a:lnTo>
                    <a:pt x="444964" y="211113"/>
                  </a:lnTo>
                  <a:lnTo>
                    <a:pt x="408732" y="238349"/>
                  </a:lnTo>
                  <a:lnTo>
                    <a:pt x="373726" y="266984"/>
                  </a:lnTo>
                  <a:lnTo>
                    <a:pt x="339989" y="296976"/>
                  </a:lnTo>
                  <a:lnTo>
                    <a:pt x="307568" y="328281"/>
                  </a:lnTo>
                  <a:lnTo>
                    <a:pt x="276506" y="360855"/>
                  </a:lnTo>
                  <a:lnTo>
                    <a:pt x="246848" y="394655"/>
                  </a:lnTo>
                  <a:lnTo>
                    <a:pt x="218640" y="429637"/>
                  </a:lnTo>
                  <a:lnTo>
                    <a:pt x="191927" y="465759"/>
                  </a:lnTo>
                  <a:lnTo>
                    <a:pt x="166753" y="502977"/>
                  </a:lnTo>
                  <a:lnTo>
                    <a:pt x="143163" y="541247"/>
                  </a:lnTo>
                  <a:lnTo>
                    <a:pt x="121202" y="580526"/>
                  </a:lnTo>
                  <a:lnTo>
                    <a:pt x="100915" y="620772"/>
                  </a:lnTo>
                  <a:lnTo>
                    <a:pt x="82347" y="661939"/>
                  </a:lnTo>
                  <a:lnTo>
                    <a:pt x="65544" y="703986"/>
                  </a:lnTo>
                  <a:lnTo>
                    <a:pt x="50548" y="746868"/>
                  </a:lnTo>
                  <a:lnTo>
                    <a:pt x="37407" y="790543"/>
                  </a:lnTo>
                  <a:lnTo>
                    <a:pt x="26164" y="834966"/>
                  </a:lnTo>
                  <a:lnTo>
                    <a:pt x="16865" y="880095"/>
                  </a:lnTo>
                  <a:lnTo>
                    <a:pt x="9553" y="925886"/>
                  </a:lnTo>
                  <a:lnTo>
                    <a:pt x="4276" y="972296"/>
                  </a:lnTo>
                  <a:lnTo>
                    <a:pt x="1076" y="1019282"/>
                  </a:lnTo>
                  <a:lnTo>
                    <a:pt x="0" y="1066800"/>
                  </a:lnTo>
                  <a:lnTo>
                    <a:pt x="1076" y="1114317"/>
                  </a:lnTo>
                  <a:lnTo>
                    <a:pt x="4276" y="1161303"/>
                  </a:lnTo>
                  <a:lnTo>
                    <a:pt x="9553" y="1207713"/>
                  </a:lnTo>
                  <a:lnTo>
                    <a:pt x="16865" y="1253504"/>
                  </a:lnTo>
                  <a:lnTo>
                    <a:pt x="26164" y="1298633"/>
                  </a:lnTo>
                  <a:lnTo>
                    <a:pt x="37407" y="1343056"/>
                  </a:lnTo>
                  <a:lnTo>
                    <a:pt x="50548" y="1386731"/>
                  </a:lnTo>
                  <a:lnTo>
                    <a:pt x="65544" y="1429613"/>
                  </a:lnTo>
                  <a:lnTo>
                    <a:pt x="82347" y="1471660"/>
                  </a:lnTo>
                  <a:lnTo>
                    <a:pt x="100915" y="1512827"/>
                  </a:lnTo>
                  <a:lnTo>
                    <a:pt x="121202" y="1553073"/>
                  </a:lnTo>
                  <a:lnTo>
                    <a:pt x="143163" y="1592352"/>
                  </a:lnTo>
                  <a:lnTo>
                    <a:pt x="166753" y="1630622"/>
                  </a:lnTo>
                  <a:lnTo>
                    <a:pt x="191927" y="1667840"/>
                  </a:lnTo>
                  <a:lnTo>
                    <a:pt x="218640" y="1703962"/>
                  </a:lnTo>
                  <a:lnTo>
                    <a:pt x="246848" y="1738944"/>
                  </a:lnTo>
                  <a:lnTo>
                    <a:pt x="276506" y="1772744"/>
                  </a:lnTo>
                  <a:lnTo>
                    <a:pt x="307568" y="1805318"/>
                  </a:lnTo>
                  <a:lnTo>
                    <a:pt x="339989" y="1836623"/>
                  </a:lnTo>
                  <a:lnTo>
                    <a:pt x="373726" y="1866615"/>
                  </a:lnTo>
                  <a:lnTo>
                    <a:pt x="408732" y="1895250"/>
                  </a:lnTo>
                  <a:lnTo>
                    <a:pt x="444964" y="1922486"/>
                  </a:lnTo>
                  <a:lnTo>
                    <a:pt x="482375" y="1948280"/>
                  </a:lnTo>
                  <a:lnTo>
                    <a:pt x="520922" y="1972587"/>
                  </a:lnTo>
                  <a:lnTo>
                    <a:pt x="560559" y="1995364"/>
                  </a:lnTo>
                  <a:lnTo>
                    <a:pt x="601241" y="2016569"/>
                  </a:lnTo>
                  <a:lnTo>
                    <a:pt x="642924" y="2036157"/>
                  </a:lnTo>
                  <a:lnTo>
                    <a:pt x="685563" y="2054086"/>
                  </a:lnTo>
                  <a:lnTo>
                    <a:pt x="729112" y="2070311"/>
                  </a:lnTo>
                  <a:lnTo>
                    <a:pt x="773527" y="2084790"/>
                  </a:lnTo>
                  <a:lnTo>
                    <a:pt x="818762" y="2097479"/>
                  </a:lnTo>
                  <a:lnTo>
                    <a:pt x="864774" y="2108335"/>
                  </a:lnTo>
                  <a:lnTo>
                    <a:pt x="911517" y="2117315"/>
                  </a:lnTo>
                  <a:lnTo>
                    <a:pt x="958945" y="2124374"/>
                  </a:lnTo>
                  <a:lnTo>
                    <a:pt x="1007015" y="2129471"/>
                  </a:lnTo>
                  <a:lnTo>
                    <a:pt x="1055682" y="2132560"/>
                  </a:lnTo>
                  <a:lnTo>
                    <a:pt x="1104900" y="2133600"/>
                  </a:lnTo>
                  <a:lnTo>
                    <a:pt x="1154117" y="2132560"/>
                  </a:lnTo>
                  <a:lnTo>
                    <a:pt x="1202784" y="2129471"/>
                  </a:lnTo>
                  <a:lnTo>
                    <a:pt x="1250854" y="2124374"/>
                  </a:lnTo>
                  <a:lnTo>
                    <a:pt x="1298282" y="2117315"/>
                  </a:lnTo>
                  <a:lnTo>
                    <a:pt x="1345025" y="2108335"/>
                  </a:lnTo>
                  <a:lnTo>
                    <a:pt x="1391037" y="2097479"/>
                  </a:lnTo>
                  <a:lnTo>
                    <a:pt x="1436272" y="2084790"/>
                  </a:lnTo>
                  <a:lnTo>
                    <a:pt x="1480687" y="2070311"/>
                  </a:lnTo>
                  <a:lnTo>
                    <a:pt x="1524236" y="2054086"/>
                  </a:lnTo>
                  <a:lnTo>
                    <a:pt x="1566875" y="2036157"/>
                  </a:lnTo>
                  <a:lnTo>
                    <a:pt x="1608558" y="2016569"/>
                  </a:lnTo>
                  <a:lnTo>
                    <a:pt x="1649240" y="1995364"/>
                  </a:lnTo>
                  <a:lnTo>
                    <a:pt x="1688877" y="1972587"/>
                  </a:lnTo>
                  <a:lnTo>
                    <a:pt x="1727424" y="1948280"/>
                  </a:lnTo>
                  <a:lnTo>
                    <a:pt x="1764835" y="1922486"/>
                  </a:lnTo>
                  <a:lnTo>
                    <a:pt x="1801067" y="1895250"/>
                  </a:lnTo>
                  <a:lnTo>
                    <a:pt x="1836073" y="1866615"/>
                  </a:lnTo>
                  <a:lnTo>
                    <a:pt x="1869810" y="1836623"/>
                  </a:lnTo>
                  <a:lnTo>
                    <a:pt x="1902231" y="1805318"/>
                  </a:lnTo>
                  <a:lnTo>
                    <a:pt x="1933293" y="1772744"/>
                  </a:lnTo>
                  <a:lnTo>
                    <a:pt x="1962951" y="1738944"/>
                  </a:lnTo>
                  <a:lnTo>
                    <a:pt x="1991159" y="1703962"/>
                  </a:lnTo>
                  <a:lnTo>
                    <a:pt x="2017872" y="1667840"/>
                  </a:lnTo>
                  <a:lnTo>
                    <a:pt x="2043046" y="1630622"/>
                  </a:lnTo>
                  <a:lnTo>
                    <a:pt x="2066636" y="1592352"/>
                  </a:lnTo>
                  <a:lnTo>
                    <a:pt x="2088597" y="1553073"/>
                  </a:lnTo>
                  <a:lnTo>
                    <a:pt x="2108884" y="1512827"/>
                  </a:lnTo>
                  <a:lnTo>
                    <a:pt x="2127452" y="1471660"/>
                  </a:lnTo>
                  <a:lnTo>
                    <a:pt x="2144255" y="1429613"/>
                  </a:lnTo>
                  <a:lnTo>
                    <a:pt x="2159251" y="1386731"/>
                  </a:lnTo>
                  <a:lnTo>
                    <a:pt x="2172392" y="1343056"/>
                  </a:lnTo>
                  <a:lnTo>
                    <a:pt x="2183635" y="1298633"/>
                  </a:lnTo>
                  <a:lnTo>
                    <a:pt x="2192934" y="1253504"/>
                  </a:lnTo>
                  <a:lnTo>
                    <a:pt x="2200246" y="1207713"/>
                  </a:lnTo>
                  <a:lnTo>
                    <a:pt x="2205523" y="1161303"/>
                  </a:lnTo>
                  <a:lnTo>
                    <a:pt x="2208723" y="1114317"/>
                  </a:lnTo>
                  <a:lnTo>
                    <a:pt x="2209800" y="1066800"/>
                  </a:lnTo>
                  <a:lnTo>
                    <a:pt x="2208723" y="1019282"/>
                  </a:lnTo>
                  <a:lnTo>
                    <a:pt x="2205523" y="972296"/>
                  </a:lnTo>
                  <a:lnTo>
                    <a:pt x="2200246" y="925886"/>
                  </a:lnTo>
                  <a:lnTo>
                    <a:pt x="2192934" y="880095"/>
                  </a:lnTo>
                  <a:lnTo>
                    <a:pt x="2183635" y="834966"/>
                  </a:lnTo>
                  <a:lnTo>
                    <a:pt x="2172392" y="790543"/>
                  </a:lnTo>
                  <a:lnTo>
                    <a:pt x="2159251" y="746868"/>
                  </a:lnTo>
                  <a:lnTo>
                    <a:pt x="2144255" y="703986"/>
                  </a:lnTo>
                  <a:lnTo>
                    <a:pt x="2127452" y="661939"/>
                  </a:lnTo>
                  <a:lnTo>
                    <a:pt x="2108884" y="620772"/>
                  </a:lnTo>
                  <a:lnTo>
                    <a:pt x="2088597" y="580526"/>
                  </a:lnTo>
                  <a:lnTo>
                    <a:pt x="2066636" y="541247"/>
                  </a:lnTo>
                  <a:lnTo>
                    <a:pt x="2043046" y="502977"/>
                  </a:lnTo>
                  <a:lnTo>
                    <a:pt x="2017872" y="465759"/>
                  </a:lnTo>
                  <a:lnTo>
                    <a:pt x="1991159" y="429637"/>
                  </a:lnTo>
                  <a:lnTo>
                    <a:pt x="1962951" y="394655"/>
                  </a:lnTo>
                  <a:lnTo>
                    <a:pt x="1933293" y="360855"/>
                  </a:lnTo>
                  <a:lnTo>
                    <a:pt x="1902231" y="328281"/>
                  </a:lnTo>
                  <a:lnTo>
                    <a:pt x="1869810" y="296976"/>
                  </a:lnTo>
                  <a:lnTo>
                    <a:pt x="1836073" y="266984"/>
                  </a:lnTo>
                  <a:lnTo>
                    <a:pt x="1801067" y="238349"/>
                  </a:lnTo>
                  <a:lnTo>
                    <a:pt x="1764835" y="211113"/>
                  </a:lnTo>
                  <a:lnTo>
                    <a:pt x="1727424" y="185319"/>
                  </a:lnTo>
                  <a:lnTo>
                    <a:pt x="1688877" y="161012"/>
                  </a:lnTo>
                  <a:lnTo>
                    <a:pt x="1649240" y="138235"/>
                  </a:lnTo>
                  <a:lnTo>
                    <a:pt x="1608558" y="117030"/>
                  </a:lnTo>
                  <a:lnTo>
                    <a:pt x="1566875" y="97442"/>
                  </a:lnTo>
                  <a:lnTo>
                    <a:pt x="1524236" y="79513"/>
                  </a:lnTo>
                  <a:lnTo>
                    <a:pt x="1480687" y="63288"/>
                  </a:lnTo>
                  <a:lnTo>
                    <a:pt x="1436272" y="48809"/>
                  </a:lnTo>
                  <a:lnTo>
                    <a:pt x="1391037" y="36120"/>
                  </a:lnTo>
                  <a:lnTo>
                    <a:pt x="1345025" y="25264"/>
                  </a:lnTo>
                  <a:lnTo>
                    <a:pt x="1298282" y="16284"/>
                  </a:lnTo>
                  <a:lnTo>
                    <a:pt x="1250854" y="9225"/>
                  </a:lnTo>
                  <a:lnTo>
                    <a:pt x="1202784" y="4128"/>
                  </a:lnTo>
                  <a:lnTo>
                    <a:pt x="1154117" y="1039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62400" y="2743199"/>
              <a:ext cx="2209800" cy="2133600"/>
            </a:xfrm>
            <a:custGeom>
              <a:avLst/>
              <a:gdLst/>
              <a:ahLst/>
              <a:cxnLst/>
              <a:rect l="l" t="t" r="r" b="b"/>
              <a:pathLst>
                <a:path w="2209800" h="2133600">
                  <a:moveTo>
                    <a:pt x="0" y="1066800"/>
                  </a:moveTo>
                  <a:lnTo>
                    <a:pt x="1076" y="1019282"/>
                  </a:lnTo>
                  <a:lnTo>
                    <a:pt x="4276" y="972296"/>
                  </a:lnTo>
                  <a:lnTo>
                    <a:pt x="9553" y="925886"/>
                  </a:lnTo>
                  <a:lnTo>
                    <a:pt x="16865" y="880095"/>
                  </a:lnTo>
                  <a:lnTo>
                    <a:pt x="26164" y="834966"/>
                  </a:lnTo>
                  <a:lnTo>
                    <a:pt x="37407" y="790543"/>
                  </a:lnTo>
                  <a:lnTo>
                    <a:pt x="50548" y="746868"/>
                  </a:lnTo>
                  <a:lnTo>
                    <a:pt x="65544" y="703986"/>
                  </a:lnTo>
                  <a:lnTo>
                    <a:pt x="82347" y="661939"/>
                  </a:lnTo>
                  <a:lnTo>
                    <a:pt x="100915" y="620772"/>
                  </a:lnTo>
                  <a:lnTo>
                    <a:pt x="121202" y="580526"/>
                  </a:lnTo>
                  <a:lnTo>
                    <a:pt x="143163" y="541247"/>
                  </a:lnTo>
                  <a:lnTo>
                    <a:pt x="166753" y="502977"/>
                  </a:lnTo>
                  <a:lnTo>
                    <a:pt x="191927" y="465759"/>
                  </a:lnTo>
                  <a:lnTo>
                    <a:pt x="218640" y="429637"/>
                  </a:lnTo>
                  <a:lnTo>
                    <a:pt x="246848" y="394655"/>
                  </a:lnTo>
                  <a:lnTo>
                    <a:pt x="276506" y="360855"/>
                  </a:lnTo>
                  <a:lnTo>
                    <a:pt x="307568" y="328281"/>
                  </a:lnTo>
                  <a:lnTo>
                    <a:pt x="339989" y="296976"/>
                  </a:lnTo>
                  <a:lnTo>
                    <a:pt x="373726" y="266984"/>
                  </a:lnTo>
                  <a:lnTo>
                    <a:pt x="408732" y="238349"/>
                  </a:lnTo>
                  <a:lnTo>
                    <a:pt x="444964" y="211113"/>
                  </a:lnTo>
                  <a:lnTo>
                    <a:pt x="482375" y="185319"/>
                  </a:lnTo>
                  <a:lnTo>
                    <a:pt x="520922" y="161012"/>
                  </a:lnTo>
                  <a:lnTo>
                    <a:pt x="560559" y="138235"/>
                  </a:lnTo>
                  <a:lnTo>
                    <a:pt x="601241" y="117030"/>
                  </a:lnTo>
                  <a:lnTo>
                    <a:pt x="642924" y="97442"/>
                  </a:lnTo>
                  <a:lnTo>
                    <a:pt x="685563" y="79513"/>
                  </a:lnTo>
                  <a:lnTo>
                    <a:pt x="729112" y="63288"/>
                  </a:lnTo>
                  <a:lnTo>
                    <a:pt x="773527" y="48809"/>
                  </a:lnTo>
                  <a:lnTo>
                    <a:pt x="818762" y="36120"/>
                  </a:lnTo>
                  <a:lnTo>
                    <a:pt x="864774" y="25264"/>
                  </a:lnTo>
                  <a:lnTo>
                    <a:pt x="911517" y="16284"/>
                  </a:lnTo>
                  <a:lnTo>
                    <a:pt x="958945" y="9225"/>
                  </a:lnTo>
                  <a:lnTo>
                    <a:pt x="1007015" y="4128"/>
                  </a:lnTo>
                  <a:lnTo>
                    <a:pt x="1055682" y="1039"/>
                  </a:lnTo>
                  <a:lnTo>
                    <a:pt x="1104900" y="0"/>
                  </a:lnTo>
                  <a:lnTo>
                    <a:pt x="1154117" y="1039"/>
                  </a:lnTo>
                  <a:lnTo>
                    <a:pt x="1202784" y="4128"/>
                  </a:lnTo>
                  <a:lnTo>
                    <a:pt x="1250854" y="9225"/>
                  </a:lnTo>
                  <a:lnTo>
                    <a:pt x="1298282" y="16284"/>
                  </a:lnTo>
                  <a:lnTo>
                    <a:pt x="1345025" y="25264"/>
                  </a:lnTo>
                  <a:lnTo>
                    <a:pt x="1391037" y="36120"/>
                  </a:lnTo>
                  <a:lnTo>
                    <a:pt x="1436272" y="48809"/>
                  </a:lnTo>
                  <a:lnTo>
                    <a:pt x="1480687" y="63288"/>
                  </a:lnTo>
                  <a:lnTo>
                    <a:pt x="1524236" y="79513"/>
                  </a:lnTo>
                  <a:lnTo>
                    <a:pt x="1566875" y="97442"/>
                  </a:lnTo>
                  <a:lnTo>
                    <a:pt x="1608558" y="117030"/>
                  </a:lnTo>
                  <a:lnTo>
                    <a:pt x="1649240" y="138235"/>
                  </a:lnTo>
                  <a:lnTo>
                    <a:pt x="1688877" y="161012"/>
                  </a:lnTo>
                  <a:lnTo>
                    <a:pt x="1727424" y="185319"/>
                  </a:lnTo>
                  <a:lnTo>
                    <a:pt x="1764835" y="211113"/>
                  </a:lnTo>
                  <a:lnTo>
                    <a:pt x="1801067" y="238349"/>
                  </a:lnTo>
                  <a:lnTo>
                    <a:pt x="1836073" y="266984"/>
                  </a:lnTo>
                  <a:lnTo>
                    <a:pt x="1869810" y="296976"/>
                  </a:lnTo>
                  <a:lnTo>
                    <a:pt x="1902231" y="328281"/>
                  </a:lnTo>
                  <a:lnTo>
                    <a:pt x="1933293" y="360855"/>
                  </a:lnTo>
                  <a:lnTo>
                    <a:pt x="1962951" y="394655"/>
                  </a:lnTo>
                  <a:lnTo>
                    <a:pt x="1991159" y="429637"/>
                  </a:lnTo>
                  <a:lnTo>
                    <a:pt x="2017872" y="465759"/>
                  </a:lnTo>
                  <a:lnTo>
                    <a:pt x="2043046" y="502977"/>
                  </a:lnTo>
                  <a:lnTo>
                    <a:pt x="2066636" y="541247"/>
                  </a:lnTo>
                  <a:lnTo>
                    <a:pt x="2088597" y="580526"/>
                  </a:lnTo>
                  <a:lnTo>
                    <a:pt x="2108884" y="620772"/>
                  </a:lnTo>
                  <a:lnTo>
                    <a:pt x="2127452" y="661939"/>
                  </a:lnTo>
                  <a:lnTo>
                    <a:pt x="2144255" y="703986"/>
                  </a:lnTo>
                  <a:lnTo>
                    <a:pt x="2159251" y="746868"/>
                  </a:lnTo>
                  <a:lnTo>
                    <a:pt x="2172392" y="790543"/>
                  </a:lnTo>
                  <a:lnTo>
                    <a:pt x="2183635" y="834966"/>
                  </a:lnTo>
                  <a:lnTo>
                    <a:pt x="2192934" y="880095"/>
                  </a:lnTo>
                  <a:lnTo>
                    <a:pt x="2200246" y="925886"/>
                  </a:lnTo>
                  <a:lnTo>
                    <a:pt x="2205523" y="972296"/>
                  </a:lnTo>
                  <a:lnTo>
                    <a:pt x="2208723" y="1019282"/>
                  </a:lnTo>
                  <a:lnTo>
                    <a:pt x="2209800" y="1066800"/>
                  </a:lnTo>
                  <a:lnTo>
                    <a:pt x="2208723" y="1114317"/>
                  </a:lnTo>
                  <a:lnTo>
                    <a:pt x="2205523" y="1161303"/>
                  </a:lnTo>
                  <a:lnTo>
                    <a:pt x="2200246" y="1207713"/>
                  </a:lnTo>
                  <a:lnTo>
                    <a:pt x="2192934" y="1253504"/>
                  </a:lnTo>
                  <a:lnTo>
                    <a:pt x="2183635" y="1298633"/>
                  </a:lnTo>
                  <a:lnTo>
                    <a:pt x="2172392" y="1343056"/>
                  </a:lnTo>
                  <a:lnTo>
                    <a:pt x="2159251" y="1386731"/>
                  </a:lnTo>
                  <a:lnTo>
                    <a:pt x="2144255" y="1429613"/>
                  </a:lnTo>
                  <a:lnTo>
                    <a:pt x="2127452" y="1471660"/>
                  </a:lnTo>
                  <a:lnTo>
                    <a:pt x="2108884" y="1512827"/>
                  </a:lnTo>
                  <a:lnTo>
                    <a:pt x="2088597" y="1553073"/>
                  </a:lnTo>
                  <a:lnTo>
                    <a:pt x="2066636" y="1592352"/>
                  </a:lnTo>
                  <a:lnTo>
                    <a:pt x="2043046" y="1630622"/>
                  </a:lnTo>
                  <a:lnTo>
                    <a:pt x="2017872" y="1667840"/>
                  </a:lnTo>
                  <a:lnTo>
                    <a:pt x="1991159" y="1703962"/>
                  </a:lnTo>
                  <a:lnTo>
                    <a:pt x="1962951" y="1738944"/>
                  </a:lnTo>
                  <a:lnTo>
                    <a:pt x="1933293" y="1772744"/>
                  </a:lnTo>
                  <a:lnTo>
                    <a:pt x="1902231" y="1805318"/>
                  </a:lnTo>
                  <a:lnTo>
                    <a:pt x="1869810" y="1836623"/>
                  </a:lnTo>
                  <a:lnTo>
                    <a:pt x="1836073" y="1866615"/>
                  </a:lnTo>
                  <a:lnTo>
                    <a:pt x="1801067" y="1895250"/>
                  </a:lnTo>
                  <a:lnTo>
                    <a:pt x="1764835" y="1922486"/>
                  </a:lnTo>
                  <a:lnTo>
                    <a:pt x="1727424" y="1948280"/>
                  </a:lnTo>
                  <a:lnTo>
                    <a:pt x="1688877" y="1972587"/>
                  </a:lnTo>
                  <a:lnTo>
                    <a:pt x="1649240" y="1995364"/>
                  </a:lnTo>
                  <a:lnTo>
                    <a:pt x="1608558" y="2016569"/>
                  </a:lnTo>
                  <a:lnTo>
                    <a:pt x="1566875" y="2036157"/>
                  </a:lnTo>
                  <a:lnTo>
                    <a:pt x="1524236" y="2054086"/>
                  </a:lnTo>
                  <a:lnTo>
                    <a:pt x="1480687" y="2070311"/>
                  </a:lnTo>
                  <a:lnTo>
                    <a:pt x="1436272" y="2084790"/>
                  </a:lnTo>
                  <a:lnTo>
                    <a:pt x="1391037" y="2097479"/>
                  </a:lnTo>
                  <a:lnTo>
                    <a:pt x="1345025" y="2108335"/>
                  </a:lnTo>
                  <a:lnTo>
                    <a:pt x="1298282" y="2117315"/>
                  </a:lnTo>
                  <a:lnTo>
                    <a:pt x="1250854" y="2124374"/>
                  </a:lnTo>
                  <a:lnTo>
                    <a:pt x="1202784" y="2129471"/>
                  </a:lnTo>
                  <a:lnTo>
                    <a:pt x="1154117" y="2132560"/>
                  </a:lnTo>
                  <a:lnTo>
                    <a:pt x="1104900" y="2133600"/>
                  </a:lnTo>
                  <a:lnTo>
                    <a:pt x="1055682" y="2132560"/>
                  </a:lnTo>
                  <a:lnTo>
                    <a:pt x="1007015" y="2129471"/>
                  </a:lnTo>
                  <a:lnTo>
                    <a:pt x="958945" y="2124374"/>
                  </a:lnTo>
                  <a:lnTo>
                    <a:pt x="911517" y="2117315"/>
                  </a:lnTo>
                  <a:lnTo>
                    <a:pt x="864774" y="2108335"/>
                  </a:lnTo>
                  <a:lnTo>
                    <a:pt x="818762" y="2097479"/>
                  </a:lnTo>
                  <a:lnTo>
                    <a:pt x="773527" y="2084790"/>
                  </a:lnTo>
                  <a:lnTo>
                    <a:pt x="729112" y="2070311"/>
                  </a:lnTo>
                  <a:lnTo>
                    <a:pt x="685563" y="2054086"/>
                  </a:lnTo>
                  <a:lnTo>
                    <a:pt x="642924" y="2036157"/>
                  </a:lnTo>
                  <a:lnTo>
                    <a:pt x="601241" y="2016569"/>
                  </a:lnTo>
                  <a:lnTo>
                    <a:pt x="560559" y="1995364"/>
                  </a:lnTo>
                  <a:lnTo>
                    <a:pt x="520922" y="1972587"/>
                  </a:lnTo>
                  <a:lnTo>
                    <a:pt x="482375" y="1948280"/>
                  </a:lnTo>
                  <a:lnTo>
                    <a:pt x="444964" y="1922486"/>
                  </a:lnTo>
                  <a:lnTo>
                    <a:pt x="408732" y="1895250"/>
                  </a:lnTo>
                  <a:lnTo>
                    <a:pt x="373726" y="1866615"/>
                  </a:lnTo>
                  <a:lnTo>
                    <a:pt x="339989" y="1836623"/>
                  </a:lnTo>
                  <a:lnTo>
                    <a:pt x="307568" y="1805318"/>
                  </a:lnTo>
                  <a:lnTo>
                    <a:pt x="276506" y="1772744"/>
                  </a:lnTo>
                  <a:lnTo>
                    <a:pt x="246848" y="1738944"/>
                  </a:lnTo>
                  <a:lnTo>
                    <a:pt x="218640" y="1703962"/>
                  </a:lnTo>
                  <a:lnTo>
                    <a:pt x="191927" y="1667840"/>
                  </a:lnTo>
                  <a:lnTo>
                    <a:pt x="166753" y="1630622"/>
                  </a:lnTo>
                  <a:lnTo>
                    <a:pt x="143163" y="1592352"/>
                  </a:lnTo>
                  <a:lnTo>
                    <a:pt x="121202" y="1553073"/>
                  </a:lnTo>
                  <a:lnTo>
                    <a:pt x="100915" y="1512827"/>
                  </a:lnTo>
                  <a:lnTo>
                    <a:pt x="82347" y="1471660"/>
                  </a:lnTo>
                  <a:lnTo>
                    <a:pt x="65544" y="1429613"/>
                  </a:lnTo>
                  <a:lnTo>
                    <a:pt x="50548" y="1386731"/>
                  </a:lnTo>
                  <a:lnTo>
                    <a:pt x="37407" y="1343056"/>
                  </a:lnTo>
                  <a:lnTo>
                    <a:pt x="26164" y="1298633"/>
                  </a:lnTo>
                  <a:lnTo>
                    <a:pt x="16865" y="1253504"/>
                  </a:lnTo>
                  <a:lnTo>
                    <a:pt x="9553" y="1207713"/>
                  </a:lnTo>
                  <a:lnTo>
                    <a:pt x="4276" y="1161303"/>
                  </a:lnTo>
                  <a:lnTo>
                    <a:pt x="1076" y="1114317"/>
                  </a:lnTo>
                  <a:lnTo>
                    <a:pt x="0" y="1066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9028" y="3957827"/>
              <a:ext cx="237744" cy="16154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2228" y="2967227"/>
              <a:ext cx="237744" cy="23774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657600" y="4648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657600" y="4648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038600" y="3886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038600" y="3886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0263" rIns="0" bIns="0" rtlCol="0" vert="horz">
            <a:spAutoFit/>
          </a:bodyPr>
          <a:lstStyle/>
          <a:p>
            <a:pPr marL="2330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3-Nearest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Neighbor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9627" y="3576828"/>
            <a:ext cx="237744" cy="16154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00628" y="2738627"/>
            <a:ext cx="237744" cy="16154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9027" y="4491228"/>
            <a:ext cx="237744" cy="16154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428" y="5024628"/>
            <a:ext cx="237744" cy="161544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41" y="583438"/>
            <a:ext cx="33127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Classification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Steps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2742" y="1625854"/>
            <a:ext cx="8609965" cy="489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2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constructed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training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dirty="0" sz="2200" spc="-10">
                <a:latin typeface="Arial"/>
                <a:cs typeface="Arial"/>
              </a:rPr>
              <a:t>instances.</a:t>
            </a:r>
            <a:endParaRPr sz="2200">
              <a:latin typeface="Arial"/>
              <a:cs typeface="Arial"/>
            </a:endParaRPr>
          </a:p>
          <a:p>
            <a:pPr lvl="1" marL="1035050" marR="5080" indent="-51371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"/>
              <a:tabLst>
                <a:tab pos="1035050" algn="l"/>
              </a:tabLst>
            </a:pPr>
            <a:r>
              <a:rPr dirty="0" sz="2200">
                <a:latin typeface="Arial"/>
                <a:cs typeface="Arial"/>
              </a:rPr>
              <a:t>classification</a:t>
            </a:r>
            <a:r>
              <a:rPr dirty="0" sz="2200" spc="-1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algorithm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finds</a:t>
            </a:r>
            <a:r>
              <a:rPr dirty="0" sz="2200" spc="-1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relationships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between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predictors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targets</a:t>
            </a:r>
            <a:endParaRPr sz="2200">
              <a:latin typeface="Arial"/>
              <a:cs typeface="Arial"/>
            </a:endParaRPr>
          </a:p>
          <a:p>
            <a:pPr lvl="1" marL="1035050" indent="-51371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"/>
              <a:tabLst>
                <a:tab pos="1035050" algn="l"/>
              </a:tabLst>
            </a:pPr>
            <a:r>
              <a:rPr dirty="0" sz="2200">
                <a:latin typeface="Arial"/>
                <a:cs typeface="Arial"/>
              </a:rPr>
              <a:t>relationships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summarised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80"/>
              </a:spcBef>
              <a:buClr>
                <a:srgbClr val="FF0000"/>
              </a:buClr>
              <a:buFont typeface="Wingdings"/>
              <a:buChar char=""/>
            </a:pPr>
            <a:endParaRPr sz="2200">
              <a:latin typeface="Arial"/>
              <a:cs typeface="Arial"/>
            </a:endParaRPr>
          </a:p>
          <a:p>
            <a:pPr marL="463550" marR="597535" indent="-343535">
              <a:lnSpc>
                <a:spcPct val="100000"/>
              </a:lnSpc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2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test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test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sample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whose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 </a:t>
            </a:r>
            <a:r>
              <a:rPr dirty="0" sz="2200">
                <a:latin typeface="Arial"/>
                <a:cs typeface="Arial"/>
              </a:rPr>
              <a:t>labels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known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used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training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3333CC"/>
              </a:buClr>
              <a:buFont typeface="Wingdings"/>
              <a:buChar char=""/>
            </a:pPr>
            <a:endParaRPr sz="2200">
              <a:latin typeface="Arial"/>
              <a:cs typeface="Arial"/>
            </a:endParaRPr>
          </a:p>
          <a:p>
            <a:pPr marL="463550" indent="-343535">
              <a:lnSpc>
                <a:spcPct val="100000"/>
              </a:lnSpc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Usage</a:t>
            </a:r>
            <a:r>
              <a:rPr dirty="0" sz="22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use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classification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new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latin typeface="Arial"/>
                <a:cs typeface="Arial"/>
              </a:rPr>
              <a:t>whose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class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labels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unknown</a:t>
            </a:r>
            <a:endParaRPr sz="2200">
              <a:latin typeface="Arial"/>
              <a:cs typeface="Arial"/>
            </a:endParaRPr>
          </a:p>
          <a:p>
            <a:pPr marL="12700" marR="144780">
              <a:lnSpc>
                <a:spcPct val="100000"/>
              </a:lnSpc>
              <a:spcBef>
                <a:spcPts val="236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2"/>
              </a:rPr>
              <a:t>www.tutorialspoint.com/machine_learning_with_python/machine_learning_with_pyt</a:t>
            </a:r>
            <a:r>
              <a:rPr dirty="0" sz="1800" spc="-10">
                <a:latin typeface="Times New Roman"/>
                <a:cs typeface="Times New Roman"/>
              </a:rPr>
              <a:t> hon_knn_algorithm_finding_nearest_neighbors.htm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857" y="584962"/>
            <a:ext cx="27139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 </a:t>
            </a:r>
            <a:r>
              <a:rPr dirty="0" sz="3200" spc="-10"/>
              <a:t>Features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59460" y="1450594"/>
            <a:ext cx="8387080" cy="501777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464820" marR="5080" indent="-342900">
              <a:lnSpc>
                <a:spcPts val="2810"/>
              </a:lnSpc>
              <a:spcBef>
                <a:spcPts val="45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All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instances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correspond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points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n-</a:t>
            </a:r>
            <a:r>
              <a:rPr dirty="0" sz="2600" spc="-10">
                <a:latin typeface="Arial"/>
                <a:cs typeface="Arial"/>
              </a:rPr>
              <a:t>dimensional </a:t>
            </a:r>
            <a:r>
              <a:rPr dirty="0" sz="2600">
                <a:latin typeface="Arial"/>
                <a:cs typeface="Arial"/>
              </a:rPr>
              <a:t>Euclidean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 spc="-20">
                <a:latin typeface="Arial"/>
                <a:cs typeface="Arial"/>
              </a:rPr>
              <a:t>space</a:t>
            </a:r>
            <a:endParaRPr sz="2600">
              <a:latin typeface="Arial"/>
              <a:cs typeface="Arial"/>
            </a:endParaRPr>
          </a:p>
          <a:p>
            <a:pPr marL="464820" indent="-342900">
              <a:lnSpc>
                <a:spcPct val="100000"/>
              </a:lnSpc>
              <a:spcBef>
                <a:spcPts val="144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Classification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delayed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till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new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instance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arrives</a:t>
            </a:r>
            <a:endParaRPr sz="2600">
              <a:latin typeface="Arial"/>
              <a:cs typeface="Arial"/>
            </a:endParaRPr>
          </a:p>
          <a:p>
            <a:pPr marL="464820" marR="417195" indent="-342900">
              <a:lnSpc>
                <a:spcPts val="2810"/>
              </a:lnSpc>
              <a:spcBef>
                <a:spcPts val="1839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Classification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done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by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comparing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feature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vectors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of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different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points</a:t>
            </a:r>
            <a:endParaRPr sz="2600">
              <a:latin typeface="Arial"/>
              <a:cs typeface="Arial"/>
            </a:endParaRPr>
          </a:p>
          <a:p>
            <a:pPr marL="464820" indent="-342900">
              <a:lnSpc>
                <a:spcPct val="100000"/>
              </a:lnSpc>
              <a:spcBef>
                <a:spcPts val="144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Target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function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may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be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discrete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real-</a:t>
            </a:r>
            <a:r>
              <a:rPr dirty="0" sz="2600" spc="-10">
                <a:latin typeface="Arial"/>
                <a:cs typeface="Arial"/>
              </a:rPr>
              <a:t>valued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30"/>
              </a:spcBef>
            </a:pPr>
            <a:endParaRPr sz="2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"/>
              <a:tabLst>
                <a:tab pos="298450" algn="l"/>
              </a:tabLst>
            </a:pP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local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neighborhood</a:t>
            </a:r>
            <a:r>
              <a:rPr dirty="0" sz="2400">
                <a:latin typeface="Arial"/>
                <a:cs typeface="Arial"/>
              </a:rPr>
              <a:t> to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obtain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Wingdings"/>
              <a:buChar char=""/>
            </a:pPr>
            <a:endParaRPr sz="2400">
              <a:latin typeface="Arial"/>
              <a:cs typeface="Arial"/>
            </a:endParaRPr>
          </a:p>
          <a:p>
            <a:pPr marL="297815" marR="15240" indent="-28575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memorized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similar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is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being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retrieved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9091" y="1495171"/>
            <a:ext cx="7217409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1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distance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function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needed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compare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examples similarity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9091" y="4513326"/>
            <a:ext cx="81502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This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change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distance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function,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change </a:t>
            </a: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examples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classified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2089404"/>
            <a:ext cx="2663952" cy="23027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</a:t>
            </a:r>
            <a:r>
              <a:rPr dirty="0" sz="3200" spc="-15"/>
              <a:t> </a:t>
            </a:r>
            <a:r>
              <a:rPr dirty="0" sz="3200" spc="-10"/>
              <a:t>Features</a:t>
            </a:r>
            <a:endParaRPr sz="3200"/>
          </a:p>
        </p:txBody>
      </p:sp>
      <p:sp>
        <p:nvSpPr>
          <p:cNvPr id="6" name="object 6" descr=""/>
          <p:cNvSpPr txBox="1"/>
          <p:nvPr/>
        </p:nvSpPr>
        <p:spPr>
          <a:xfrm>
            <a:off x="128015" y="5791200"/>
            <a:ext cx="8816340" cy="425450"/>
          </a:xfrm>
          <a:prstGeom prst="rect">
            <a:avLst/>
          </a:prstGeom>
          <a:solidFill>
            <a:srgbClr val="FDDF58"/>
          </a:solidFill>
        </p:spPr>
        <p:txBody>
          <a:bodyPr wrap="square" lIns="0" tIns="2540" rIns="0" bIns="0" rtlCol="0" vert="horz">
            <a:spAutoFit/>
          </a:bodyPr>
          <a:lstStyle/>
          <a:p>
            <a:pPr marL="391795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very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simple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24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consuming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463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7908"/>
            <a:ext cx="9143999" cy="428091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3545" y="5121655"/>
            <a:ext cx="87477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  <a:tab pos="1282065" algn="l"/>
                <a:tab pos="1879600" algn="l"/>
                <a:tab pos="2429510" algn="l"/>
                <a:tab pos="3756025" algn="l"/>
                <a:tab pos="4293870" algn="l"/>
                <a:tab pos="4986020" algn="l"/>
                <a:tab pos="5956935" algn="l"/>
                <a:tab pos="8044815" algn="l"/>
                <a:tab pos="8607425" algn="l"/>
              </a:tabLst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sociology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public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acknowledgment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person's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status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merits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(achievements,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virtues,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service,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etc.).</a:t>
            </a:r>
            <a:endParaRPr sz="1800">
              <a:latin typeface="Arial"/>
              <a:cs typeface="Arial"/>
            </a:endParaRPr>
          </a:p>
          <a:p>
            <a:pPr marL="299085" marR="42989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accorded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special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status,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such as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title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1300" y="168223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58540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KNN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Effect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K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Value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447"/>
            <a:ext cx="5698236" cy="26182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51503"/>
            <a:ext cx="5708904" cy="26014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0828" y="1432940"/>
            <a:ext cx="3160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boundary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becomes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smoother</a:t>
            </a:r>
            <a:r>
              <a:rPr dirty="0" sz="18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213360">
              <a:lnSpc>
                <a:spcPct val="100000"/>
              </a:lnSpc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 to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infinity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finally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becomes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all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depending</a:t>
            </a:r>
            <a:r>
              <a:rPr dirty="0" sz="18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total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majority.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253" y="6278981"/>
            <a:ext cx="787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www.analyticsvidhya.com/blog/2018/03/introduction-k-neighbours-algorithm-</a:t>
            </a:r>
            <a:r>
              <a:rPr dirty="0" sz="1800" spc="-10">
                <a:latin typeface="Times New Roman"/>
                <a:cs typeface="Times New Roman"/>
              </a:rPr>
              <a:t> clustering/#h-what-is-knn-k-nearest-</a:t>
            </a:r>
            <a:r>
              <a:rPr dirty="0" sz="1800" spc="-20">
                <a:latin typeface="Times New Roman"/>
                <a:cs typeface="Times New Roman"/>
              </a:rPr>
              <a:t>neighbor-</a:t>
            </a:r>
            <a:r>
              <a:rPr dirty="0" sz="1800" spc="-1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606297"/>
            <a:ext cx="490855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KNN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Classifier: </a:t>
            </a:r>
            <a:r>
              <a:rPr dirty="0" sz="3200" spc="-10" i="1">
                <a:latin typeface="Times New Roman"/>
                <a:cs typeface="Times New Roman"/>
              </a:rPr>
              <a:t>Conclusions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1322578"/>
            <a:ext cx="8681720" cy="540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Pros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interpret.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nonlinear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assumption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 spc="-10">
                <a:latin typeface="Arial"/>
                <a:cs typeface="Arial"/>
              </a:rPr>
              <a:t>Versatile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accuracy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models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Computationally 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5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memory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storage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algorithms.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Prediction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irrelevant</a:t>
            </a:r>
            <a:r>
              <a:rPr dirty="0" sz="1800" spc="-10">
                <a:latin typeface="Arial"/>
                <a:cs typeface="Arial"/>
              </a:rPr>
              <a:t> features.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Applications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KNN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latin typeface="Arial"/>
                <a:cs typeface="Arial"/>
              </a:rPr>
              <a:t>Banking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System: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weather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individual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loan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approval?</a:t>
            </a:r>
            <a:r>
              <a:rPr dirty="0" sz="1600" spc="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Does</a:t>
            </a:r>
            <a:r>
              <a:rPr dirty="0" sz="1600" spc="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individual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characteristics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defaulters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one?</a:t>
            </a:r>
            <a:endParaRPr sz="16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Calculating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Credit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Ratings: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find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individual’s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credit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rating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comparing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with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persons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traits.</a:t>
            </a:r>
            <a:endParaRPr sz="160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Other</a:t>
            </a:r>
            <a:r>
              <a:rPr dirty="0" sz="1600" spc="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areas:</a:t>
            </a:r>
            <a:r>
              <a:rPr dirty="0" sz="1600" spc="9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Speech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Recognition,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Handwriting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Detection,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Image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Recognition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Video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Recognition.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3" name="object 3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2761615"/>
            <a:ext cx="53219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600" spc="-7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600" spc="-8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600" spc="-8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Probability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Distributions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1260" y="1326896"/>
            <a:ext cx="4906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Associate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a probability</a:t>
            </a:r>
            <a:r>
              <a:rPr dirty="0" sz="2400" spc="-3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with</a:t>
            </a:r>
            <a:r>
              <a:rPr dirty="0" sz="2400" spc="-1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each</a:t>
            </a:r>
            <a:r>
              <a:rPr dirty="0" sz="2400" spc="10" b="1" i="1">
                <a:latin typeface="Times New Roman"/>
                <a:cs typeface="Times New Roman"/>
              </a:rPr>
              <a:t> </a:t>
            </a:r>
            <a:r>
              <a:rPr dirty="0" sz="2400" spc="-10" b="1" i="1"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0155" y="2120900"/>
            <a:ext cx="1466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latin typeface="Times New Roman"/>
                <a:cs typeface="Times New Roman"/>
              </a:rPr>
              <a:t>Temperature: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350579" y="3335337"/>
          <a:ext cx="1533525" cy="1114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cold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95" y="2971800"/>
            <a:ext cx="731519" cy="298703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7219378" y="2876359"/>
          <a:ext cx="2000885" cy="185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795"/>
                <a:gridCol w="756919"/>
              </a:tblGrid>
              <a:tr h="37147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sun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fog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meteor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1835" y="2444495"/>
            <a:ext cx="851916" cy="29870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61844"/>
            <a:ext cx="2359152" cy="238201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2128" y="2657855"/>
            <a:ext cx="3212592" cy="214122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48755" y="2137029"/>
            <a:ext cx="98234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latin typeface="Times New Roman"/>
                <a:cs typeface="Times New Roman"/>
              </a:rPr>
              <a:t>Weather: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Probabilistic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Models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1575307"/>
            <a:ext cx="6198235" cy="57467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355600" marR="5080" indent="-342900">
              <a:lnSpc>
                <a:spcPts val="1920"/>
              </a:lnSpc>
              <a:spcBef>
                <a:spcPts val="56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probabilistic</a:t>
            </a:r>
            <a:r>
              <a:rPr dirty="0" sz="2000" spc="-4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model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joint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distribution</a:t>
            </a:r>
            <a:r>
              <a:rPr dirty="0" sz="2000" spc="-4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over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random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5440" y="2587498"/>
            <a:ext cx="27019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Probabilistic</a:t>
            </a:r>
            <a:r>
              <a:rPr dirty="0" sz="2000" spc="-8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models: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02640" y="2893822"/>
            <a:ext cx="4843145" cy="21050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(Random)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variables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domains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Assignments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outcomes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ts val="1945"/>
              </a:lnSpc>
              <a:spcBef>
                <a:spcPts val="76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Joint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distributions: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say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10">
                <a:latin typeface="Arial"/>
                <a:cs typeface="Arial"/>
              </a:rPr>
              <a:t> assignments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ts val="1945"/>
              </a:lnSpc>
            </a:pPr>
            <a:r>
              <a:rPr dirty="0" sz="1800">
                <a:latin typeface="Arial"/>
                <a:cs typeface="Arial"/>
              </a:rPr>
              <a:t>(outcomes)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likely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 i="1">
                <a:latin typeface="Arial"/>
                <a:cs typeface="Arial"/>
              </a:rPr>
              <a:t>Normalized:</a:t>
            </a:r>
            <a:r>
              <a:rPr dirty="0" sz="1800" spc="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1.0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Ideally: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certain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variables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directly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interact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162992" y="2982912"/>
          <a:ext cx="284797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56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2724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2724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2330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2324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6473190" y="2533015"/>
            <a:ext cx="20440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Distribution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over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90">
                <a:latin typeface="Calibri"/>
                <a:cs typeface="Calibri"/>
              </a:rPr>
              <a:t>T,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Marginal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Distributions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444" y="1429735"/>
            <a:ext cx="7850505" cy="75692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Marginal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distributions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sub-tables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eliminate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Marginalization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(summing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out):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Combine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collapsed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rows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29260" y="2959036"/>
          <a:ext cx="284797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996112" y="2524061"/>
          <a:ext cx="1933575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7058469" y="4359211"/>
          <a:ext cx="1933575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3700271" y="2898648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14600" y="0"/>
                </a:moveTo>
                <a:lnTo>
                  <a:pt x="2514600" y="228600"/>
                </a:lnTo>
                <a:lnTo>
                  <a:pt x="2667000" y="152400"/>
                </a:lnTo>
                <a:lnTo>
                  <a:pt x="2552700" y="152400"/>
                </a:lnTo>
                <a:lnTo>
                  <a:pt x="2552700" y="76200"/>
                </a:lnTo>
                <a:lnTo>
                  <a:pt x="2667000" y="76200"/>
                </a:lnTo>
                <a:lnTo>
                  <a:pt x="2514600" y="0"/>
                </a:lnTo>
                <a:close/>
              </a:path>
              <a:path w="2743200" h="228600">
                <a:moveTo>
                  <a:pt x="251460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2514600" y="152400"/>
                </a:lnTo>
                <a:lnTo>
                  <a:pt x="2514600" y="76200"/>
                </a:lnTo>
                <a:close/>
              </a:path>
              <a:path w="2743200" h="228600">
                <a:moveTo>
                  <a:pt x="2667000" y="76200"/>
                </a:moveTo>
                <a:lnTo>
                  <a:pt x="2552700" y="76200"/>
                </a:lnTo>
                <a:lnTo>
                  <a:pt x="2552700" y="152400"/>
                </a:lnTo>
                <a:lnTo>
                  <a:pt x="2667000" y="152400"/>
                </a:lnTo>
                <a:lnTo>
                  <a:pt x="2743200" y="114300"/>
                </a:lnTo>
                <a:lnTo>
                  <a:pt x="26670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00271" y="4468367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14600" y="0"/>
                </a:moveTo>
                <a:lnTo>
                  <a:pt x="2514600" y="228599"/>
                </a:lnTo>
                <a:lnTo>
                  <a:pt x="2667000" y="152399"/>
                </a:lnTo>
                <a:lnTo>
                  <a:pt x="2552700" y="152399"/>
                </a:lnTo>
                <a:lnTo>
                  <a:pt x="2552700" y="76199"/>
                </a:lnTo>
                <a:lnTo>
                  <a:pt x="2667000" y="76199"/>
                </a:lnTo>
                <a:lnTo>
                  <a:pt x="2514600" y="0"/>
                </a:lnTo>
                <a:close/>
              </a:path>
              <a:path w="2743200" h="228600">
                <a:moveTo>
                  <a:pt x="2514600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2514600" y="152399"/>
                </a:lnTo>
                <a:lnTo>
                  <a:pt x="2514600" y="76199"/>
                </a:lnTo>
                <a:close/>
              </a:path>
              <a:path w="2743200" h="228600">
                <a:moveTo>
                  <a:pt x="2667000" y="76199"/>
                </a:moveTo>
                <a:lnTo>
                  <a:pt x="2552700" y="76199"/>
                </a:lnTo>
                <a:lnTo>
                  <a:pt x="2552700" y="152399"/>
                </a:lnTo>
                <a:lnTo>
                  <a:pt x="2667000" y="152399"/>
                </a:lnTo>
                <a:lnTo>
                  <a:pt x="2743200" y="114299"/>
                </a:lnTo>
                <a:lnTo>
                  <a:pt x="26670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144" y="2590800"/>
            <a:ext cx="1178052" cy="29870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800" y="3261359"/>
            <a:ext cx="2433828" cy="56692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87995" y="2133600"/>
            <a:ext cx="731520" cy="29870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6179" y="4812791"/>
            <a:ext cx="2462783" cy="59740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8371" y="3968496"/>
            <a:ext cx="851916" cy="29870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6400" y="5847588"/>
            <a:ext cx="5716524" cy="6111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Conditional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Probabilities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606039"/>
            <a:ext cx="2372868" cy="731520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0" y="4029011"/>
          <a:ext cx="2834005" cy="197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3657600"/>
            <a:ext cx="1179576" cy="29870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819400" y="2252408"/>
            <a:ext cx="4119879" cy="2527300"/>
            <a:chOff x="2819400" y="2252408"/>
            <a:chExt cx="4119879" cy="25273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400" y="4466844"/>
              <a:ext cx="3268979" cy="31241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506467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506467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15711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15711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39361" y="2265425"/>
              <a:ext cx="2886710" cy="1958339"/>
            </a:xfrm>
            <a:custGeom>
              <a:avLst/>
              <a:gdLst/>
              <a:ahLst/>
              <a:cxnLst/>
              <a:rect l="l" t="t" r="r" b="b"/>
              <a:pathLst>
                <a:path w="2886709" h="1958339">
                  <a:moveTo>
                    <a:pt x="0" y="1958340"/>
                  </a:moveTo>
                  <a:lnTo>
                    <a:pt x="2886456" y="1958340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195834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800978" y="3884167"/>
            <a:ext cx="4292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 i="1">
                <a:solidFill>
                  <a:srgbClr val="FF9685"/>
                </a:solidFill>
                <a:latin typeface="Calibri"/>
                <a:cs typeface="Calibri"/>
              </a:rPr>
              <a:t>P(b)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85359" y="3877817"/>
            <a:ext cx="4292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 i="1">
                <a:solidFill>
                  <a:srgbClr val="333399"/>
                </a:solidFill>
                <a:latin typeface="Calibri"/>
                <a:cs typeface="Calibri"/>
              </a:rPr>
              <a:t>P(a)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6341" y="1206671"/>
            <a:ext cx="8352155" cy="133985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400" spc="-9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simple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relation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between</a:t>
            </a:r>
            <a:r>
              <a:rPr dirty="0" sz="2400" spc="-7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joint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400" spc="-10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conditional</a:t>
            </a:r>
            <a:r>
              <a:rPr dirty="0" sz="2400" spc="-5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33399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000000"/>
              </a:buClr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fact,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this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is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taken</a:t>
            </a:r>
            <a:r>
              <a:rPr dirty="0" sz="2000" spc="-4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as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333399"/>
                </a:solidFill>
                <a:latin typeface="Arial"/>
                <a:cs typeface="Arial"/>
              </a:rPr>
              <a:t>definition</a:t>
            </a:r>
            <a:r>
              <a:rPr dirty="0" sz="2000" spc="-30" i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conditional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probability</a:t>
            </a:r>
            <a:endParaRPr sz="2000">
              <a:latin typeface="Arial"/>
              <a:cs typeface="Arial"/>
            </a:endParaRPr>
          </a:p>
          <a:p>
            <a:pPr algn="ctr" marL="2000250">
              <a:lnSpc>
                <a:spcPct val="100000"/>
              </a:lnSpc>
              <a:spcBef>
                <a:spcPts val="1600"/>
              </a:spcBef>
            </a:pPr>
            <a:r>
              <a:rPr dirty="0" sz="2000" spc="-10" i="1">
                <a:solidFill>
                  <a:srgbClr val="E46F70"/>
                </a:solidFill>
                <a:latin typeface="Calibri"/>
                <a:cs typeface="Calibri"/>
              </a:rPr>
              <a:t>P(a,b)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5232" y="4267200"/>
            <a:ext cx="2837688" cy="73151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1123" y="4296155"/>
            <a:ext cx="836676" cy="65684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3112007" y="5109971"/>
            <a:ext cx="6047740" cy="1388745"/>
            <a:chOff x="3112007" y="5109971"/>
            <a:chExt cx="6047740" cy="138874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6363" y="5109971"/>
              <a:ext cx="821435" cy="2240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6703" y="5585459"/>
              <a:ext cx="5643372" cy="2987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6891" y="6088379"/>
              <a:ext cx="1702308" cy="2545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5419" y="6094475"/>
              <a:ext cx="806196" cy="22402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961" y="5169026"/>
              <a:ext cx="6021705" cy="1316355"/>
            </a:xfrm>
            <a:custGeom>
              <a:avLst/>
              <a:gdLst/>
              <a:ahLst/>
              <a:cxnLst/>
              <a:rect l="l" t="t" r="r" b="b"/>
              <a:pathLst>
                <a:path w="6021705" h="1316354">
                  <a:moveTo>
                    <a:pt x="0" y="318135"/>
                  </a:moveTo>
                  <a:lnTo>
                    <a:pt x="1003553" y="318135"/>
                  </a:lnTo>
                  <a:lnTo>
                    <a:pt x="2948304" y="0"/>
                  </a:lnTo>
                  <a:lnTo>
                    <a:pt x="2508885" y="318135"/>
                  </a:lnTo>
                  <a:lnTo>
                    <a:pt x="6021323" y="318135"/>
                  </a:lnTo>
                  <a:lnTo>
                    <a:pt x="6021323" y="484505"/>
                  </a:lnTo>
                  <a:lnTo>
                    <a:pt x="6021323" y="734060"/>
                  </a:lnTo>
                  <a:lnTo>
                    <a:pt x="6021323" y="1316355"/>
                  </a:lnTo>
                  <a:lnTo>
                    <a:pt x="2508885" y="1316355"/>
                  </a:lnTo>
                  <a:lnTo>
                    <a:pt x="1003553" y="1316355"/>
                  </a:lnTo>
                  <a:lnTo>
                    <a:pt x="0" y="1316355"/>
                  </a:lnTo>
                  <a:lnTo>
                    <a:pt x="0" y="734060"/>
                  </a:lnTo>
                  <a:lnTo>
                    <a:pt x="0" y="484505"/>
                  </a:lnTo>
                  <a:lnTo>
                    <a:pt x="0" y="31813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Normalization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Trick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0" y="3087814"/>
          <a:ext cx="222440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762000"/>
                <a:gridCol w="762000"/>
              </a:tblGrid>
              <a:tr h="395605">
                <a:tc>
                  <a:txBody>
                    <a:bodyPr/>
                    <a:lstStyle/>
                    <a:p>
                      <a:pPr algn="ctr" marR="679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1593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158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215" y="5202935"/>
            <a:ext cx="3963924" cy="51663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286000" y="4628388"/>
            <a:ext cx="3693160" cy="518159"/>
            <a:chOff x="2286000" y="4628388"/>
            <a:chExt cx="3693160" cy="51815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0" y="4777740"/>
              <a:ext cx="1909572" cy="2179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7264" y="4628388"/>
              <a:ext cx="1961388" cy="51816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8308" y="5821679"/>
            <a:ext cx="1847088" cy="48615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752" y="2677667"/>
            <a:ext cx="1267968" cy="320039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3185160" y="2107692"/>
            <a:ext cx="4070985" cy="1041400"/>
            <a:chOff x="3185160" y="2107692"/>
            <a:chExt cx="4070985" cy="104140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352" y="2107692"/>
              <a:ext cx="4058411" cy="5196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5160" y="2660904"/>
              <a:ext cx="1891284" cy="487679"/>
            </a:xfrm>
            <a:prstGeom prst="rect">
              <a:avLst/>
            </a:prstGeom>
          </p:spPr>
        </p:pic>
      </p:grp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7371270" y="3425888"/>
          <a:ext cx="1685925" cy="118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250"/>
                <a:gridCol w="723900"/>
              </a:tblGrid>
              <a:tr h="39624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21295" y="2997707"/>
            <a:ext cx="1746503" cy="313944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2316479" y="3860165"/>
            <a:ext cx="4770120" cy="228600"/>
          </a:xfrm>
          <a:custGeom>
            <a:avLst/>
            <a:gdLst/>
            <a:ahLst/>
            <a:cxnLst/>
            <a:rect l="l" t="t" r="r" b="b"/>
            <a:pathLst>
              <a:path w="4770120" h="228600">
                <a:moveTo>
                  <a:pt x="4541477" y="152375"/>
                </a:moveTo>
                <a:lnTo>
                  <a:pt x="4541393" y="228600"/>
                </a:lnTo>
                <a:lnTo>
                  <a:pt x="4694047" y="152400"/>
                </a:lnTo>
                <a:lnTo>
                  <a:pt x="4579620" y="152400"/>
                </a:lnTo>
                <a:lnTo>
                  <a:pt x="4541477" y="152375"/>
                </a:lnTo>
                <a:close/>
              </a:path>
              <a:path w="4770120" h="228600">
                <a:moveTo>
                  <a:pt x="4541562" y="76175"/>
                </a:moveTo>
                <a:lnTo>
                  <a:pt x="4541477" y="152375"/>
                </a:lnTo>
                <a:lnTo>
                  <a:pt x="4579620" y="152400"/>
                </a:lnTo>
                <a:lnTo>
                  <a:pt x="4579620" y="76200"/>
                </a:lnTo>
                <a:lnTo>
                  <a:pt x="4541562" y="76175"/>
                </a:lnTo>
                <a:close/>
              </a:path>
              <a:path w="4770120" h="228600">
                <a:moveTo>
                  <a:pt x="4541647" y="0"/>
                </a:moveTo>
                <a:lnTo>
                  <a:pt x="4541562" y="76175"/>
                </a:lnTo>
                <a:lnTo>
                  <a:pt x="4579620" y="76200"/>
                </a:lnTo>
                <a:lnTo>
                  <a:pt x="4579620" y="152400"/>
                </a:lnTo>
                <a:lnTo>
                  <a:pt x="4694047" y="152400"/>
                </a:lnTo>
                <a:lnTo>
                  <a:pt x="4770120" y="114427"/>
                </a:lnTo>
                <a:lnTo>
                  <a:pt x="4541647" y="0"/>
                </a:lnTo>
                <a:close/>
              </a:path>
              <a:path w="4770120" h="228600">
                <a:moveTo>
                  <a:pt x="0" y="73279"/>
                </a:moveTo>
                <a:lnTo>
                  <a:pt x="0" y="149479"/>
                </a:lnTo>
                <a:lnTo>
                  <a:pt x="4541477" y="152375"/>
                </a:lnTo>
                <a:lnTo>
                  <a:pt x="4541562" y="76175"/>
                </a:lnTo>
                <a:lnTo>
                  <a:pt x="0" y="73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447800" y="1507236"/>
            <a:ext cx="7391400" cy="538480"/>
            <a:chOff x="1447800" y="1507236"/>
            <a:chExt cx="7391400" cy="53848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800" y="1677923"/>
              <a:ext cx="1955292" cy="2240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7164" y="1524000"/>
              <a:ext cx="2017776" cy="521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9896" y="1507236"/>
              <a:ext cx="1289303" cy="397763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Bayes’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112007" y="1772411"/>
            <a:ext cx="2912745" cy="1986280"/>
            <a:chOff x="3112007" y="1772411"/>
            <a:chExt cx="2912745" cy="1986280"/>
          </a:xfrm>
        </p:grpSpPr>
        <p:sp>
          <p:nvSpPr>
            <p:cNvPr id="5" name="object 5" descr=""/>
            <p:cNvSpPr/>
            <p:nvPr/>
          </p:nvSpPr>
          <p:spPr>
            <a:xfrm>
              <a:off x="3592067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92067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01311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01311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24961" y="1785365"/>
              <a:ext cx="2886710" cy="1960245"/>
            </a:xfrm>
            <a:custGeom>
              <a:avLst/>
              <a:gdLst/>
              <a:ahLst/>
              <a:cxnLst/>
              <a:rect l="l" t="t" r="r" b="b"/>
              <a:pathLst>
                <a:path w="2886710" h="1960245">
                  <a:moveTo>
                    <a:pt x="0" y="1959863"/>
                  </a:moveTo>
                  <a:lnTo>
                    <a:pt x="2886456" y="1959863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195986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886197" y="3405377"/>
            <a:ext cx="412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0" i="1">
                <a:solidFill>
                  <a:srgbClr val="FF9685"/>
                </a:solidFill>
                <a:latin typeface="Calibri"/>
                <a:cs typeface="Calibri"/>
              </a:rPr>
              <a:t>P(y)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70705" y="3398901"/>
            <a:ext cx="408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0" i="1">
                <a:solidFill>
                  <a:srgbClr val="333399"/>
                </a:solidFill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51909" y="1736598"/>
            <a:ext cx="586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10" i="1">
                <a:solidFill>
                  <a:srgbClr val="E46F70"/>
                </a:solidFill>
                <a:latin typeface="Calibri"/>
                <a:cs typeface="Calibri"/>
              </a:rPr>
              <a:t>P(x,y)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4191000"/>
            <a:ext cx="3102864" cy="31241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7071" y="4191000"/>
            <a:ext cx="2014727" cy="31241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1176" y="365759"/>
            <a:ext cx="2372868" cy="733044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00584" y="2121407"/>
            <a:ext cx="2441575" cy="730250"/>
            <a:chOff x="100584" y="2121407"/>
            <a:chExt cx="2441575" cy="730250"/>
          </a:xfrm>
        </p:grpSpPr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" y="2121407"/>
              <a:ext cx="2414016" cy="7299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2133587"/>
              <a:ext cx="1018032" cy="313194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6248400" y="2273807"/>
            <a:ext cx="2449195" cy="730250"/>
            <a:chOff x="6248400" y="2273807"/>
            <a:chExt cx="2449195" cy="730250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2273807"/>
              <a:ext cx="2414016" cy="7299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9436" y="2290559"/>
              <a:ext cx="1018031" cy="31319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0" y="2495791"/>
              <a:ext cx="914400" cy="3129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5552" y="2713951"/>
              <a:ext cx="639521" cy="279184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79776" y="4832603"/>
            <a:ext cx="3087624" cy="729995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179181" y="792392"/>
            <a:ext cx="2148840" cy="363855"/>
          </a:xfrm>
          <a:custGeom>
            <a:avLst/>
            <a:gdLst/>
            <a:ahLst/>
            <a:cxnLst/>
            <a:rect l="l" t="t" r="r" b="b"/>
            <a:pathLst>
              <a:path w="2148840" h="363855">
                <a:moveTo>
                  <a:pt x="2084904" y="-3"/>
                </a:moveTo>
                <a:lnTo>
                  <a:pt x="63487" y="-3"/>
                </a:lnTo>
                <a:lnTo>
                  <a:pt x="38092" y="32219"/>
                </a:lnTo>
                <a:lnTo>
                  <a:pt x="19046" y="70577"/>
                </a:lnTo>
                <a:lnTo>
                  <a:pt x="6348" y="113318"/>
                </a:lnTo>
                <a:lnTo>
                  <a:pt x="0" y="158689"/>
                </a:lnTo>
                <a:lnTo>
                  <a:pt x="0" y="204937"/>
                </a:lnTo>
                <a:lnTo>
                  <a:pt x="6348" y="250308"/>
                </a:lnTo>
                <a:lnTo>
                  <a:pt x="19046" y="293049"/>
                </a:lnTo>
                <a:lnTo>
                  <a:pt x="38092" y="331408"/>
                </a:lnTo>
                <a:lnTo>
                  <a:pt x="63487" y="363631"/>
                </a:lnTo>
                <a:lnTo>
                  <a:pt x="2084904" y="363631"/>
                </a:lnTo>
                <a:lnTo>
                  <a:pt x="2110299" y="331408"/>
                </a:lnTo>
                <a:lnTo>
                  <a:pt x="2129345" y="293049"/>
                </a:lnTo>
                <a:lnTo>
                  <a:pt x="2142043" y="250308"/>
                </a:lnTo>
                <a:lnTo>
                  <a:pt x="2148392" y="204937"/>
                </a:lnTo>
                <a:lnTo>
                  <a:pt x="2148392" y="158689"/>
                </a:lnTo>
                <a:lnTo>
                  <a:pt x="2142043" y="113318"/>
                </a:lnTo>
                <a:lnTo>
                  <a:pt x="2129345" y="70577"/>
                </a:lnTo>
                <a:lnTo>
                  <a:pt x="2110299" y="32219"/>
                </a:lnTo>
                <a:lnTo>
                  <a:pt x="2084904" y="-3"/>
                </a:lnTo>
                <a:close/>
              </a:path>
            </a:pathLst>
          </a:custGeom>
          <a:solidFill>
            <a:srgbClr val="FFD1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5" name="object 5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204723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Bayes’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0400" y="1175003"/>
            <a:ext cx="1781555" cy="1911096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33400" y="5346191"/>
            <a:ext cx="3615054" cy="1054735"/>
          </a:xfrm>
          <a:custGeom>
            <a:avLst/>
            <a:gdLst/>
            <a:ahLst/>
            <a:cxnLst/>
            <a:rect l="l" t="t" r="r" b="b"/>
            <a:pathLst>
              <a:path w="3615054" h="1054735">
                <a:moveTo>
                  <a:pt x="3614928" y="0"/>
                </a:moveTo>
                <a:lnTo>
                  <a:pt x="0" y="0"/>
                </a:lnTo>
                <a:lnTo>
                  <a:pt x="0" y="1054608"/>
                </a:lnTo>
                <a:lnTo>
                  <a:pt x="3614928" y="1054608"/>
                </a:lnTo>
                <a:lnTo>
                  <a:pt x="3614928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153203" y="5269708"/>
            <a:ext cx="1894205" cy="1045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6580" marR="5080" indent="-577215">
              <a:lnSpc>
                <a:spcPct val="119500"/>
              </a:lnSpc>
              <a:spcBef>
                <a:spcPts val="95"/>
              </a:spcBef>
            </a:pP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(</a:t>
            </a:r>
            <a:r>
              <a:rPr dirty="0" u="sng" sz="2800" spc="45" b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X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|C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)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(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)</a:t>
            </a:r>
            <a:r>
              <a:rPr dirty="0" sz="2800" spc="45">
                <a:latin typeface="Palatino Linotype"/>
                <a:cs typeface="Palatino Linotype"/>
              </a:rPr>
              <a:t> </a:t>
            </a:r>
            <a:r>
              <a:rPr dirty="0" sz="2800" spc="40" i="1">
                <a:latin typeface="Palatino Linotype"/>
                <a:cs typeface="Palatino Linotype"/>
              </a:rPr>
              <a:t>P</a:t>
            </a:r>
            <a:r>
              <a:rPr dirty="0" sz="2800" spc="40">
                <a:latin typeface="Palatino Linotype"/>
                <a:cs typeface="Palatino Linotype"/>
              </a:rPr>
              <a:t>(</a:t>
            </a:r>
            <a:r>
              <a:rPr dirty="0" sz="2800" spc="40" b="1">
                <a:latin typeface="Palatino Linotype"/>
                <a:cs typeface="Palatino Linotype"/>
              </a:rPr>
              <a:t>X</a:t>
            </a:r>
            <a:r>
              <a:rPr dirty="0" sz="2800" spc="40"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9021" y="5577048"/>
            <a:ext cx="1435100" cy="455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800" spc="60" i="1">
                <a:latin typeface="Palatino Linotype"/>
                <a:cs typeface="Palatino Linotype"/>
              </a:rPr>
              <a:t>P</a:t>
            </a:r>
            <a:r>
              <a:rPr dirty="0" sz="2800" spc="60">
                <a:latin typeface="Palatino Linotype"/>
                <a:cs typeface="Palatino Linotype"/>
              </a:rPr>
              <a:t>(</a:t>
            </a:r>
            <a:r>
              <a:rPr dirty="0" sz="2800" spc="60" i="1">
                <a:latin typeface="Palatino Linotype"/>
                <a:cs typeface="Palatino Linotype"/>
              </a:rPr>
              <a:t>C|</a:t>
            </a:r>
            <a:r>
              <a:rPr dirty="0" sz="2800" spc="60" b="1">
                <a:latin typeface="Palatino Linotype"/>
                <a:cs typeface="Palatino Linotype"/>
              </a:rPr>
              <a:t>X</a:t>
            </a:r>
            <a:r>
              <a:rPr dirty="0" sz="2800" spc="60">
                <a:latin typeface="Palatino Linotype"/>
                <a:cs typeface="Palatino Linotype"/>
              </a:rPr>
              <a:t>)</a:t>
            </a:r>
            <a:r>
              <a:rPr dirty="0" sz="2800" spc="-195">
                <a:latin typeface="Palatino Linotype"/>
                <a:cs typeface="Palatino Linotype"/>
              </a:rPr>
              <a:t> </a:t>
            </a:r>
            <a:r>
              <a:rPr dirty="0" sz="2800" spc="-50">
                <a:latin typeface="Symbol"/>
                <a:cs typeface="Symbol"/>
              </a:rPr>
              <a:t>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168140" y="5346191"/>
            <a:ext cx="4848225" cy="1027430"/>
          </a:xfrm>
          <a:custGeom>
            <a:avLst/>
            <a:gdLst/>
            <a:ahLst/>
            <a:cxnLst/>
            <a:rect l="l" t="t" r="r" b="b"/>
            <a:pathLst>
              <a:path w="4848225" h="1027429">
                <a:moveTo>
                  <a:pt x="4847844" y="0"/>
                </a:moveTo>
                <a:lnTo>
                  <a:pt x="0" y="0"/>
                </a:lnTo>
                <a:lnTo>
                  <a:pt x="0" y="1027175"/>
                </a:lnTo>
                <a:lnTo>
                  <a:pt x="4847844" y="1027175"/>
                </a:lnTo>
                <a:lnTo>
                  <a:pt x="4847844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130953" y="5220835"/>
            <a:ext cx="2760980" cy="1149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8655" marR="5080" indent="-669290">
              <a:lnSpc>
                <a:spcPct val="119000"/>
              </a:lnSpc>
              <a:spcBef>
                <a:spcPts val="95"/>
              </a:spcBef>
            </a:pPr>
            <a:r>
              <a:rPr dirty="0" u="sng" sz="31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Likelihood</a:t>
            </a:r>
            <a:r>
              <a:rPr dirty="0" u="sng" sz="310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</a:t>
            </a:r>
            <a:r>
              <a:rPr dirty="0" u="sng" sz="3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100" spc="-2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Prior</a:t>
            </a:r>
            <a:r>
              <a:rPr dirty="0" sz="3100" spc="-20" i="1">
                <a:latin typeface="Palatino Linotype"/>
                <a:cs typeface="Palatino Linotype"/>
              </a:rPr>
              <a:t> </a:t>
            </a:r>
            <a:r>
              <a:rPr dirty="0" sz="3100" spc="-10" i="1">
                <a:latin typeface="Palatino Linotype"/>
                <a:cs typeface="Palatino Linotype"/>
              </a:rPr>
              <a:t>Evidence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250773" y="5560174"/>
            <a:ext cx="1761489" cy="499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3100" spc="-20" i="1">
                <a:latin typeface="Palatino Linotype"/>
                <a:cs typeface="Palatino Linotype"/>
              </a:rPr>
              <a:t>Posterior</a:t>
            </a:r>
            <a:r>
              <a:rPr dirty="0" sz="3100" spc="-40" i="1">
                <a:latin typeface="Palatino Linotype"/>
                <a:cs typeface="Palatino Linotype"/>
              </a:rPr>
              <a:t> </a:t>
            </a:r>
            <a:r>
              <a:rPr dirty="0" sz="3100" spc="-60">
                <a:latin typeface="Symbol"/>
                <a:cs typeface="Symbol"/>
              </a:rPr>
              <a:t>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-35458" y="1212378"/>
            <a:ext cx="9204960" cy="402336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415"/>
              </a:spcBef>
            </a:pPr>
            <a:r>
              <a:rPr dirty="0" sz="2800" spc="-50">
                <a:latin typeface="Tahoma"/>
                <a:cs typeface="Tahoma"/>
              </a:rPr>
              <a:t>Prior,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conditional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and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joint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probability</a:t>
            </a:r>
            <a:endParaRPr sz="2800">
              <a:latin typeface="Tahoma"/>
              <a:cs typeface="Tahoma"/>
            </a:endParaRPr>
          </a:p>
          <a:p>
            <a:pPr marL="596900" indent="-533400">
              <a:lnSpc>
                <a:spcPct val="100000"/>
              </a:lnSpc>
              <a:spcBef>
                <a:spcPts val="1130"/>
              </a:spcBef>
              <a:buChar char="–"/>
              <a:tabLst>
                <a:tab pos="596900" algn="l"/>
              </a:tabLst>
            </a:pPr>
            <a:r>
              <a:rPr dirty="0" sz="2400">
                <a:latin typeface="Tahoma"/>
                <a:cs typeface="Tahoma"/>
              </a:rPr>
              <a:t>Prior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probability:</a:t>
            </a:r>
            <a:r>
              <a:rPr dirty="0" baseline="-4830" sz="3450" spc="-15" i="1">
                <a:latin typeface="Palatino Linotype"/>
                <a:cs typeface="Palatino Linotype"/>
              </a:rPr>
              <a:t>P</a:t>
            </a:r>
            <a:r>
              <a:rPr dirty="0" baseline="-4830" sz="3450" spc="-15">
                <a:latin typeface="Palatino Linotype"/>
                <a:cs typeface="Palatino Linotype"/>
              </a:rPr>
              <a:t>(</a:t>
            </a:r>
            <a:r>
              <a:rPr dirty="0" baseline="-4830" sz="3450" spc="-15" i="1">
                <a:latin typeface="Palatino Linotype"/>
                <a:cs typeface="Palatino Linotype"/>
              </a:rPr>
              <a:t>X</a:t>
            </a:r>
            <a:r>
              <a:rPr dirty="0" baseline="-4830" sz="3450" spc="-15">
                <a:latin typeface="Palatino Linotype"/>
                <a:cs typeface="Palatino Linotype"/>
              </a:rPr>
              <a:t>)</a:t>
            </a:r>
            <a:endParaRPr baseline="-4830" sz="345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1155"/>
              </a:spcBef>
              <a:buChar char="–"/>
              <a:tabLst>
                <a:tab pos="596900" algn="l"/>
              </a:tabLst>
            </a:pP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probability:</a:t>
            </a:r>
            <a:r>
              <a:rPr dirty="0" sz="2400" spc="260">
                <a:latin typeface="Tahoma"/>
                <a:cs typeface="Tahoma"/>
              </a:rPr>
              <a:t> </a:t>
            </a:r>
            <a:r>
              <a:rPr dirty="0" baseline="5050" sz="3300" spc="-30" i="1">
                <a:latin typeface="Palatino Linotype"/>
                <a:cs typeface="Palatino Linotype"/>
              </a:rPr>
              <a:t>P</a:t>
            </a:r>
            <a:r>
              <a:rPr dirty="0" baseline="5050" sz="3300" spc="-30">
                <a:latin typeface="Palatino Linotype"/>
                <a:cs typeface="Palatino Linotype"/>
              </a:rPr>
              <a:t>(</a:t>
            </a:r>
            <a:r>
              <a:rPr dirty="0" baseline="5050" sz="3300" spc="-30" i="1">
                <a:latin typeface="Palatino Linotype"/>
                <a:cs typeface="Palatino Linotype"/>
              </a:rPr>
              <a:t>X</a:t>
            </a:r>
            <a:r>
              <a:rPr dirty="0" baseline="-13888" sz="2100" spc="-30">
                <a:latin typeface="Palatino Linotype"/>
                <a:cs typeface="Palatino Linotype"/>
              </a:rPr>
              <a:t>1</a:t>
            </a:r>
            <a:r>
              <a:rPr dirty="0" baseline="-13888" sz="2100" spc="-315">
                <a:latin typeface="Palatino Linotype"/>
                <a:cs typeface="Palatino Linotype"/>
              </a:rPr>
              <a:t> </a:t>
            </a:r>
            <a:r>
              <a:rPr dirty="0" baseline="5050" sz="3300" i="1">
                <a:latin typeface="Palatino Linotype"/>
                <a:cs typeface="Palatino Linotype"/>
              </a:rPr>
              <a:t>|X</a:t>
            </a:r>
            <a:r>
              <a:rPr dirty="0" baseline="-13888" sz="2100">
                <a:latin typeface="Palatino Linotype"/>
                <a:cs typeface="Palatino Linotype"/>
              </a:rPr>
              <a:t>2</a:t>
            </a:r>
            <a:r>
              <a:rPr dirty="0" baseline="-13888" sz="2100" spc="-225">
                <a:latin typeface="Palatino Linotype"/>
                <a:cs typeface="Palatino Linotype"/>
              </a:rPr>
              <a:t> </a:t>
            </a:r>
            <a:r>
              <a:rPr dirty="0" baseline="5050" sz="3300">
                <a:latin typeface="Palatino Linotype"/>
                <a:cs typeface="Palatino Linotype"/>
              </a:rPr>
              <a:t>),</a:t>
            </a:r>
            <a:r>
              <a:rPr dirty="0" baseline="5050" sz="3300" spc="-254">
                <a:latin typeface="Palatino Linotype"/>
                <a:cs typeface="Palatino Linotype"/>
              </a:rPr>
              <a:t> </a:t>
            </a:r>
            <a:r>
              <a:rPr dirty="0" baseline="5050" sz="3300" spc="-37" i="1">
                <a:latin typeface="Palatino Linotype"/>
                <a:cs typeface="Palatino Linotype"/>
              </a:rPr>
              <a:t>P(X</a:t>
            </a:r>
            <a:r>
              <a:rPr dirty="0" baseline="-13888" sz="2100" spc="-37" i="1">
                <a:latin typeface="Palatino Linotype"/>
                <a:cs typeface="Palatino Linotype"/>
              </a:rPr>
              <a:t>2</a:t>
            </a:r>
            <a:r>
              <a:rPr dirty="0" baseline="-13888" sz="2100" spc="-284" i="1">
                <a:latin typeface="Palatino Linotype"/>
                <a:cs typeface="Palatino Linotype"/>
              </a:rPr>
              <a:t> </a:t>
            </a:r>
            <a:r>
              <a:rPr dirty="0" baseline="5050" sz="3300" spc="-30">
                <a:latin typeface="Palatino Linotype"/>
                <a:cs typeface="Palatino Linotype"/>
              </a:rPr>
              <a:t>|</a:t>
            </a:r>
            <a:r>
              <a:rPr dirty="0" baseline="5050" sz="3300" spc="-30" i="1">
                <a:latin typeface="Palatino Linotype"/>
                <a:cs typeface="Palatino Linotype"/>
              </a:rPr>
              <a:t>X</a:t>
            </a:r>
            <a:r>
              <a:rPr dirty="0" baseline="-13888" sz="2100" spc="-30">
                <a:latin typeface="Palatino Linotype"/>
                <a:cs typeface="Palatino Linotype"/>
              </a:rPr>
              <a:t>1</a:t>
            </a:r>
            <a:r>
              <a:rPr dirty="0" baseline="5050" sz="3300" spc="-30">
                <a:latin typeface="Palatino Linotype"/>
                <a:cs typeface="Palatino Linotype"/>
              </a:rPr>
              <a:t>)</a:t>
            </a:r>
            <a:endParaRPr baseline="5050" sz="33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715"/>
              </a:spcBef>
              <a:buChar char="–"/>
              <a:tabLst>
                <a:tab pos="596900" algn="l"/>
              </a:tabLst>
            </a:pPr>
            <a:r>
              <a:rPr dirty="0" baseline="-4629" sz="3600">
                <a:latin typeface="Tahoma"/>
                <a:cs typeface="Tahoma"/>
              </a:rPr>
              <a:t>Joint</a:t>
            </a:r>
            <a:r>
              <a:rPr dirty="0" baseline="-4629" sz="3600" spc="-15">
                <a:latin typeface="Tahoma"/>
                <a:cs typeface="Tahoma"/>
              </a:rPr>
              <a:t> probability:</a:t>
            </a:r>
            <a:r>
              <a:rPr dirty="0" baseline="-4629" sz="3600" spc="-247">
                <a:latin typeface="Tahoma"/>
                <a:cs typeface="Tahoma"/>
              </a:rPr>
              <a:t> </a:t>
            </a:r>
            <a:r>
              <a:rPr dirty="0" sz="2200" b="1">
                <a:latin typeface="Palatino Linotype"/>
                <a:cs typeface="Palatino Linotype"/>
              </a:rPr>
              <a:t>X</a:t>
            </a:r>
            <a:r>
              <a:rPr dirty="0" sz="2200" spc="-70" b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204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Palatino Linotype"/>
                <a:cs typeface="Palatino Linotype"/>
              </a:rPr>
              <a:t>(</a:t>
            </a:r>
            <a:r>
              <a:rPr dirty="0" sz="2200" spc="-10" i="1">
                <a:latin typeface="Palatino Linotype"/>
                <a:cs typeface="Palatino Linotype"/>
              </a:rPr>
              <a:t>X</a:t>
            </a:r>
            <a:r>
              <a:rPr dirty="0" baseline="-21825" sz="2100" spc="-15" i="1">
                <a:latin typeface="Palatino Linotype"/>
                <a:cs typeface="Palatino Linotype"/>
              </a:rPr>
              <a:t>1</a:t>
            </a:r>
            <a:r>
              <a:rPr dirty="0" baseline="-21825" sz="2100" spc="-284" i="1">
                <a:latin typeface="Palatino Linotype"/>
                <a:cs typeface="Palatino Linotype"/>
              </a:rPr>
              <a:t> </a:t>
            </a:r>
            <a:r>
              <a:rPr dirty="0" sz="2200" spc="50">
                <a:latin typeface="Palatino Linotype"/>
                <a:cs typeface="Palatino Linotype"/>
              </a:rPr>
              <a:t>,</a:t>
            </a:r>
            <a:r>
              <a:rPr dirty="0" sz="2200" spc="50" i="1">
                <a:latin typeface="Palatino Linotype"/>
                <a:cs typeface="Palatino Linotype"/>
              </a:rPr>
              <a:t>X</a:t>
            </a:r>
            <a:r>
              <a:rPr dirty="0" baseline="-21825" sz="2100" spc="75">
                <a:latin typeface="Palatino Linotype"/>
                <a:cs typeface="Palatino Linotype"/>
              </a:rPr>
              <a:t>2</a:t>
            </a:r>
            <a:r>
              <a:rPr dirty="0" baseline="-21825" sz="2100" spc="-217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),</a:t>
            </a:r>
            <a:r>
              <a:rPr dirty="0" sz="2200" spc="-215">
                <a:latin typeface="Palatino Linotype"/>
                <a:cs typeface="Palatino Linotype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b="1">
                <a:latin typeface="Palatino Linotype"/>
                <a:cs typeface="Palatino Linotype"/>
              </a:rPr>
              <a:t>X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18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8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P(X</a:t>
            </a:r>
            <a:r>
              <a:rPr dirty="0" baseline="-21825" sz="2100" i="1">
                <a:latin typeface="Palatino Linotype"/>
                <a:cs typeface="Palatino Linotype"/>
              </a:rPr>
              <a:t>1</a:t>
            </a:r>
            <a:r>
              <a:rPr dirty="0" baseline="-21825" sz="2100" spc="315" i="1">
                <a:latin typeface="Palatino Linotype"/>
                <a:cs typeface="Palatino Linotype"/>
              </a:rPr>
              <a:t> </a:t>
            </a:r>
            <a:r>
              <a:rPr dirty="0" sz="2200" spc="-10" i="1">
                <a:latin typeface="Palatino Linotype"/>
                <a:cs typeface="Palatino Linotype"/>
              </a:rPr>
              <a:t>,X</a:t>
            </a:r>
            <a:r>
              <a:rPr dirty="0" baseline="-21825" sz="2100" spc="-15">
                <a:latin typeface="Palatino Linotype"/>
                <a:cs typeface="Palatino Linotype"/>
              </a:rPr>
              <a:t>2</a:t>
            </a:r>
            <a:r>
              <a:rPr dirty="0" baseline="-21825" sz="2100" spc="-209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)</a:t>
            </a:r>
            <a:endParaRPr sz="22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720"/>
              </a:spcBef>
              <a:buChar char="–"/>
              <a:tabLst>
                <a:tab pos="596900" algn="l"/>
              </a:tabLst>
            </a:pPr>
            <a:r>
              <a:rPr dirty="0" baseline="-8101" sz="3600" spc="-15">
                <a:latin typeface="Tahoma"/>
                <a:cs typeface="Tahoma"/>
              </a:rPr>
              <a:t>Relationship:</a:t>
            </a:r>
            <a:r>
              <a:rPr dirty="0" baseline="-8101" sz="3600" spc="-525">
                <a:latin typeface="Tahoma"/>
                <a:cs typeface="Tahoma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P(X</a:t>
            </a:r>
            <a:r>
              <a:rPr dirty="0" baseline="-21825" sz="2100" i="1">
                <a:latin typeface="Palatino Linotype"/>
                <a:cs typeface="Palatino Linotype"/>
              </a:rPr>
              <a:t>1</a:t>
            </a:r>
            <a:r>
              <a:rPr dirty="0" baseline="-21825" sz="2100" spc="382" i="1">
                <a:latin typeface="Palatino Linotype"/>
                <a:cs typeface="Palatino Linotype"/>
              </a:rPr>
              <a:t> </a:t>
            </a:r>
            <a:r>
              <a:rPr dirty="0" sz="2200" spc="-10" i="1">
                <a:latin typeface="Palatino Linotype"/>
                <a:cs typeface="Palatino Linotype"/>
              </a:rPr>
              <a:t>,X</a:t>
            </a:r>
            <a:r>
              <a:rPr dirty="0" baseline="-21825" sz="2100" spc="-15">
                <a:latin typeface="Palatino Linotype"/>
                <a:cs typeface="Palatino Linotype"/>
              </a:rPr>
              <a:t>2</a:t>
            </a:r>
            <a:r>
              <a:rPr dirty="0" baseline="-21825" sz="2100" spc="-195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10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57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1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1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9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 spc="-20" i="1">
                <a:latin typeface="Palatino Linotype"/>
                <a:cs typeface="Palatino Linotype"/>
              </a:rPr>
              <a:t>P</a:t>
            </a:r>
            <a:r>
              <a:rPr dirty="0" sz="2200" spc="-20">
                <a:latin typeface="Palatino Linotype"/>
                <a:cs typeface="Palatino Linotype"/>
              </a:rPr>
              <a:t>(</a:t>
            </a:r>
            <a:r>
              <a:rPr dirty="0" sz="2200" spc="-20" i="1">
                <a:latin typeface="Palatino Linotype"/>
                <a:cs typeface="Palatino Linotype"/>
              </a:rPr>
              <a:t>X</a:t>
            </a:r>
            <a:r>
              <a:rPr dirty="0" baseline="-21825" sz="2100" spc="-30">
                <a:latin typeface="Palatino Linotype"/>
                <a:cs typeface="Palatino Linotype"/>
              </a:rPr>
              <a:t>1</a:t>
            </a:r>
            <a:r>
              <a:rPr dirty="0" baseline="-21825" sz="2100" spc="-300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95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87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)</a:t>
            </a:r>
            <a:endParaRPr sz="22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1095"/>
              </a:spcBef>
              <a:buChar char="–"/>
              <a:tabLst>
                <a:tab pos="596900" algn="l"/>
              </a:tabLst>
            </a:pPr>
            <a:r>
              <a:rPr dirty="0" baseline="-3472" sz="3600" spc="-15">
                <a:latin typeface="Tahoma"/>
                <a:cs typeface="Tahoma"/>
              </a:rPr>
              <a:t>Independence:</a:t>
            </a:r>
            <a:r>
              <a:rPr dirty="0" baseline="-3472" sz="3600" spc="-330">
                <a:latin typeface="Tahoma"/>
                <a:cs typeface="Tahoma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12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|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0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),</a:t>
            </a:r>
            <a:r>
              <a:rPr dirty="0" sz="2000" spc="-160">
                <a:latin typeface="Palatino Linotype"/>
                <a:cs typeface="Palatino Linotype"/>
              </a:rPr>
              <a:t> </a:t>
            </a:r>
            <a:r>
              <a:rPr dirty="0" sz="2000" spc="-10" i="1">
                <a:latin typeface="Palatino Linotype"/>
                <a:cs typeface="Palatino Linotype"/>
              </a:rPr>
              <a:t>P</a:t>
            </a:r>
            <a:r>
              <a:rPr dirty="0" sz="2000" spc="-10">
                <a:latin typeface="Palatino Linotype"/>
                <a:cs typeface="Palatino Linotype"/>
              </a:rPr>
              <a:t>(</a:t>
            </a:r>
            <a:r>
              <a:rPr dirty="0" sz="2000" spc="-10" i="1">
                <a:latin typeface="Palatino Linotype"/>
                <a:cs typeface="Palatino Linotype"/>
              </a:rPr>
              <a:t>X</a:t>
            </a:r>
            <a:r>
              <a:rPr dirty="0" baseline="-22222" sz="1875" spc="-15">
                <a:latin typeface="Palatino Linotype"/>
                <a:cs typeface="Palatino Linotype"/>
              </a:rPr>
              <a:t>1</a:t>
            </a:r>
            <a:r>
              <a:rPr dirty="0" baseline="-22222" sz="1875" spc="-24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|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5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),</a:t>
            </a:r>
            <a:r>
              <a:rPr dirty="0" sz="2000" spc="-150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P(X</a:t>
            </a:r>
            <a:r>
              <a:rPr dirty="0" baseline="-22222" sz="1875" i="1">
                <a:latin typeface="Palatino Linotype"/>
                <a:cs typeface="Palatino Linotype"/>
              </a:rPr>
              <a:t>1</a:t>
            </a:r>
            <a:r>
              <a:rPr dirty="0" baseline="-22222" sz="1875" spc="382" i="1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,X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7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0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42">
                <a:latin typeface="Palatino Linotype"/>
                <a:cs typeface="Palatino Linotype"/>
              </a:rPr>
              <a:t> </a:t>
            </a:r>
            <a:r>
              <a:rPr dirty="0" sz="2000" spc="-5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05"/>
              </a:spcBef>
            </a:pPr>
            <a:endParaRPr sz="2000">
              <a:latin typeface="Palatino Linotype"/>
              <a:cs typeface="Palatino Linotype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Arial"/>
                <a:cs typeface="Arial"/>
              </a:rPr>
              <a:t>Bayesian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Rule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1300" y="168223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553200" y="792391"/>
            <a:ext cx="2590800" cy="1447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-25" b="1" i="1">
                <a:latin typeface="Arial"/>
                <a:cs typeface="Arial"/>
              </a:rPr>
              <a:t>HP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2023-10-</a:t>
            </a:r>
            <a:r>
              <a:rPr dirty="0" sz="800" i="1">
                <a:latin typeface="Arial"/>
                <a:cs typeface="Arial"/>
              </a:rPr>
              <a:t>04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11:26:32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"/>
                <a:cs typeface="Arial"/>
              </a:rPr>
              <a:t>-------------------------------------------</a:t>
            </a:r>
            <a:r>
              <a:rPr dirty="0" sz="1000" spc="-50"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 spc="-35">
                <a:latin typeface="Arial"/>
                <a:cs typeface="Arial"/>
              </a:rPr>
              <a:t>https://docs.google.com/document/d/1mMflnvla-</a:t>
            </a:r>
            <a:r>
              <a:rPr dirty="0" sz="1000" spc="-165">
                <a:latin typeface="Arial"/>
                <a:cs typeface="Arial"/>
              </a:rPr>
              <a:t>s_ZvzOU9R3S4B7tAJYe6L8UfY90O_CQiMA/edit?usp=sharing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Aminul</dc:creator>
  <dc:title>A New Ensemble Creation Algorithm, Emphasizing on Unclassified Pattern</dc:title>
  <dcterms:created xsi:type="dcterms:W3CDTF">2023-11-27T05:22:18Z</dcterms:created>
  <dcterms:modified xsi:type="dcterms:W3CDTF">2023-11-27T05:22:18Z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2023-11-27T00:00:00Z</vt:filetime>
  </property>
  <property fmtid="{D5CDD505-2E9C-101B-9397-08002B2CF9AE}" pid="5" name="Producer">
    <vt:lpwstr>3-Heights(TM) PDF Toolbox API 4.10.26.5 (http://www.pdf-tools.com)</vt:lpwstr>
  </property>
</Properties>
</file>